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8"/>
  </p:notesMasterIdLst>
  <p:sldIdLst>
    <p:sldId id="325" r:id="rId2"/>
    <p:sldId id="315" r:id="rId3"/>
    <p:sldId id="25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57" r:id="rId12"/>
    <p:sldId id="259" r:id="rId13"/>
    <p:sldId id="317" r:id="rId14"/>
    <p:sldId id="271" r:id="rId15"/>
    <p:sldId id="272" r:id="rId16"/>
    <p:sldId id="273" r:id="rId17"/>
    <p:sldId id="274" r:id="rId18"/>
    <p:sldId id="275" r:id="rId19"/>
    <p:sldId id="318" r:id="rId20"/>
    <p:sldId id="276" r:id="rId21"/>
    <p:sldId id="277" r:id="rId22"/>
    <p:sldId id="278" r:id="rId23"/>
    <p:sldId id="279" r:id="rId24"/>
    <p:sldId id="280" r:id="rId25"/>
    <p:sldId id="281" r:id="rId26"/>
    <p:sldId id="319" r:id="rId27"/>
    <p:sldId id="282" r:id="rId28"/>
    <p:sldId id="283" r:id="rId29"/>
    <p:sldId id="285" r:id="rId30"/>
    <p:sldId id="286" r:id="rId31"/>
    <p:sldId id="287" r:id="rId32"/>
    <p:sldId id="320" r:id="rId33"/>
    <p:sldId id="288" r:id="rId34"/>
    <p:sldId id="289" r:id="rId35"/>
    <p:sldId id="290" r:id="rId36"/>
    <p:sldId id="291" r:id="rId37"/>
    <p:sldId id="292" r:id="rId38"/>
    <p:sldId id="321" r:id="rId39"/>
    <p:sldId id="297" r:id="rId40"/>
    <p:sldId id="298" r:id="rId41"/>
    <p:sldId id="299" r:id="rId42"/>
    <p:sldId id="300" r:id="rId43"/>
    <p:sldId id="322" r:id="rId44"/>
    <p:sldId id="294" r:id="rId45"/>
    <p:sldId id="293" r:id="rId46"/>
    <p:sldId id="295" r:id="rId47"/>
    <p:sldId id="316" r:id="rId48"/>
    <p:sldId id="266" r:id="rId49"/>
    <p:sldId id="268" r:id="rId50"/>
    <p:sldId id="269" r:id="rId51"/>
    <p:sldId id="270" r:id="rId52"/>
    <p:sldId id="267" r:id="rId53"/>
    <p:sldId id="323" r:id="rId54"/>
    <p:sldId id="301" r:id="rId55"/>
    <p:sldId id="296" r:id="rId56"/>
    <p:sldId id="302" r:id="rId57"/>
    <p:sldId id="303" r:id="rId58"/>
    <p:sldId id="314" r:id="rId59"/>
    <p:sldId id="324" r:id="rId60"/>
    <p:sldId id="307" r:id="rId61"/>
    <p:sldId id="308" r:id="rId62"/>
    <p:sldId id="309" r:id="rId63"/>
    <p:sldId id="310" r:id="rId64"/>
    <p:sldId id="311" r:id="rId65"/>
    <p:sldId id="312" r:id="rId66"/>
    <p:sldId id="313" r:id="rId67"/>
  </p:sldIdLst>
  <p:sldSz cx="10058400" cy="7772400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ey-points" id="{DDFB8964-BE92-45E1-805B-C8197FF8027C}">
          <p14:sldIdLst>
            <p14:sldId id="325"/>
            <p14:sldId id="315"/>
            <p14:sldId id="256"/>
            <p14:sldId id="258"/>
            <p14:sldId id="260"/>
            <p14:sldId id="261"/>
            <p14:sldId id="262"/>
            <p14:sldId id="263"/>
            <p14:sldId id="264"/>
            <p14:sldId id="265"/>
            <p14:sldId id="257"/>
            <p14:sldId id="259"/>
          </p14:sldIdLst>
        </p14:section>
        <p14:section name="Conditional" id="{2FB51590-B6DA-4E72-B699-A8B1A818E89B}">
          <p14:sldIdLst>
            <p14:sldId id="317"/>
            <p14:sldId id="271"/>
            <p14:sldId id="272"/>
            <p14:sldId id="273"/>
            <p14:sldId id="274"/>
            <p14:sldId id="275"/>
          </p14:sldIdLst>
        </p14:section>
        <p14:section name="Encoding" id="{5CE75F98-1561-4A11-B4EE-423EEA0FAFAD}">
          <p14:sldIdLst>
            <p14:sldId id="318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Leaf-procedure" id="{2F7D1D72-BAD4-4F5E-845E-A0C653568EF5}">
          <p14:sldIdLst>
            <p14:sldId id="319"/>
            <p14:sldId id="282"/>
            <p14:sldId id="283"/>
            <p14:sldId id="285"/>
            <p14:sldId id="286"/>
            <p14:sldId id="287"/>
          </p14:sldIdLst>
        </p14:section>
        <p14:section name="Nonleaf-procedure" id="{0CD232DA-8AF1-4E9A-BB94-F03141797682}">
          <p14:sldIdLst>
            <p14:sldId id="320"/>
            <p14:sldId id="288"/>
            <p14:sldId id="289"/>
            <p14:sldId id="290"/>
            <p14:sldId id="291"/>
            <p14:sldId id="292"/>
          </p14:sldIdLst>
        </p14:section>
        <p14:section name="Branch addressing" id="{356A3F32-B0C6-4738-A6EB-676E592C3DEA}">
          <p14:sldIdLst>
            <p14:sldId id="321"/>
            <p14:sldId id="297"/>
            <p14:sldId id="298"/>
            <p14:sldId id="299"/>
            <p14:sldId id="300"/>
          </p14:sldIdLst>
        </p14:section>
        <p14:section name="Signed" id="{14DA8895-587E-4DE9-B794-C343E456C2E5}">
          <p14:sldIdLst>
            <p14:sldId id="322"/>
            <p14:sldId id="294"/>
            <p14:sldId id="293"/>
            <p14:sldId id="295"/>
          </p14:sldIdLst>
        </p14:section>
        <p14:section name="Bitwise" id="{181D21FA-2639-418C-934C-7D3D23399C4F}">
          <p14:sldIdLst>
            <p14:sldId id="316"/>
            <p14:sldId id="266"/>
            <p14:sldId id="268"/>
            <p14:sldId id="269"/>
            <p14:sldId id="270"/>
            <p14:sldId id="267"/>
          </p14:sldIdLst>
        </p14:section>
        <p14:section name="misc" id="{23BB80FB-47BB-4D4E-A29B-5821F0E7483F}">
          <p14:sldIdLst>
            <p14:sldId id="323"/>
            <p14:sldId id="301"/>
            <p14:sldId id="296"/>
            <p14:sldId id="302"/>
            <p14:sldId id="303"/>
            <p14:sldId id="314"/>
          </p14:sldIdLst>
        </p14:section>
        <p14:section name="Examples" id="{47AB17A0-1577-4283-8AF1-DD34F5839985}">
          <p14:sldIdLst>
            <p14:sldId id="324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0000FF"/>
    <a:srgbClr val="FFFFFF"/>
    <a:srgbClr val="FF0000"/>
    <a:srgbClr val="FFC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8" autoAdjust="0"/>
    <p:restoredTop sz="78612" autoAdjust="0"/>
  </p:normalViewPr>
  <p:slideViewPr>
    <p:cSldViewPr>
      <p:cViewPr varScale="1">
        <p:scale>
          <a:sx n="59" d="100"/>
          <a:sy n="59" d="100"/>
        </p:scale>
        <p:origin x="2213" y="58"/>
      </p:cViewPr>
      <p:guideLst>
        <p:guide orient="horz" pos="2928"/>
        <p:guide pos="3168"/>
      </p:guideLst>
    </p:cSldViewPr>
  </p:slideViewPr>
  <p:outlineViewPr>
    <p:cViewPr>
      <p:scale>
        <a:sx n="33" d="100"/>
        <a:sy n="33" d="100"/>
      </p:scale>
      <p:origin x="0" y="-34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-23352"/>
    </p:cViewPr>
  </p:sorterViewPr>
  <p:notesViewPr>
    <p:cSldViewPr showGuides="1">
      <p:cViewPr varScale="1">
        <p:scale>
          <a:sx n="105" d="100"/>
          <a:sy n="105" d="100"/>
        </p:scale>
        <p:origin x="24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645" cy="3554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354" y="0"/>
            <a:ext cx="4435645" cy="3554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4DE1D-F59D-4079-ABDD-D78B021AEBA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65525" y="887413"/>
            <a:ext cx="3103563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4108" y="3418540"/>
            <a:ext cx="8186398" cy="27975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8571"/>
            <a:ext cx="4435645" cy="355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354" y="6748571"/>
            <a:ext cx="4435645" cy="355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03D9C-6D88-4FB1-A92B-ABFFBBEC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C86C2-9417-D242-957F-07D0C93E50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12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03D9C-6D88-4FB1-A92B-ABFFBBECB8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8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9ECC9AF-27D8-42A2-80AC-F74A5BFDD3F9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44ACBB-CC4B-42D7-987D-DF986E00B8B8}" type="slidenum">
              <a:rPr lang="en-US"/>
              <a:pPr/>
              <a:t>14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42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8A261C0-9391-4C9E-8B36-C03F89C9845D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DF913-10B9-46AB-BBF6-47FD03EE6AB7}" type="slidenum">
              <a:rPr lang="en-US"/>
              <a:pPr/>
              <a:t>15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762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EDA509B-6DD3-42BA-8EDD-63E62595FDEE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78986-329E-4E21-92F7-98F3EF66108D}" type="slidenum">
              <a:rPr lang="en-US"/>
              <a:pPr/>
              <a:t>16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229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B54374B-3E85-4617-85D9-0AC14039E352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6927F-2E92-4853-9280-1E081701E0A4}" type="slidenum">
              <a:rPr lang="en-US"/>
              <a:pPr/>
              <a:t>17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698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4AAB59-9038-4A84-A8E7-F5D5089080AF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E426D-1C72-4D3E-A21C-6F962ACC4E3D}" type="slidenum">
              <a:rPr lang="en-US"/>
              <a:pPr/>
              <a:t>18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108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F0915D2-AE59-442C-BCF2-DBF683306C41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64A96-F1E3-412E-B0C6-5A3B4C981D9A}" type="slidenum">
              <a:rPr lang="en-US"/>
              <a:pPr/>
              <a:t>20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166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92C85D2-BE02-4D79-8620-390E6E10472E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1F3A0-88A7-4457-B757-2B9FE92C8B32}" type="slidenum">
              <a:rPr lang="en-US"/>
              <a:pPr/>
              <a:t>21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67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DC52C7-87C0-4405-BB8D-1598B7995409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16EFC-0D48-4563-B2B4-2E6463C6D322}" type="slidenum">
              <a:rPr lang="en-US"/>
              <a:pPr/>
              <a:t>22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780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509761-4BC0-4578-AACC-0EDF0A36F00C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2C264-F44A-4DB1-A194-D55A64B013D1}" type="slidenum">
              <a:rPr lang="en-US"/>
              <a:pPr/>
              <a:t>23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13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35FC8B5-93D9-4888-B42B-AFBCEBE27C70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71A8B-1E24-4547-9654-D6F760228B74}" type="slidenum">
              <a:rPr lang="en-US"/>
              <a:pPr/>
              <a:t>3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989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D215380-73F9-4B3C-9217-544D6018400B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74BB1-949B-4F3C-A4E5-AEB94DF85227}" type="slidenum">
              <a:rPr lang="en-US"/>
              <a:pPr/>
              <a:t>24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913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1B9C0C-AD92-4833-8935-B8A4FB17BD42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1D79B-BA89-4483-A984-C2849CB74F59}" type="slidenum">
              <a:rPr lang="en-US"/>
              <a:pPr/>
              <a:t>25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332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24EB3D-5C32-4DBC-BCF1-5E1372F1EA22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CF470-72D6-4725-AC08-2A87B5A97CD7}" type="slidenum">
              <a:rPr lang="en-US"/>
              <a:pPr/>
              <a:t>27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8185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6EA2E2B-28A7-451C-90FD-3A20DEE76DC3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37569E-5C37-48EC-A5C4-65D3E94AB75A}" type="slidenum">
              <a:rPr lang="en-US"/>
              <a:pPr/>
              <a:t>28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374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31C3A6-4711-4040-BF2F-C40EA0C6B27E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E0C3E-5B66-46A2-A18B-333DBC91F430}" type="slidenum">
              <a:rPr lang="en-US"/>
              <a:pPr/>
              <a:t>29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6861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6CCDC3-D814-4D35-A258-2296F8D3C470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9F91F-7612-41AA-9931-DF0CAA6EB4EA}" type="slidenum">
              <a:rPr lang="en-US"/>
              <a:pPr/>
              <a:t>31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429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2CC35D0-CDAA-46AE-B6CE-F8DBA1438845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26F02-EAFB-4072-8E50-D3478C103267}" type="slidenum">
              <a:rPr lang="en-US"/>
              <a:pPr/>
              <a:t>33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101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07458C5-4A52-441E-84B3-F19F97BADA01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25724-2CCB-4B33-B787-6D0869CA4663}" type="slidenum">
              <a:rPr lang="en-US"/>
              <a:pPr/>
              <a:t>34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0457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317D5A8-BCF4-4027-A47D-0CB0E5D00F00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FCC46-E1C0-4BF2-AC65-1EA99DDFD91D}" type="slidenum">
              <a:rPr lang="en-US"/>
              <a:pPr/>
              <a:t>35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647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8BE31B-388E-4DF2-9EF0-BD60F4F3C3D0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6C572-9285-472F-852D-83B8113CEDAB}" type="slidenum">
              <a:rPr lang="en-US"/>
              <a:pPr/>
              <a:t>36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23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744ACD7-85FA-4D0A-AC38-9624F35A57F0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AFF45-AF75-4EE9-BB82-1980732EDB58}" type="slidenum">
              <a:rPr lang="en-US"/>
              <a:pPr/>
              <a:t>4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239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36A7C4F-9321-4BBC-BC13-DDE96E5A4BD6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7251D-0A13-4B67-A25A-5901F9CABED7}" type="slidenum">
              <a:rPr lang="en-US"/>
              <a:pPr/>
              <a:t>37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3255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D1EEFB1-D85F-4088-8114-B0C2D5BA4465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B09F9-BE65-4FAF-A321-C5A6FD834CF4}" type="slidenum">
              <a:rPr lang="en-US"/>
              <a:pPr/>
              <a:t>39</a:t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964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18540F8-B415-429A-9F9E-6E3D9CC6EDD5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65E4B-AFC9-442C-9F52-472B6368492A}" type="slidenum">
              <a:rPr lang="en-US"/>
              <a:pPr/>
              <a:t>40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1075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8A543B-A010-41C9-9B1C-D7C58AD273AC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0AFE40-D080-4A7A-BCAD-7F20C1B72925}" type="slidenum">
              <a:rPr lang="en-US"/>
              <a:pPr/>
              <a:t>41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0581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4CD3221-D410-4ABC-8C5E-6AE7B69613FB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761E7-177D-495A-8EF4-3C00A14CC639}" type="slidenum">
              <a:rPr lang="en-US"/>
              <a:pPr/>
              <a:t>42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0187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1AD0CA9-7E2A-4A08-878D-BAD0BEF109AA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6997B-0CB5-4C6B-BC62-A2878C84CB71}" type="slidenum">
              <a:rPr lang="en-US"/>
              <a:pPr/>
              <a:t>44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4163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8C6E22-F4A8-4847-9E48-80774A634D57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E6D49-46F0-4AE2-87D0-81A9F904F769}" type="slidenum">
              <a:rPr lang="en-US"/>
              <a:pPr/>
              <a:t>45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9044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868DBA6-1001-4954-A4F4-BDC0C8BA372B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E259E-E0ED-420F-8FF4-E8D1C4B83728}" type="slidenum">
              <a:rPr lang="en-US"/>
              <a:pPr/>
              <a:t>46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8942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9BA91F-D904-4AA4-BEE2-64871543CFDF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F9DAB5-6B95-471B-8BF1-AE1D1D96DBF2}" type="slidenum">
              <a:rPr lang="en-US"/>
              <a:pPr/>
              <a:t>48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15523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B04DE5-2931-4163-A021-6850ED5D04D3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31CC5-B3B4-4A16-8A1F-FD6E004561CE}" type="slidenum">
              <a:rPr lang="en-US"/>
              <a:pPr/>
              <a:t>49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99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C16A89C-5ED6-44A1-852A-511D11B2E764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24A8F-40F3-4999-97D4-E337282CC005}" type="slidenum">
              <a:rPr lang="en-US"/>
              <a:pPr/>
              <a:t>5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1929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565120-F6C0-4C05-8F5E-40038DA20F21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EC186-4CFA-4740-856C-8251F214CE27}" type="slidenum">
              <a:rPr lang="en-US"/>
              <a:pPr/>
              <a:t>50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579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3BD8A74-4BA9-4324-BE97-574755C115BE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2D1EE1-9CFE-4075-9BBC-3003F9155B7C}" type="slidenum">
              <a:rPr lang="en-US"/>
              <a:pPr/>
              <a:t>51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4660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C7AF1AF-D363-440E-B7B6-93DA4DBF0F9C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715D2-6B0B-4124-9476-212E1E898AE9}" type="slidenum">
              <a:rPr lang="en-US"/>
              <a:pPr/>
              <a:t>52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3709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E7935B4-B30A-4B91-ADB6-71926B6CD079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57562D-EECC-4E0E-82DE-32D88FF838E9}" type="slidenum">
              <a:rPr lang="en-US"/>
              <a:pPr/>
              <a:t>54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6806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D104775-3029-46CD-BE88-F2E242E00B1A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AFA67-3840-4D16-9592-1E02A6BAF3C7}" type="slidenum">
              <a:rPr lang="en-US"/>
              <a:pPr/>
              <a:t>55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49130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D5F280C-2BB4-428D-A341-75CCAE15F47D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3FE25-01C3-47D7-87C0-80F471750D4B}" type="slidenum">
              <a:rPr lang="en-US"/>
              <a:pPr/>
              <a:t>56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4661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6A10E5A-A9A2-4D34-BF56-A1B1D45EEE53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4B4CB-BA87-455F-8058-94B87BC6E0A7}" type="slidenum">
              <a:rPr lang="en-US"/>
              <a:pPr/>
              <a:t>57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13177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65F5AB2-482A-4308-874A-E22A5673A983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C9333-B4CF-4C41-9F5D-40C2A2CFAAE4}" type="slidenum">
              <a:rPr lang="en-US"/>
              <a:pPr/>
              <a:t>58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7312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721464-C2EA-4C68-8C83-E23F77512B07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C07E7-4FD9-4B74-82DE-91147642F229}" type="slidenum">
              <a:rPr lang="en-US"/>
              <a:pPr/>
              <a:t>60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9485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CB5D793-D6C8-46CE-8B1F-6175ED11CDCF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B2110-01EB-441B-81F2-665276292DE3}" type="slidenum">
              <a:rPr lang="en-US"/>
              <a:pPr/>
              <a:t>61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17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B6BEC9-B05F-4C52-A1B1-6F64764E2FC2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08744-2AC8-40A5-835C-29414B256F62}" type="slidenum">
              <a:rPr lang="en-US"/>
              <a:pPr/>
              <a:t>6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6011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B11A39C-6A41-4DB1-8E2D-D5A9FA7C9824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87E7C-3EF2-495A-AE22-82CB888DB11F}" type="slidenum">
              <a:rPr lang="en-US"/>
              <a:pPr/>
              <a:t>62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5433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AAB4DCA-D60D-4618-AD7F-0BD3E3B8142D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50D6F-F9DB-4D94-A5BA-5D9F181FB563}" type="slidenum">
              <a:rPr lang="en-US"/>
              <a:pPr/>
              <a:t>63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3931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7E4DF9-3B37-4990-BA97-BCC11B23D518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BBD2B-427B-401D-B992-D030A2330A6B}" type="slidenum">
              <a:rPr lang="en-US"/>
              <a:pPr/>
              <a:t>64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8002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992532-A472-4B95-884F-0CAA7981EB7C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7C2B30-373E-4E7D-8C36-ECF0702D3F3A}" type="slidenum">
              <a:rPr lang="en-US"/>
              <a:pPr/>
              <a:t>65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8449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71C9660-6672-4709-8BD8-A394147CE29A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6A2A5-C579-4C38-AA26-DC876D0FA6D1}" type="slidenum">
              <a:rPr lang="en-US"/>
              <a:pPr/>
              <a:t>66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54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2EFC78-99BF-4ED8-A002-266157CF9073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84D0E2-DBB0-4A51-AE7F-D39F5FC83435}" type="slidenum">
              <a:rPr lang="en-US"/>
              <a:pPr/>
              <a:t>7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92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46A50D6-9F9C-4162-85BB-AA427B4C2BC3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C5C20-8923-4436-8BB1-679CD910796C}" type="slidenum">
              <a:rPr lang="en-US"/>
              <a:pPr/>
              <a:t>8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915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6824202-A497-47E1-9F4E-48AF1C08B2CB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BCFED-98A9-4E98-883F-F0E62B5890B0}" type="slidenum">
              <a:rPr lang="en-US"/>
              <a:pPr/>
              <a:t>9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0389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E095080-B81B-4EF4-A4F9-5617F6B44C9E}" type="datetime3">
              <a:rPr lang="en-US"/>
              <a:pPr/>
              <a:t>23 March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46B58-2AE9-45C4-B9B1-CDF734FF0247}" type="slidenum">
              <a:rPr lang="en-US"/>
              <a:pPr/>
              <a:t>10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639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7158DC0E-858E-4EF4-9FDC-492A27DE87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FE7116D1-400A-44B4-A37E-E3DDB25FDF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7158DC0E-858E-4EF4-9FDC-492A27DE87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FE7116D1-400A-44B4-A37E-E3DDB25FDF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7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7158DC0E-858E-4EF4-9FDC-492A27DE87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FE7116D1-400A-44B4-A37E-E3DDB25FDF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0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3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7158DC0E-858E-4EF4-9FDC-492A27DE87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FE7116D1-400A-44B4-A37E-E3DDB25FDF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45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7158DC0E-858E-4EF4-9FDC-492A27DE87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FE7116D1-400A-44B4-A37E-E3DDB25FDF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51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7158DC0E-858E-4EF4-9FDC-492A27DE87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FE7116D1-400A-44B4-A37E-E3DDB25FDF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2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7158DC0E-858E-4EF4-9FDC-492A27DE87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FE7116D1-400A-44B4-A37E-E3DDB25FDF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16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7158DC0E-858E-4EF4-9FDC-492A27DE87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FE7116D1-400A-44B4-A37E-E3DDB25FDF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5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7158DC0E-858E-4EF4-9FDC-492A27DE87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FE7116D1-400A-44B4-A37E-E3DDB25FDF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1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7158DC0E-858E-4EF4-9FDC-492A27DE87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FE7116D1-400A-44B4-A37E-E3DDB25FDF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8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1"/>
            <a:ext cx="8675370" cy="118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7467600"/>
            <a:ext cx="100584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4876800" y="7476934"/>
            <a:ext cx="2438400" cy="29546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320" i="0" kern="1200" spc="0" baseline="0" dirty="0">
                <a:latin typeface="+mn-lt"/>
                <a:cs typeface="Times New Roman" panose="02020603050405020304" pitchFamily="18" charset="0"/>
              </a:rPr>
              <a:t>Chapter 2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458200" y="7476934"/>
            <a:ext cx="1524000" cy="29546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20" baseline="0" dirty="0">
                <a:latin typeface="+mn-lt"/>
                <a:cs typeface="Arial" panose="020B0604020202020204" pitchFamily="34" charset="0"/>
              </a:rPr>
              <a:t>Spring 2020</a:t>
            </a:r>
            <a:endParaRPr lang="en-US" sz="132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02347" y="7476934"/>
            <a:ext cx="2396490" cy="295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1320" baseline="0" dirty="0">
                <a:solidFill>
                  <a:schemeClr val="bg1"/>
                </a:solidFill>
              </a:rPr>
              <a:t>CSE301: Computer Architecture</a:t>
            </a:r>
            <a:endParaRPr lang="en-US" altLang="ko-KR" sz="1320" dirty="0">
              <a:solidFill>
                <a:schemeClr val="bg1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7257" y="7422259"/>
            <a:ext cx="457200" cy="31122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11D2263-F77E-4F9D-A9AF-7191462E1858}" type="slidenum">
              <a:rPr lang="en-US" sz="1800" b="1" smtClean="0"/>
              <a:pPr algn="ctr"/>
              <a:t>‹#›</a:t>
            </a:fld>
            <a:endParaRPr lang="en-US" sz="1320" dirty="0"/>
          </a:p>
        </p:txBody>
      </p:sp>
    </p:spTree>
    <p:extLst>
      <p:ext uri="{BB962C8B-B14F-4D97-AF65-F5344CB8AC3E}">
        <p14:creationId xmlns:p14="http://schemas.microsoft.com/office/powerpoint/2010/main" val="298992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lang="en-US" sz="3600" b="1" i="0" kern="1200" dirty="0" smtClean="0">
          <a:solidFill>
            <a:srgbClr val="0D0D0D"/>
          </a:solidFill>
          <a:latin typeface="Arial"/>
          <a:ea typeface="+mj-ea"/>
          <a:cs typeface="Arial"/>
        </a:defRPr>
      </a:lvl1pPr>
    </p:titleStyle>
    <p:bodyStyle>
      <a:lvl1pPr marL="251460" indent="-251460" algn="l" defTabSz="1005840" rtl="0" eaLnBrk="1" latinLnBrk="0" hangingPunct="1">
        <a:lnSpc>
          <a:spcPct val="150000"/>
        </a:lnSpc>
        <a:spcBef>
          <a:spcPts val="1100"/>
        </a:spcBef>
        <a:buClr>
          <a:srgbClr val="C00000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54380" indent="-251460" algn="l" defTabSz="1005840" rtl="0" eaLnBrk="1" latinLnBrk="0" hangingPunct="1">
        <a:lnSpc>
          <a:spcPct val="150000"/>
        </a:lnSpc>
        <a:spcBef>
          <a:spcPts val="550"/>
        </a:spcBef>
        <a:buClr>
          <a:srgbClr val="C00000"/>
        </a:buClr>
        <a:buFont typeface="Arial" panose="020B0604020202020204" pitchFamily="34" charset="0"/>
        <a:buChar char="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7300" indent="-251460" algn="l" defTabSz="1005840" rtl="0" eaLnBrk="1" latinLnBrk="0" hangingPunct="1">
        <a:lnSpc>
          <a:spcPct val="150000"/>
        </a:lnSpc>
        <a:spcBef>
          <a:spcPts val="5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60220" indent="-251460" algn="l" defTabSz="1005840" rtl="0" eaLnBrk="1" latinLnBrk="0" hangingPunct="1">
        <a:lnSpc>
          <a:spcPct val="150000"/>
        </a:lnSpc>
        <a:spcBef>
          <a:spcPts val="5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63140" indent="-251460" algn="l" defTabSz="1005840" rtl="0" eaLnBrk="1" latinLnBrk="0" hangingPunct="1">
        <a:lnSpc>
          <a:spcPct val="150000"/>
        </a:lnSpc>
        <a:spcBef>
          <a:spcPts val="5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199"/>
            <a:ext cx="5328285" cy="35814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/>
              <a:t>Instructions: </a:t>
            </a:r>
            <a:r>
              <a:rPr lang="en-US" altLang="ko-KR" sz="4400" dirty="0"/>
              <a:t>Language</a:t>
            </a:r>
            <a:r>
              <a:rPr lang="en-US" altLang="ko-KR" sz="4000" dirty="0"/>
              <a:t> of the Computer</a:t>
            </a:r>
            <a:endParaRPr lang="en-US" sz="4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691515" y="4953000"/>
            <a:ext cx="5175885" cy="20475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0" cap="small" dirty="0" err="1">
                <a:latin typeface="Verdana" panose="020B0604030504040204" pitchFamily="34" charset="0"/>
                <a:cs typeface="Verdana" panose="020B0604030504040204" pitchFamily="34" charset="0"/>
              </a:rPr>
              <a:t>Jongeun</a:t>
            </a:r>
            <a:r>
              <a:rPr lang="en-US" altLang="ko-KR" b="0" cap="small" dirty="0">
                <a:latin typeface="Verdana" panose="020B0604030504040204" pitchFamily="34" charset="0"/>
                <a:cs typeface="Verdana" panose="020B0604030504040204" pitchFamily="34" charset="0"/>
              </a:rPr>
              <a:t> Lee</a:t>
            </a:r>
            <a:endParaRPr lang="en-US" altLang="ko-KR" sz="2800" b="0" cap="smal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altLang="ko-KR" b="0" cap="small" dirty="0">
                <a:ea typeface="Verdana" panose="020B0604030504040204" pitchFamily="34" charset="0"/>
              </a:rPr>
              <a:t>School of ECE, UNIST</a:t>
            </a:r>
          </a:p>
          <a:p>
            <a:pPr marL="0" indent="0" algn="ctr">
              <a:buNone/>
            </a:pPr>
            <a:endParaRPr lang="en-US" altLang="ko-KR" sz="2200" b="0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913" y="260648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CSE301</a:t>
            </a:r>
          </a:p>
        </p:txBody>
      </p:sp>
      <p:sp>
        <p:nvSpPr>
          <p:cNvPr id="7" name="Rectangle 6"/>
          <p:cNvSpPr/>
          <p:nvPr/>
        </p:nvSpPr>
        <p:spPr>
          <a:xfrm>
            <a:off x="8779512" y="260648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/>
              <a:t>Spring 2020</a:t>
            </a:r>
          </a:p>
        </p:txBody>
      </p:sp>
      <p:pic>
        <p:nvPicPr>
          <p:cNvPr id="8" name="Picture 10" descr="f01-03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06626"/>
            <a:ext cx="3228975" cy="505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66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Constant Zero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sz="3080" dirty="0"/>
              <a:t>MIPS register 0 ($0 = r0 = $zero) is the constant 0</a:t>
            </a:r>
          </a:p>
          <a:p>
            <a:pPr lvl="1"/>
            <a:r>
              <a:rPr lang="en-AU" sz="2640" dirty="0"/>
              <a:t>Cannot be overwritten</a:t>
            </a:r>
          </a:p>
          <a:p>
            <a:pPr lvl="1"/>
            <a:endParaRPr lang="en-AU" sz="2640" dirty="0"/>
          </a:p>
          <a:p>
            <a:r>
              <a:rPr lang="en-AU" sz="3080" dirty="0"/>
              <a:t>Useful for common operations</a:t>
            </a:r>
          </a:p>
          <a:p>
            <a:pPr lvl="1"/>
            <a:r>
              <a:rPr lang="en-AU" sz="2640" dirty="0"/>
              <a:t>E.g., move between registers</a:t>
            </a:r>
          </a:p>
          <a:p>
            <a:pPr lvl="1">
              <a:buFont typeface="Wingdings" pitchFamily="2" charset="2"/>
              <a:buNone/>
            </a:pPr>
            <a:r>
              <a:rPr lang="en-AU" sz="2640" dirty="0">
                <a:latin typeface="Lucida Console" pitchFamily="49" charset="0"/>
              </a:rPr>
              <a:t>	</a:t>
            </a:r>
            <a:r>
              <a:rPr lang="en-AU" sz="2640" b="1" dirty="0">
                <a:latin typeface="Lucida Console" pitchFamily="49" charset="0"/>
              </a:rPr>
              <a:t>add $t2, $s1, $zero</a:t>
            </a:r>
          </a:p>
        </p:txBody>
      </p:sp>
    </p:spTree>
    <p:extLst>
      <p:ext uri="{BB962C8B-B14F-4D97-AF65-F5344CB8AC3E}">
        <p14:creationId xmlns:p14="http://schemas.microsoft.com/office/powerpoint/2010/main" val="161929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Principles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Design Principle 1: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Simplicity favors </a:t>
            </a:r>
            <a:r>
              <a:rPr lang="en-US" altLang="ko-KR" dirty="0">
                <a:solidFill>
                  <a:srgbClr val="FF0000"/>
                </a:solidFill>
              </a:rPr>
              <a:t>regularity</a:t>
            </a:r>
          </a:p>
          <a:p>
            <a:pPr lvl="1"/>
            <a:r>
              <a:rPr lang="en-US" altLang="ko-KR" dirty="0"/>
              <a:t>Regularity makes implementation simpler</a:t>
            </a:r>
          </a:p>
          <a:p>
            <a:pPr lvl="1"/>
            <a:r>
              <a:rPr lang="en-US" altLang="ko-KR" dirty="0"/>
              <a:t>Simplicity enables higher performance at lower cost</a:t>
            </a:r>
            <a:endParaRPr lang="en-AU" altLang="ko-KR" dirty="0"/>
          </a:p>
          <a:p>
            <a:r>
              <a:rPr lang="en-US" altLang="ko-KR" sz="2640" i="1" dirty="0">
                <a:solidFill>
                  <a:srgbClr val="FF0000"/>
                </a:solidFill>
              </a:rPr>
              <a:t>Design Principle 2:</a:t>
            </a:r>
            <a:r>
              <a:rPr lang="en-US" altLang="ko-KR" sz="2640" dirty="0">
                <a:solidFill>
                  <a:srgbClr val="FF0000"/>
                </a:solidFill>
              </a:rPr>
              <a:t> Smaller is faster</a:t>
            </a:r>
          </a:p>
          <a:p>
            <a:pPr lvl="1"/>
            <a:r>
              <a:rPr lang="en-US" altLang="ko-KR" sz="2200" dirty="0"/>
              <a:t>c.f. main memory: millions of locations</a:t>
            </a:r>
          </a:p>
          <a:p>
            <a:r>
              <a:rPr lang="en-US" altLang="ko-KR" sz="2600" i="1" dirty="0">
                <a:solidFill>
                  <a:srgbClr val="FF0000"/>
                </a:solidFill>
              </a:rPr>
              <a:t>Design Principle 3</a:t>
            </a:r>
            <a:r>
              <a:rPr lang="en-US" altLang="ko-KR" sz="2600" i="1" dirty="0"/>
              <a:t>:</a:t>
            </a:r>
            <a:r>
              <a:rPr lang="en-US" altLang="ko-KR" sz="2600" dirty="0"/>
              <a:t> Make the </a:t>
            </a:r>
            <a:r>
              <a:rPr lang="en-US" altLang="ko-KR" sz="2600" dirty="0">
                <a:solidFill>
                  <a:srgbClr val="FF0000"/>
                </a:solidFill>
              </a:rPr>
              <a:t>common case </a:t>
            </a:r>
            <a:r>
              <a:rPr lang="en-US" altLang="ko-KR" sz="2600" dirty="0"/>
              <a:t>fast</a:t>
            </a:r>
          </a:p>
          <a:p>
            <a:pPr lvl="1"/>
            <a:r>
              <a:rPr lang="en-US" altLang="ko-KR" sz="2200" dirty="0"/>
              <a:t>Small constants are common</a:t>
            </a:r>
          </a:p>
          <a:p>
            <a:pPr lvl="1"/>
            <a:r>
              <a:rPr lang="en-US" altLang="ko-KR" sz="2200" dirty="0"/>
              <a:t>Immediate operand avoids a load instruction</a:t>
            </a:r>
            <a:endParaRPr lang="en-AU" altLang="ko-KR" sz="2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05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MIPS Register Convention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69042"/>
            <a:ext cx="797098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0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2819400"/>
            <a:ext cx="8675370" cy="1188190"/>
          </a:xfrm>
        </p:spPr>
        <p:txBody>
          <a:bodyPr>
            <a:normAutofit/>
          </a:bodyPr>
          <a:lstStyle/>
          <a:p>
            <a:r>
              <a:rPr lang="en-US" altLang="ko-KR" sz="6600" i="1" dirty="0"/>
              <a:t>Conditionals</a:t>
            </a:r>
            <a:endParaRPr lang="ko-KR" alt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133912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Operations</a:t>
            </a:r>
            <a:endParaRPr lang="en-AU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080"/>
              <a:t>Branch to a labeled instruction if </a:t>
            </a:r>
            <a:r>
              <a:rPr lang="en-US" sz="3080">
                <a:solidFill>
                  <a:srgbClr val="0000FF"/>
                </a:solidFill>
              </a:rPr>
              <a:t>condition is true</a:t>
            </a:r>
          </a:p>
          <a:p>
            <a:pPr lvl="1">
              <a:lnSpc>
                <a:spcPct val="90000"/>
              </a:lnSpc>
            </a:pPr>
            <a:r>
              <a:rPr lang="en-US" sz="2640"/>
              <a:t>Otherwise, continue sequentially</a:t>
            </a:r>
          </a:p>
          <a:p>
            <a:pPr lvl="1">
              <a:lnSpc>
                <a:spcPct val="90000"/>
              </a:lnSpc>
            </a:pPr>
            <a:endParaRPr lang="en-US" sz="1320"/>
          </a:p>
          <a:p>
            <a:pPr>
              <a:lnSpc>
                <a:spcPct val="90000"/>
              </a:lnSpc>
            </a:pPr>
            <a:r>
              <a:rPr lang="en-US" sz="3080">
                <a:latin typeface="Lucida Console" pitchFamily="49" charset="0"/>
              </a:rPr>
              <a:t>beq rs, rt, L1</a:t>
            </a:r>
          </a:p>
          <a:p>
            <a:pPr lvl="1">
              <a:lnSpc>
                <a:spcPct val="90000"/>
              </a:lnSpc>
            </a:pPr>
            <a:r>
              <a:rPr lang="en-US" sz="2640"/>
              <a:t>if (rs == rt), branch to instruction labeled L1</a:t>
            </a:r>
          </a:p>
          <a:p>
            <a:pPr lvl="1">
              <a:lnSpc>
                <a:spcPct val="90000"/>
              </a:lnSpc>
            </a:pPr>
            <a:endParaRPr lang="en-US" sz="1320"/>
          </a:p>
          <a:p>
            <a:pPr>
              <a:lnSpc>
                <a:spcPct val="90000"/>
              </a:lnSpc>
            </a:pPr>
            <a:r>
              <a:rPr lang="en-US" sz="3080">
                <a:latin typeface="Lucida Console" pitchFamily="49" charset="0"/>
              </a:rPr>
              <a:t>bne rs, rt, L1</a:t>
            </a:r>
          </a:p>
          <a:p>
            <a:pPr lvl="1">
              <a:lnSpc>
                <a:spcPct val="90000"/>
              </a:lnSpc>
            </a:pPr>
            <a:r>
              <a:rPr lang="en-US" sz="2640"/>
              <a:t>if (rs != rt), branch to instruction labeled L1</a:t>
            </a:r>
          </a:p>
          <a:p>
            <a:pPr lvl="1">
              <a:lnSpc>
                <a:spcPct val="90000"/>
              </a:lnSpc>
            </a:pPr>
            <a:endParaRPr lang="en-US" sz="1320"/>
          </a:p>
          <a:p>
            <a:pPr>
              <a:lnSpc>
                <a:spcPct val="90000"/>
              </a:lnSpc>
            </a:pPr>
            <a:r>
              <a:rPr lang="en-US" sz="3080">
                <a:latin typeface="Lucida Console" pitchFamily="49" charset="0"/>
              </a:rPr>
              <a:t>j L1</a:t>
            </a:r>
          </a:p>
          <a:p>
            <a:pPr lvl="1">
              <a:lnSpc>
                <a:spcPct val="90000"/>
              </a:lnSpc>
            </a:pPr>
            <a:r>
              <a:rPr lang="en-US" sz="2640"/>
              <a:t>unconditional jump to instruction labeled L1</a:t>
            </a:r>
            <a:endParaRPr lang="en-AU" sz="2640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 rot="5400000">
            <a:off x="7801562" y="2140506"/>
            <a:ext cx="4110292" cy="39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80">
                <a:solidFill>
                  <a:schemeClr val="folHlink"/>
                </a:solidFill>
              </a:rPr>
              <a:t>§2.7 Instructions for Making Decisions</a:t>
            </a:r>
          </a:p>
        </p:txBody>
      </p:sp>
    </p:spTree>
    <p:extLst>
      <p:ext uri="{BB962C8B-B14F-4D97-AF65-F5344CB8AC3E}">
        <p14:creationId xmlns:p14="http://schemas.microsoft.com/office/powerpoint/2010/main" val="105251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If Statements</a:t>
            </a:r>
            <a:endParaRPr lang="en-AU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9042"/>
            <a:ext cx="8675370" cy="493151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080" dirty="0"/>
              <a:t>C code: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640" dirty="0">
                <a:latin typeface="Lucida Console" pitchFamily="49" charset="0"/>
              </a:rPr>
              <a:t>	if (</a:t>
            </a:r>
            <a:r>
              <a:rPr lang="en-US" sz="2640" dirty="0" err="1">
                <a:latin typeface="Lucida Console" pitchFamily="49" charset="0"/>
              </a:rPr>
              <a:t>i</a:t>
            </a:r>
            <a:r>
              <a:rPr lang="en-US" sz="2640" dirty="0">
                <a:latin typeface="Lucida Console" pitchFamily="49" charset="0"/>
              </a:rPr>
              <a:t>==j) f = </a:t>
            </a:r>
            <a:r>
              <a:rPr lang="en-US" sz="2640" dirty="0" err="1">
                <a:latin typeface="Lucida Console" pitchFamily="49" charset="0"/>
              </a:rPr>
              <a:t>g+h</a:t>
            </a:r>
            <a:r>
              <a:rPr lang="en-US" sz="2640" dirty="0">
                <a:latin typeface="Lucida Console" pitchFamily="49" charset="0"/>
              </a:rPr>
              <a:t>;</a:t>
            </a:r>
            <a:br>
              <a:rPr lang="en-US" sz="2640" dirty="0">
                <a:latin typeface="Lucida Console" pitchFamily="49" charset="0"/>
              </a:rPr>
            </a:br>
            <a:r>
              <a:rPr lang="en-US" sz="2640" dirty="0">
                <a:latin typeface="Lucida Console" pitchFamily="49" charset="0"/>
              </a:rPr>
              <a:t>else f = g-h;</a:t>
            </a:r>
          </a:p>
          <a:p>
            <a:pPr lvl="1">
              <a:lnSpc>
                <a:spcPct val="90000"/>
              </a:lnSpc>
            </a:pPr>
            <a:r>
              <a:rPr lang="en-US" sz="2640" dirty="0"/>
              <a:t>f, g, … in $s0, $s1, …</a:t>
            </a:r>
          </a:p>
          <a:p>
            <a:pPr lvl="1">
              <a:lnSpc>
                <a:spcPct val="90000"/>
              </a:lnSpc>
            </a:pPr>
            <a:endParaRPr lang="en-US" sz="2640" dirty="0"/>
          </a:p>
          <a:p>
            <a:pPr>
              <a:lnSpc>
                <a:spcPct val="90000"/>
              </a:lnSpc>
            </a:pPr>
            <a:r>
              <a:rPr lang="en-US" sz="3080" dirty="0"/>
              <a:t>Compiled MIPS code: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640" dirty="0">
                <a:latin typeface="Lucida Console" pitchFamily="49" charset="0"/>
              </a:rPr>
              <a:t>	      </a:t>
            </a:r>
            <a:r>
              <a:rPr lang="en-US" sz="2640" dirty="0" err="1">
                <a:latin typeface="Lucida Console" pitchFamily="49" charset="0"/>
              </a:rPr>
              <a:t>bne</a:t>
            </a:r>
            <a:r>
              <a:rPr lang="en-US" sz="2640" dirty="0">
                <a:latin typeface="Lucida Console" pitchFamily="49" charset="0"/>
              </a:rPr>
              <a:t> $s3, $s4, Else</a:t>
            </a:r>
            <a:br>
              <a:rPr lang="en-US" sz="2640" dirty="0">
                <a:latin typeface="Lucida Console" pitchFamily="49" charset="0"/>
              </a:rPr>
            </a:br>
            <a:r>
              <a:rPr lang="en-US" sz="2640" dirty="0">
                <a:latin typeface="Lucida Console" pitchFamily="49" charset="0"/>
              </a:rPr>
              <a:t>      add $s0, $s1, $s2</a:t>
            </a:r>
            <a:br>
              <a:rPr lang="en-US" sz="2640" dirty="0">
                <a:latin typeface="Lucida Console" pitchFamily="49" charset="0"/>
              </a:rPr>
            </a:br>
            <a:r>
              <a:rPr lang="en-US" sz="2640" dirty="0">
                <a:latin typeface="Lucida Console" pitchFamily="49" charset="0"/>
              </a:rPr>
              <a:t>      j   Exit</a:t>
            </a:r>
            <a:br>
              <a:rPr lang="en-US" sz="2640" dirty="0">
                <a:latin typeface="Lucida Console" pitchFamily="49" charset="0"/>
              </a:rPr>
            </a:br>
            <a:r>
              <a:rPr lang="en-US" sz="2640" dirty="0">
                <a:latin typeface="Lucida Console" pitchFamily="49" charset="0"/>
              </a:rPr>
              <a:t>Else: sub $s0, $s1, $s2</a:t>
            </a:r>
            <a:br>
              <a:rPr lang="en-US" sz="2640" dirty="0">
                <a:latin typeface="Lucida Console" pitchFamily="49" charset="0"/>
              </a:rPr>
            </a:br>
            <a:r>
              <a:rPr lang="en-US" sz="2640" dirty="0">
                <a:latin typeface="Lucida Console" pitchFamily="49" charset="0"/>
              </a:rPr>
              <a:t>Exit: …</a:t>
            </a:r>
            <a:endParaRPr lang="en-AU" sz="2640" dirty="0">
              <a:latin typeface="Lucida Console" pitchFamily="49" charset="0"/>
            </a:endParaRPr>
          </a:p>
        </p:txBody>
      </p:sp>
      <p:sp>
        <p:nvSpPr>
          <p:cNvPr id="287749" name="AutoShape 5"/>
          <p:cNvSpPr>
            <a:spLocks/>
          </p:cNvSpPr>
          <p:nvPr/>
        </p:nvSpPr>
        <p:spPr bwMode="auto">
          <a:xfrm>
            <a:off x="3423285" y="6609921"/>
            <a:ext cx="4242149" cy="443548"/>
          </a:xfrm>
          <a:prstGeom prst="borderCallout1">
            <a:avLst>
              <a:gd name="adj1" fmla="val 28347"/>
              <a:gd name="adj2" fmla="val -2157"/>
              <a:gd name="adj3" fmla="val -90213"/>
              <a:gd name="adj4" fmla="val -3895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AU" sz="2400" dirty="0"/>
              <a:t>Assembler calculates addresses</a:t>
            </a:r>
          </a:p>
        </p:txBody>
      </p:sp>
      <p:pic>
        <p:nvPicPr>
          <p:cNvPr id="287750" name="Picture 6" descr="f02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69" y="1747044"/>
            <a:ext cx="4522615" cy="2748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206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Loop Statements</a:t>
            </a:r>
            <a:endParaRPr lang="en-AU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080" dirty="0"/>
              <a:t>C code: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640" dirty="0">
                <a:latin typeface="Lucida Console" pitchFamily="49" charset="0"/>
              </a:rPr>
              <a:t>	while (save[</a:t>
            </a:r>
            <a:r>
              <a:rPr lang="en-US" sz="2640" dirty="0" err="1">
                <a:latin typeface="Lucida Console" pitchFamily="49" charset="0"/>
              </a:rPr>
              <a:t>i</a:t>
            </a:r>
            <a:r>
              <a:rPr lang="en-US" sz="2640" dirty="0">
                <a:latin typeface="Lucida Console" pitchFamily="49" charset="0"/>
              </a:rPr>
              <a:t>] == k) </a:t>
            </a:r>
            <a:r>
              <a:rPr lang="en-US" sz="2640" dirty="0" err="1">
                <a:latin typeface="Lucida Console" pitchFamily="49" charset="0"/>
              </a:rPr>
              <a:t>i</a:t>
            </a:r>
            <a:r>
              <a:rPr lang="en-US" sz="2640" dirty="0">
                <a:latin typeface="Lucida Console" pitchFamily="49" charset="0"/>
              </a:rPr>
              <a:t> += 1;</a:t>
            </a:r>
          </a:p>
          <a:p>
            <a:pPr lvl="1">
              <a:lnSpc>
                <a:spcPct val="80000"/>
              </a:lnSpc>
            </a:pPr>
            <a:r>
              <a:rPr lang="en-US" sz="2640" dirty="0" err="1"/>
              <a:t>i</a:t>
            </a:r>
            <a:r>
              <a:rPr lang="en-US" sz="2640" dirty="0"/>
              <a:t> in $s3, k in $s5, address of save in $s6</a:t>
            </a:r>
          </a:p>
          <a:p>
            <a:pPr lvl="1">
              <a:lnSpc>
                <a:spcPct val="80000"/>
              </a:lnSpc>
            </a:pPr>
            <a:endParaRPr lang="en-US" sz="2640" dirty="0"/>
          </a:p>
          <a:p>
            <a:pPr>
              <a:lnSpc>
                <a:spcPct val="80000"/>
              </a:lnSpc>
            </a:pPr>
            <a:r>
              <a:rPr lang="en-US" sz="3080" dirty="0"/>
              <a:t>Compiled MIPS code: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640" dirty="0">
                <a:latin typeface="Lucida Console" pitchFamily="49" charset="0"/>
              </a:rPr>
              <a:t>	Loop: </a:t>
            </a:r>
            <a:r>
              <a:rPr lang="en-US" sz="2640" dirty="0" err="1">
                <a:latin typeface="Lucida Console" pitchFamily="49" charset="0"/>
              </a:rPr>
              <a:t>sll</a:t>
            </a:r>
            <a:r>
              <a:rPr lang="en-US" sz="2640" dirty="0">
                <a:latin typeface="Lucida Console" pitchFamily="49" charset="0"/>
              </a:rPr>
              <a:t>  $t1, $s3, 2</a:t>
            </a:r>
            <a:br>
              <a:rPr lang="en-US" sz="2640" dirty="0">
                <a:latin typeface="Lucida Console" pitchFamily="49" charset="0"/>
              </a:rPr>
            </a:br>
            <a:r>
              <a:rPr lang="en-US" sz="2640" dirty="0">
                <a:latin typeface="Lucida Console" pitchFamily="49" charset="0"/>
              </a:rPr>
              <a:t>      add  $t1, $t1, $s6</a:t>
            </a:r>
            <a:br>
              <a:rPr lang="en-US" sz="2640" dirty="0">
                <a:latin typeface="Lucida Console" pitchFamily="49" charset="0"/>
              </a:rPr>
            </a:br>
            <a:r>
              <a:rPr lang="en-US" sz="2640" dirty="0">
                <a:latin typeface="Lucida Console" pitchFamily="49" charset="0"/>
              </a:rPr>
              <a:t>      </a:t>
            </a:r>
            <a:r>
              <a:rPr lang="en-US" sz="2640" dirty="0" err="1">
                <a:latin typeface="Lucida Console" pitchFamily="49" charset="0"/>
              </a:rPr>
              <a:t>lw</a:t>
            </a:r>
            <a:r>
              <a:rPr lang="en-US" sz="2640" dirty="0">
                <a:latin typeface="Lucida Console" pitchFamily="49" charset="0"/>
              </a:rPr>
              <a:t>   $t0, 0($t1)</a:t>
            </a:r>
            <a:br>
              <a:rPr lang="en-US" sz="2640" dirty="0">
                <a:latin typeface="Lucida Console" pitchFamily="49" charset="0"/>
              </a:rPr>
            </a:br>
            <a:r>
              <a:rPr lang="en-US" sz="2640" dirty="0">
                <a:latin typeface="Lucida Console" pitchFamily="49" charset="0"/>
              </a:rPr>
              <a:t>      </a:t>
            </a:r>
            <a:r>
              <a:rPr lang="en-US" sz="2640" dirty="0" err="1">
                <a:latin typeface="Lucida Console" pitchFamily="49" charset="0"/>
              </a:rPr>
              <a:t>bne</a:t>
            </a:r>
            <a:r>
              <a:rPr lang="en-US" sz="2640" dirty="0">
                <a:latin typeface="Lucida Console" pitchFamily="49" charset="0"/>
              </a:rPr>
              <a:t>  $t0, $s5, Exit</a:t>
            </a:r>
            <a:br>
              <a:rPr lang="en-US" sz="2640" dirty="0">
                <a:latin typeface="Lucida Console" pitchFamily="49" charset="0"/>
              </a:rPr>
            </a:br>
            <a:r>
              <a:rPr lang="en-US" sz="2640" dirty="0">
                <a:latin typeface="Lucida Console" pitchFamily="49" charset="0"/>
              </a:rPr>
              <a:t>      </a:t>
            </a:r>
            <a:r>
              <a:rPr lang="en-US" sz="2640" dirty="0" err="1">
                <a:latin typeface="Lucida Console" pitchFamily="49" charset="0"/>
              </a:rPr>
              <a:t>addi</a:t>
            </a:r>
            <a:r>
              <a:rPr lang="en-US" sz="2640" dirty="0">
                <a:latin typeface="Lucida Console" pitchFamily="49" charset="0"/>
              </a:rPr>
              <a:t> $s3, $s3, 1</a:t>
            </a:r>
            <a:br>
              <a:rPr lang="en-US" sz="2640" dirty="0">
                <a:latin typeface="Lucida Console" pitchFamily="49" charset="0"/>
              </a:rPr>
            </a:br>
            <a:r>
              <a:rPr lang="en-US" sz="2640" dirty="0">
                <a:latin typeface="Lucida Console" pitchFamily="49" charset="0"/>
              </a:rPr>
              <a:t>      j    Loop</a:t>
            </a:r>
            <a:br>
              <a:rPr lang="en-US" sz="2640" dirty="0">
                <a:latin typeface="Lucida Console" pitchFamily="49" charset="0"/>
              </a:rPr>
            </a:br>
            <a:r>
              <a:rPr lang="en-US" sz="2640" dirty="0">
                <a:latin typeface="Lucida Console" pitchFamily="49" charset="0"/>
              </a:rPr>
              <a:t>Exit: …</a:t>
            </a:r>
            <a:endParaRPr lang="en-AU" sz="264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58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Conditional Operations</a:t>
            </a:r>
            <a:endParaRPr lang="en-AU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080" dirty="0"/>
              <a:t>Set result to 1 if a condition is true</a:t>
            </a:r>
          </a:p>
          <a:p>
            <a:pPr lvl="1"/>
            <a:r>
              <a:rPr lang="en-US" sz="3100" dirty="0"/>
              <a:t>Otherwise, set to 0</a:t>
            </a:r>
          </a:p>
          <a:p>
            <a:r>
              <a:rPr lang="en-US" sz="3080" dirty="0" err="1">
                <a:latin typeface="Lucida Console" pitchFamily="49" charset="0"/>
              </a:rPr>
              <a:t>slt</a:t>
            </a:r>
            <a:r>
              <a:rPr lang="en-US" sz="3080" dirty="0">
                <a:latin typeface="Lucida Console" pitchFamily="49" charset="0"/>
              </a:rPr>
              <a:t> </a:t>
            </a:r>
            <a:r>
              <a:rPr lang="en-US" sz="3080" dirty="0" err="1">
                <a:latin typeface="Lucida Console" pitchFamily="49" charset="0"/>
              </a:rPr>
              <a:t>rd</a:t>
            </a:r>
            <a:r>
              <a:rPr lang="en-US" sz="3080" dirty="0">
                <a:latin typeface="Lucida Console" pitchFamily="49" charset="0"/>
              </a:rPr>
              <a:t>, </a:t>
            </a:r>
            <a:r>
              <a:rPr lang="en-US" sz="3080" dirty="0" err="1">
                <a:latin typeface="Lucida Console" pitchFamily="49" charset="0"/>
              </a:rPr>
              <a:t>rs</a:t>
            </a:r>
            <a:r>
              <a:rPr lang="en-US" sz="3080" dirty="0">
                <a:latin typeface="Lucida Console" pitchFamily="49" charset="0"/>
              </a:rPr>
              <a:t>, </a:t>
            </a:r>
            <a:r>
              <a:rPr lang="en-US" sz="3080" dirty="0" err="1">
                <a:latin typeface="Lucida Console" pitchFamily="49" charset="0"/>
              </a:rPr>
              <a:t>rt</a:t>
            </a:r>
            <a:endParaRPr lang="en-US" sz="3080" dirty="0">
              <a:latin typeface="Lucida Console" pitchFamily="49" charset="0"/>
            </a:endParaRPr>
          </a:p>
          <a:p>
            <a:pPr lvl="1"/>
            <a:r>
              <a:rPr lang="en-US" sz="3100" dirty="0"/>
              <a:t>if (</a:t>
            </a:r>
            <a:r>
              <a:rPr lang="en-US" sz="3100" dirty="0" err="1"/>
              <a:t>rs</a:t>
            </a:r>
            <a:r>
              <a:rPr lang="en-US" sz="3100" dirty="0"/>
              <a:t> &lt; </a:t>
            </a:r>
            <a:r>
              <a:rPr lang="en-US" sz="3100" dirty="0" err="1"/>
              <a:t>rt</a:t>
            </a:r>
            <a:r>
              <a:rPr lang="en-US" sz="3100" dirty="0"/>
              <a:t>) </a:t>
            </a:r>
            <a:r>
              <a:rPr lang="en-US" sz="3100" dirty="0" err="1"/>
              <a:t>rd</a:t>
            </a:r>
            <a:r>
              <a:rPr lang="en-US" sz="3100" dirty="0"/>
              <a:t> = 1; else </a:t>
            </a:r>
            <a:r>
              <a:rPr lang="en-US" sz="3100" dirty="0" err="1"/>
              <a:t>rd</a:t>
            </a:r>
            <a:r>
              <a:rPr lang="en-US" sz="3100" dirty="0"/>
              <a:t> = 0;</a:t>
            </a:r>
          </a:p>
          <a:p>
            <a:r>
              <a:rPr lang="en-US" sz="3080" dirty="0" err="1">
                <a:latin typeface="Lucida Console" pitchFamily="49" charset="0"/>
              </a:rPr>
              <a:t>slti</a:t>
            </a:r>
            <a:r>
              <a:rPr lang="en-US" sz="3080" dirty="0">
                <a:latin typeface="Lucida Console" pitchFamily="49" charset="0"/>
              </a:rPr>
              <a:t> </a:t>
            </a:r>
            <a:r>
              <a:rPr lang="en-US" sz="3080" dirty="0" err="1">
                <a:latin typeface="Lucida Console" pitchFamily="49" charset="0"/>
              </a:rPr>
              <a:t>rt</a:t>
            </a:r>
            <a:r>
              <a:rPr lang="en-US" sz="3080" dirty="0">
                <a:latin typeface="Lucida Console" pitchFamily="49" charset="0"/>
              </a:rPr>
              <a:t>, </a:t>
            </a:r>
            <a:r>
              <a:rPr lang="en-US" sz="3080" dirty="0" err="1">
                <a:latin typeface="Lucida Console" pitchFamily="49" charset="0"/>
              </a:rPr>
              <a:t>rs</a:t>
            </a:r>
            <a:r>
              <a:rPr lang="en-US" sz="3080" dirty="0">
                <a:latin typeface="Lucida Console" pitchFamily="49" charset="0"/>
              </a:rPr>
              <a:t>, constant</a:t>
            </a:r>
          </a:p>
          <a:p>
            <a:pPr lvl="1"/>
            <a:r>
              <a:rPr lang="en-US" sz="3100" dirty="0"/>
              <a:t>if (</a:t>
            </a:r>
            <a:r>
              <a:rPr lang="en-US" sz="3100" dirty="0" err="1"/>
              <a:t>rs</a:t>
            </a:r>
            <a:r>
              <a:rPr lang="en-US" sz="3100" dirty="0"/>
              <a:t> &lt; constant) </a:t>
            </a:r>
            <a:r>
              <a:rPr lang="en-US" sz="3100" dirty="0" err="1"/>
              <a:t>rt</a:t>
            </a:r>
            <a:r>
              <a:rPr lang="en-US" sz="3100" dirty="0"/>
              <a:t> = 1; else </a:t>
            </a:r>
            <a:r>
              <a:rPr lang="en-US" sz="3100" dirty="0" err="1"/>
              <a:t>rt</a:t>
            </a:r>
            <a:r>
              <a:rPr lang="en-US" sz="3100" dirty="0"/>
              <a:t> = 0;</a:t>
            </a:r>
          </a:p>
          <a:p>
            <a:r>
              <a:rPr lang="en-US" sz="3080" dirty="0"/>
              <a:t>Use in combination with </a:t>
            </a:r>
            <a:r>
              <a:rPr lang="en-US" sz="3080" dirty="0" err="1">
                <a:latin typeface="Lucida Console" pitchFamily="49" charset="0"/>
              </a:rPr>
              <a:t>beq</a:t>
            </a:r>
            <a:r>
              <a:rPr lang="en-US" sz="3080" dirty="0"/>
              <a:t>, </a:t>
            </a:r>
            <a:r>
              <a:rPr lang="en-US" sz="3080" dirty="0" err="1">
                <a:latin typeface="Lucida Console" pitchFamily="49" charset="0"/>
              </a:rPr>
              <a:t>bne</a:t>
            </a:r>
            <a:endParaRPr lang="en-US" sz="3080" dirty="0">
              <a:latin typeface="Lucida Console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640" b="1" dirty="0" err="1">
                <a:latin typeface="Lucida Console" pitchFamily="49" charset="0"/>
              </a:rPr>
              <a:t>slt</a:t>
            </a:r>
            <a:r>
              <a:rPr lang="en-US" sz="2640" b="1" dirty="0">
                <a:latin typeface="Lucida Console" pitchFamily="49" charset="0"/>
              </a:rPr>
              <a:t> $t0, $s1, $s2    # if ($s1 &lt; $s2)</a:t>
            </a:r>
          </a:p>
          <a:p>
            <a:pPr lvl="1">
              <a:buFont typeface="Wingdings" pitchFamily="2" charset="2"/>
              <a:buNone/>
            </a:pPr>
            <a:r>
              <a:rPr lang="en-US" sz="2640" b="1" dirty="0" err="1">
                <a:latin typeface="Lucida Console" pitchFamily="49" charset="0"/>
              </a:rPr>
              <a:t>bne</a:t>
            </a:r>
            <a:r>
              <a:rPr lang="en-US" sz="2640" b="1" dirty="0">
                <a:latin typeface="Lucida Console" pitchFamily="49" charset="0"/>
              </a:rPr>
              <a:t> $t0, $zero, L    #   branch to L</a:t>
            </a:r>
          </a:p>
        </p:txBody>
      </p:sp>
    </p:spTree>
    <p:extLst>
      <p:ext uri="{BB962C8B-B14F-4D97-AF65-F5344CB8AC3E}">
        <p14:creationId xmlns:p14="http://schemas.microsoft.com/office/powerpoint/2010/main" val="16802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Instruction Design</a:t>
            </a:r>
            <a:endParaRPr lang="en-AU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80" dirty="0"/>
              <a:t>Why not: </a:t>
            </a:r>
            <a:r>
              <a:rPr lang="en-US" sz="308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blt</a:t>
            </a:r>
            <a:r>
              <a:rPr lang="en-US" sz="30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08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bge</a:t>
            </a:r>
            <a:r>
              <a:rPr lang="en-US" sz="3080" dirty="0"/>
              <a:t>, …?</a:t>
            </a:r>
          </a:p>
          <a:p>
            <a:r>
              <a:rPr lang="en-US" sz="3080" dirty="0"/>
              <a:t>Hardware for &lt;, ≥, … slower than =, ≠</a:t>
            </a:r>
          </a:p>
          <a:p>
            <a:pPr lvl="1"/>
            <a:r>
              <a:rPr lang="en-US" sz="2640" dirty="0"/>
              <a:t>Combining with branch involves more work per instruction, requiring a slower </a:t>
            </a:r>
            <a:r>
              <a:rPr lang="en-US" sz="2640" dirty="0">
                <a:solidFill>
                  <a:srgbClr val="0000FF"/>
                </a:solidFill>
              </a:rPr>
              <a:t>clock</a:t>
            </a:r>
          </a:p>
          <a:p>
            <a:pPr lvl="1"/>
            <a:r>
              <a:rPr lang="en-US" sz="2640" dirty="0"/>
              <a:t>All instructions are penalized!</a:t>
            </a:r>
          </a:p>
          <a:p>
            <a:pPr lvl="1"/>
            <a:endParaRPr lang="en-US" sz="2640" dirty="0"/>
          </a:p>
          <a:p>
            <a:r>
              <a:rPr lang="en-US" sz="3080" dirty="0" err="1">
                <a:latin typeface="Lucida Console" pitchFamily="49" charset="0"/>
              </a:rPr>
              <a:t>beq</a:t>
            </a:r>
            <a:r>
              <a:rPr lang="en-US" sz="3080" dirty="0"/>
              <a:t> and </a:t>
            </a:r>
            <a:r>
              <a:rPr lang="en-US" sz="3080" dirty="0" err="1">
                <a:latin typeface="Lucida Console" pitchFamily="49" charset="0"/>
              </a:rPr>
              <a:t>bne</a:t>
            </a:r>
            <a:r>
              <a:rPr lang="en-US" sz="3080" dirty="0"/>
              <a:t> are the </a:t>
            </a:r>
            <a:r>
              <a:rPr lang="en-US" sz="3080" dirty="0">
                <a:solidFill>
                  <a:srgbClr val="FF0000"/>
                </a:solidFill>
              </a:rPr>
              <a:t>common case</a:t>
            </a:r>
          </a:p>
          <a:p>
            <a:r>
              <a:rPr lang="en-US" sz="3080" dirty="0"/>
              <a:t>This is a good design compromise</a:t>
            </a:r>
          </a:p>
        </p:txBody>
      </p:sp>
    </p:spTree>
    <p:extLst>
      <p:ext uri="{BB962C8B-B14F-4D97-AF65-F5344CB8AC3E}">
        <p14:creationId xmlns:p14="http://schemas.microsoft.com/office/powerpoint/2010/main" val="268293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2819400"/>
            <a:ext cx="8675370" cy="1188190"/>
          </a:xfrm>
        </p:spPr>
        <p:txBody>
          <a:bodyPr>
            <a:normAutofit/>
          </a:bodyPr>
          <a:lstStyle/>
          <a:p>
            <a:r>
              <a:rPr lang="en-US" altLang="ko-KR" sz="6600" i="1" dirty="0"/>
              <a:t>Instruction Encoding</a:t>
            </a:r>
            <a:endParaRPr lang="ko-KR" alt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335359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2819400"/>
            <a:ext cx="8675370" cy="1188190"/>
          </a:xfrm>
        </p:spPr>
        <p:txBody>
          <a:bodyPr>
            <a:normAutofit/>
          </a:bodyPr>
          <a:lstStyle/>
          <a:p>
            <a:r>
              <a:rPr lang="en-US" altLang="ko-KR" sz="6600" i="1" dirty="0"/>
              <a:t>Key Points</a:t>
            </a:r>
            <a:endParaRPr lang="ko-KR" alt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1833155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Instructions</a:t>
            </a:r>
            <a:endParaRPr lang="en-AU"/>
          </a:p>
        </p:txBody>
      </p:sp>
      <p:sp>
        <p:nvSpPr>
          <p:cNvPr id="265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1515" y="2002684"/>
            <a:ext cx="8675370" cy="4931516"/>
          </a:xfrm>
        </p:spPr>
        <p:txBody>
          <a:bodyPr>
            <a:normAutofit fontScale="70000" lnSpcReduction="20000"/>
          </a:bodyPr>
          <a:lstStyle/>
          <a:p>
            <a:r>
              <a:rPr lang="en-US" sz="3080" dirty="0"/>
              <a:t>Instructions are encoded in binary</a:t>
            </a:r>
          </a:p>
          <a:p>
            <a:pPr lvl="1"/>
            <a:r>
              <a:rPr lang="en-US" sz="2640" dirty="0"/>
              <a:t>Called machine code</a:t>
            </a:r>
          </a:p>
          <a:p>
            <a:r>
              <a:rPr lang="en-US" sz="3080" dirty="0"/>
              <a:t>MIPS instructions</a:t>
            </a:r>
          </a:p>
          <a:p>
            <a:pPr lvl="1"/>
            <a:r>
              <a:rPr lang="en-US" sz="2640" dirty="0"/>
              <a:t>Encoded as 32-bit instruction words</a:t>
            </a:r>
          </a:p>
          <a:p>
            <a:pPr lvl="1"/>
            <a:r>
              <a:rPr lang="en-US" sz="2640" dirty="0"/>
              <a:t>Small number of formats</a:t>
            </a:r>
          </a:p>
          <a:p>
            <a:pPr lvl="1"/>
            <a:r>
              <a:rPr lang="en-US" sz="2640" dirty="0"/>
              <a:t>Regularity!</a:t>
            </a:r>
          </a:p>
          <a:p>
            <a:r>
              <a:rPr lang="en-US" sz="3080" dirty="0"/>
              <a:t>Register numbers</a:t>
            </a:r>
          </a:p>
          <a:p>
            <a:pPr lvl="1"/>
            <a:r>
              <a:rPr lang="en-US" sz="2640" dirty="0"/>
              <a:t>$t0 – $t7 are $8 – $15</a:t>
            </a:r>
          </a:p>
          <a:p>
            <a:pPr lvl="1"/>
            <a:r>
              <a:rPr lang="en-US" sz="2640" dirty="0"/>
              <a:t>$s0 – $s7 are $16 – $23</a:t>
            </a:r>
          </a:p>
          <a:p>
            <a:pPr lvl="1"/>
            <a:r>
              <a:rPr lang="en-US" sz="2640" dirty="0"/>
              <a:t>$t8 – $t9 are $24 – $25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 rot="5400000">
            <a:off x="7323676" y="2650411"/>
            <a:ext cx="5066067" cy="39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80">
                <a:solidFill>
                  <a:schemeClr val="folHlink"/>
                </a:solidFill>
              </a:rPr>
              <a:t>§2.5 Representing Instructions in the 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67" y="3975631"/>
            <a:ext cx="6883718" cy="37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I-format Instructions</a:t>
            </a:r>
            <a:endParaRPr lang="en-AU"/>
          </a:p>
        </p:txBody>
      </p:sp>
      <p:sp>
        <p:nvSpPr>
          <p:cNvPr id="27138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752636" y="2698750"/>
            <a:ext cx="9085738" cy="42765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40"/>
              <a:t>Immediate arithmetic and load/store instructions</a:t>
            </a:r>
          </a:p>
          <a:p>
            <a:pPr lvl="1">
              <a:lnSpc>
                <a:spcPct val="90000"/>
              </a:lnSpc>
            </a:pPr>
            <a:r>
              <a:rPr lang="en-US" sz="2200" b="1">
                <a:solidFill>
                  <a:srgbClr val="0000FF"/>
                </a:solidFill>
              </a:rPr>
              <a:t>rt</a:t>
            </a:r>
            <a:r>
              <a:rPr lang="en-US" sz="2200">
                <a:solidFill>
                  <a:srgbClr val="0000FF"/>
                </a:solidFill>
              </a:rPr>
              <a:t>: destination (or source) register number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Constant: –2</a:t>
            </a:r>
            <a:r>
              <a:rPr lang="en-US" sz="2200" baseline="30000"/>
              <a:t>15</a:t>
            </a:r>
            <a:r>
              <a:rPr lang="en-US" sz="2200"/>
              <a:t> to +2</a:t>
            </a:r>
            <a:r>
              <a:rPr lang="en-US" sz="2200" baseline="30000"/>
              <a:t>15</a:t>
            </a:r>
            <a:r>
              <a:rPr lang="en-US" sz="2200"/>
              <a:t> – 1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Address: offset added to base address in </a:t>
            </a:r>
            <a:r>
              <a:rPr lang="en-US" sz="2200" b="1"/>
              <a:t>rs</a:t>
            </a:r>
          </a:p>
          <a:p>
            <a:pPr lvl="1"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640" i="1">
                <a:solidFill>
                  <a:srgbClr val="FF0000"/>
                </a:solidFill>
              </a:rPr>
              <a:t>Design Principle 4:</a:t>
            </a:r>
            <a:r>
              <a:rPr lang="en-US" sz="2640">
                <a:solidFill>
                  <a:srgbClr val="FF0000"/>
                </a:solidFill>
              </a:rPr>
              <a:t> </a:t>
            </a:r>
            <a:r>
              <a:rPr lang="en-US" sz="2640"/>
              <a:t>Good design demands good </a:t>
            </a:r>
            <a:r>
              <a:rPr lang="en-US" sz="2640">
                <a:solidFill>
                  <a:srgbClr val="FF0000"/>
                </a:solidFill>
              </a:rPr>
              <a:t>compromises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Different formats complicate decoding, but allow 32-bit instructions uniformly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Keep formats as similar as possible</a:t>
            </a:r>
          </a:p>
        </p:txBody>
      </p:sp>
      <p:grpSp>
        <p:nvGrpSpPr>
          <p:cNvPr id="271364" name="Group 4"/>
          <p:cNvGrpSpPr>
            <a:grpSpLocks/>
          </p:cNvGrpSpPr>
          <p:nvPr/>
        </p:nvGrpSpPr>
        <p:grpSpPr bwMode="auto">
          <a:xfrm>
            <a:off x="1465104" y="1668465"/>
            <a:ext cx="7604918" cy="843440"/>
            <a:chOff x="884" y="981"/>
            <a:chExt cx="4355" cy="483"/>
          </a:xfrm>
        </p:grpSpPr>
        <p:sp>
          <p:nvSpPr>
            <p:cNvPr id="271365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op</a:t>
              </a:r>
              <a:endParaRPr lang="en-AU" sz="2200"/>
            </a:p>
          </p:txBody>
        </p:sp>
        <p:sp>
          <p:nvSpPr>
            <p:cNvPr id="271366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rs</a:t>
              </a:r>
              <a:endParaRPr lang="en-AU" sz="2200"/>
            </a:p>
          </p:txBody>
        </p:sp>
        <p:sp>
          <p:nvSpPr>
            <p:cNvPr id="271367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rt</a:t>
              </a:r>
              <a:endParaRPr lang="en-AU" sz="2200"/>
            </a:p>
          </p:txBody>
        </p:sp>
        <p:sp>
          <p:nvSpPr>
            <p:cNvPr id="271368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constant or address</a:t>
              </a:r>
              <a:endParaRPr lang="en-AU" sz="2200"/>
            </a:p>
          </p:txBody>
        </p:sp>
        <p:sp>
          <p:nvSpPr>
            <p:cNvPr id="271369" name="Text Box 9"/>
            <p:cNvSpPr txBox="1">
              <a:spLocks noChangeArrowheads="1"/>
            </p:cNvSpPr>
            <p:nvPr/>
          </p:nvSpPr>
          <p:spPr bwMode="auto">
            <a:xfrm>
              <a:off x="1082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6 bits</a:t>
              </a:r>
              <a:endParaRPr lang="en-AU" sz="1760"/>
            </a:p>
          </p:txBody>
        </p:sp>
        <p:sp>
          <p:nvSpPr>
            <p:cNvPr id="271370" name="Text Box 10"/>
            <p:cNvSpPr txBox="1">
              <a:spLocks noChangeArrowheads="1"/>
            </p:cNvSpPr>
            <p:nvPr/>
          </p:nvSpPr>
          <p:spPr bwMode="auto">
            <a:xfrm>
              <a:off x="1853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5 bits</a:t>
              </a:r>
              <a:endParaRPr lang="en-AU" sz="1760"/>
            </a:p>
          </p:txBody>
        </p:sp>
        <p:sp>
          <p:nvSpPr>
            <p:cNvPr id="271371" name="Text Box 11"/>
            <p:cNvSpPr txBox="1">
              <a:spLocks noChangeArrowheads="1"/>
            </p:cNvSpPr>
            <p:nvPr/>
          </p:nvSpPr>
          <p:spPr bwMode="auto">
            <a:xfrm>
              <a:off x="2534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5 bits</a:t>
              </a:r>
              <a:endParaRPr lang="en-AU" sz="1760"/>
            </a:p>
          </p:txBody>
        </p:sp>
        <p:sp>
          <p:nvSpPr>
            <p:cNvPr id="271372" name="Text Box 12"/>
            <p:cNvSpPr txBox="1">
              <a:spLocks noChangeArrowheads="1"/>
            </p:cNvSpPr>
            <p:nvPr/>
          </p:nvSpPr>
          <p:spPr bwMode="auto">
            <a:xfrm>
              <a:off x="3953" y="1256"/>
              <a:ext cx="45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16 bits</a:t>
              </a:r>
              <a:endParaRPr lang="en-AU" sz="1760"/>
            </a:p>
          </p:txBody>
        </p:sp>
      </p:grpSp>
    </p:spTree>
    <p:extLst>
      <p:ext uri="{BB962C8B-B14F-4D97-AF65-F5344CB8AC3E}">
        <p14:creationId xmlns:p14="http://schemas.microsoft.com/office/powerpoint/2010/main" val="7442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8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R-format Instructions</a:t>
            </a:r>
            <a:endParaRPr lang="en-AU"/>
          </a:p>
        </p:txBody>
      </p:sp>
      <p:sp>
        <p:nvSpPr>
          <p:cNvPr id="26728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752635" y="2618423"/>
            <a:ext cx="9097963" cy="4356894"/>
          </a:xfrm>
        </p:spPr>
        <p:txBody>
          <a:bodyPr/>
          <a:lstStyle/>
          <a:p>
            <a:r>
              <a:rPr lang="en-US"/>
              <a:t>Instruction fields</a:t>
            </a:r>
          </a:p>
          <a:p>
            <a:pPr lvl="1"/>
            <a:r>
              <a:rPr lang="en-US"/>
              <a:t>op: operation code (opcode)</a:t>
            </a:r>
          </a:p>
          <a:p>
            <a:pPr lvl="1"/>
            <a:r>
              <a:rPr lang="en-US"/>
              <a:t>rs: first source register number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rt: </a:t>
            </a:r>
            <a:r>
              <a:rPr lang="en-US"/>
              <a:t>second </a:t>
            </a:r>
            <a:r>
              <a:rPr lang="en-US">
                <a:solidFill>
                  <a:srgbClr val="0000FF"/>
                </a:solidFill>
              </a:rPr>
              <a:t>source</a:t>
            </a:r>
            <a:r>
              <a:rPr lang="en-US"/>
              <a:t> register number</a:t>
            </a:r>
          </a:p>
          <a:p>
            <a:pPr lvl="1"/>
            <a:r>
              <a:rPr lang="en-US"/>
              <a:t>rd: destination register number</a:t>
            </a:r>
          </a:p>
          <a:p>
            <a:pPr lvl="1"/>
            <a:r>
              <a:rPr lang="en-US"/>
              <a:t>shamt: shift amount</a:t>
            </a:r>
          </a:p>
          <a:p>
            <a:pPr lvl="1"/>
            <a:r>
              <a:rPr lang="en-US"/>
              <a:t>funct: function code (extends opcode)</a:t>
            </a:r>
            <a:endParaRPr lang="en-AU"/>
          </a:p>
        </p:txBody>
      </p:sp>
      <p:grpSp>
        <p:nvGrpSpPr>
          <p:cNvPr id="267268" name="Group 4"/>
          <p:cNvGrpSpPr>
            <a:grpSpLocks/>
          </p:cNvGrpSpPr>
          <p:nvPr/>
        </p:nvGrpSpPr>
        <p:grpSpPr bwMode="auto">
          <a:xfrm>
            <a:off x="1465104" y="1668465"/>
            <a:ext cx="7604918" cy="843440"/>
            <a:chOff x="703" y="981"/>
            <a:chExt cx="4355" cy="483"/>
          </a:xfrm>
        </p:grpSpPr>
        <p:sp>
          <p:nvSpPr>
            <p:cNvPr id="26726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op</a:t>
              </a:r>
              <a:endParaRPr lang="en-AU" sz="2200"/>
            </a:p>
          </p:txBody>
        </p:sp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rs</a:t>
              </a:r>
              <a:endParaRPr lang="en-AU" sz="2200"/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rt</a:t>
              </a:r>
              <a:endParaRPr lang="en-AU" sz="2200"/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rd</a:t>
              </a:r>
              <a:endParaRPr lang="en-AU" sz="2200"/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shamt</a:t>
              </a:r>
              <a:endParaRPr lang="en-AU" sz="2200"/>
            </a:p>
          </p:txBody>
        </p:sp>
        <p:sp>
          <p:nvSpPr>
            <p:cNvPr id="26727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funct</a:t>
              </a:r>
              <a:endParaRPr lang="en-AU" sz="2200"/>
            </a:p>
          </p:txBody>
        </p:sp>
        <p:sp>
          <p:nvSpPr>
            <p:cNvPr id="267275" name="Text Box 11"/>
            <p:cNvSpPr txBox="1">
              <a:spLocks noChangeArrowheads="1"/>
            </p:cNvSpPr>
            <p:nvPr/>
          </p:nvSpPr>
          <p:spPr bwMode="auto">
            <a:xfrm>
              <a:off x="901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6 bits</a:t>
              </a:r>
              <a:endParaRPr lang="en-AU" sz="1760"/>
            </a:p>
          </p:txBody>
        </p:sp>
        <p:sp>
          <p:nvSpPr>
            <p:cNvPr id="267276" name="Text Box 12"/>
            <p:cNvSpPr txBox="1">
              <a:spLocks noChangeArrowheads="1"/>
            </p:cNvSpPr>
            <p:nvPr/>
          </p:nvSpPr>
          <p:spPr bwMode="auto">
            <a:xfrm>
              <a:off x="4439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6 bits</a:t>
              </a:r>
              <a:endParaRPr lang="en-AU" sz="1760"/>
            </a:p>
          </p:txBody>
        </p:sp>
        <p:sp>
          <p:nvSpPr>
            <p:cNvPr id="267277" name="Text Box 13"/>
            <p:cNvSpPr txBox="1">
              <a:spLocks noChangeArrowheads="1"/>
            </p:cNvSpPr>
            <p:nvPr/>
          </p:nvSpPr>
          <p:spPr bwMode="auto">
            <a:xfrm>
              <a:off x="1672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5 bits</a:t>
              </a:r>
              <a:endParaRPr lang="en-AU" sz="1760"/>
            </a:p>
          </p:txBody>
        </p:sp>
        <p:sp>
          <p:nvSpPr>
            <p:cNvPr id="267278" name="Text Box 14"/>
            <p:cNvSpPr txBox="1">
              <a:spLocks noChangeArrowheads="1"/>
            </p:cNvSpPr>
            <p:nvPr/>
          </p:nvSpPr>
          <p:spPr bwMode="auto">
            <a:xfrm>
              <a:off x="2353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5 bits</a:t>
              </a:r>
              <a:endParaRPr lang="en-AU" sz="1760"/>
            </a:p>
          </p:txBody>
        </p:sp>
        <p:sp>
          <p:nvSpPr>
            <p:cNvPr id="267279" name="Text Box 15"/>
            <p:cNvSpPr txBox="1">
              <a:spLocks noChangeArrowheads="1"/>
            </p:cNvSpPr>
            <p:nvPr/>
          </p:nvSpPr>
          <p:spPr bwMode="auto">
            <a:xfrm>
              <a:off x="3033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5 bits</a:t>
              </a:r>
              <a:endParaRPr lang="en-AU" sz="1760"/>
            </a:p>
          </p:txBody>
        </p:sp>
        <p:sp>
          <p:nvSpPr>
            <p:cNvPr id="267280" name="Text Box 16"/>
            <p:cNvSpPr txBox="1">
              <a:spLocks noChangeArrowheads="1"/>
            </p:cNvSpPr>
            <p:nvPr/>
          </p:nvSpPr>
          <p:spPr bwMode="auto">
            <a:xfrm>
              <a:off x="3713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5 bits</a:t>
              </a:r>
              <a:endParaRPr lang="en-AU" sz="1760"/>
            </a:p>
          </p:txBody>
        </p:sp>
      </p:grpSp>
    </p:spTree>
    <p:extLst>
      <p:ext uri="{BB962C8B-B14F-4D97-AF65-F5344CB8AC3E}">
        <p14:creationId xmlns:p14="http://schemas.microsoft.com/office/powerpoint/2010/main" val="551519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48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R-format Example</a:t>
            </a:r>
            <a:endParaRPr lang="en-AU"/>
          </a:p>
        </p:txBody>
      </p:sp>
      <p:sp>
        <p:nvSpPr>
          <p:cNvPr id="26934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752635" y="2855912"/>
            <a:ext cx="9097963" cy="71421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3080">
                <a:latin typeface="Lucida Console" pitchFamily="49" charset="0"/>
              </a:rPr>
              <a:t>	add $t0, $s1, $s2</a:t>
            </a:r>
          </a:p>
        </p:txBody>
      </p:sp>
      <p:sp>
        <p:nvSpPr>
          <p:cNvPr id="269329" name="Text Box 17"/>
          <p:cNvSpPr txBox="1">
            <a:spLocks noChangeArrowheads="1"/>
          </p:cNvSpPr>
          <p:nvPr/>
        </p:nvSpPr>
        <p:spPr bwMode="auto">
          <a:xfrm>
            <a:off x="1465105" y="3886200"/>
            <a:ext cx="1426686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special</a:t>
            </a:r>
            <a:endParaRPr lang="en-AU" sz="2200"/>
          </a:p>
        </p:txBody>
      </p:sp>
      <p:sp>
        <p:nvSpPr>
          <p:cNvPr id="269330" name="Text Box 18"/>
          <p:cNvSpPr txBox="1">
            <a:spLocks noChangeArrowheads="1"/>
          </p:cNvSpPr>
          <p:nvPr/>
        </p:nvSpPr>
        <p:spPr bwMode="auto">
          <a:xfrm>
            <a:off x="2891790" y="3886200"/>
            <a:ext cx="1187450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$s1</a:t>
            </a:r>
            <a:endParaRPr lang="en-AU" sz="2200"/>
          </a:p>
        </p:txBody>
      </p:sp>
      <p:sp>
        <p:nvSpPr>
          <p:cNvPr id="269331" name="Text Box 19"/>
          <p:cNvSpPr txBox="1">
            <a:spLocks noChangeArrowheads="1"/>
          </p:cNvSpPr>
          <p:nvPr/>
        </p:nvSpPr>
        <p:spPr bwMode="auto">
          <a:xfrm>
            <a:off x="4079240" y="3886200"/>
            <a:ext cx="1187450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$s2</a:t>
            </a:r>
            <a:endParaRPr lang="en-AU" sz="2200"/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5266690" y="3886200"/>
            <a:ext cx="1187450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$t0</a:t>
            </a:r>
            <a:endParaRPr lang="en-AU" sz="2200"/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6455887" y="3886200"/>
            <a:ext cx="1187450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0</a:t>
            </a:r>
            <a:endParaRPr lang="en-AU" sz="2200"/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7643337" y="3886200"/>
            <a:ext cx="1426686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add</a:t>
            </a:r>
            <a:endParaRPr lang="en-AU" sz="2200"/>
          </a:p>
        </p:txBody>
      </p:sp>
      <p:sp>
        <p:nvSpPr>
          <p:cNvPr id="269335" name="Text Box 23"/>
          <p:cNvSpPr txBox="1">
            <a:spLocks noChangeArrowheads="1"/>
          </p:cNvSpPr>
          <p:nvPr/>
        </p:nvSpPr>
        <p:spPr bwMode="auto">
          <a:xfrm>
            <a:off x="1465105" y="4600417"/>
            <a:ext cx="1426686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0</a:t>
            </a:r>
            <a:endParaRPr lang="en-AU" sz="2200"/>
          </a:p>
        </p:txBody>
      </p:sp>
      <p:sp>
        <p:nvSpPr>
          <p:cNvPr id="269336" name="Text Box 24"/>
          <p:cNvSpPr txBox="1">
            <a:spLocks noChangeArrowheads="1"/>
          </p:cNvSpPr>
          <p:nvPr/>
        </p:nvSpPr>
        <p:spPr bwMode="auto">
          <a:xfrm>
            <a:off x="2891790" y="4600417"/>
            <a:ext cx="1187450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17</a:t>
            </a:r>
            <a:endParaRPr lang="en-AU" sz="2200"/>
          </a:p>
        </p:txBody>
      </p:sp>
      <p:sp>
        <p:nvSpPr>
          <p:cNvPr id="269337" name="Text Box 25"/>
          <p:cNvSpPr txBox="1">
            <a:spLocks noChangeArrowheads="1"/>
          </p:cNvSpPr>
          <p:nvPr/>
        </p:nvSpPr>
        <p:spPr bwMode="auto">
          <a:xfrm>
            <a:off x="4079240" y="4600417"/>
            <a:ext cx="1187450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18</a:t>
            </a:r>
            <a:endParaRPr lang="en-AU" sz="2200"/>
          </a:p>
        </p:txBody>
      </p:sp>
      <p:sp>
        <p:nvSpPr>
          <p:cNvPr id="269338" name="Text Box 26"/>
          <p:cNvSpPr txBox="1">
            <a:spLocks noChangeArrowheads="1"/>
          </p:cNvSpPr>
          <p:nvPr/>
        </p:nvSpPr>
        <p:spPr bwMode="auto">
          <a:xfrm>
            <a:off x="5266690" y="4600417"/>
            <a:ext cx="1187450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8</a:t>
            </a:r>
            <a:endParaRPr lang="en-AU" sz="2200"/>
          </a:p>
        </p:txBody>
      </p:sp>
      <p:sp>
        <p:nvSpPr>
          <p:cNvPr id="269339" name="Text Box 27"/>
          <p:cNvSpPr txBox="1">
            <a:spLocks noChangeArrowheads="1"/>
          </p:cNvSpPr>
          <p:nvPr/>
        </p:nvSpPr>
        <p:spPr bwMode="auto">
          <a:xfrm>
            <a:off x="6455887" y="4600417"/>
            <a:ext cx="1187450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0</a:t>
            </a:r>
            <a:endParaRPr lang="en-AU" sz="2200"/>
          </a:p>
        </p:txBody>
      </p:sp>
      <p:sp>
        <p:nvSpPr>
          <p:cNvPr id="269340" name="Text Box 28"/>
          <p:cNvSpPr txBox="1">
            <a:spLocks noChangeArrowheads="1"/>
          </p:cNvSpPr>
          <p:nvPr/>
        </p:nvSpPr>
        <p:spPr bwMode="auto">
          <a:xfrm>
            <a:off x="7643337" y="4600417"/>
            <a:ext cx="1426686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32</a:t>
            </a:r>
            <a:endParaRPr lang="en-AU" sz="2200"/>
          </a:p>
        </p:txBody>
      </p:sp>
      <p:sp>
        <p:nvSpPr>
          <p:cNvPr id="269341" name="Text Box 29"/>
          <p:cNvSpPr txBox="1">
            <a:spLocks noChangeArrowheads="1"/>
          </p:cNvSpPr>
          <p:nvPr/>
        </p:nvSpPr>
        <p:spPr bwMode="auto">
          <a:xfrm>
            <a:off x="1465105" y="5312887"/>
            <a:ext cx="1426686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000000</a:t>
            </a:r>
            <a:endParaRPr lang="en-AU" sz="2200"/>
          </a:p>
        </p:txBody>
      </p:sp>
      <p:sp>
        <p:nvSpPr>
          <p:cNvPr id="269342" name="Text Box 30"/>
          <p:cNvSpPr txBox="1">
            <a:spLocks noChangeArrowheads="1"/>
          </p:cNvSpPr>
          <p:nvPr/>
        </p:nvSpPr>
        <p:spPr bwMode="auto">
          <a:xfrm>
            <a:off x="2891790" y="5312887"/>
            <a:ext cx="1187450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10001</a:t>
            </a:r>
            <a:endParaRPr lang="en-AU" sz="2200"/>
          </a:p>
        </p:txBody>
      </p:sp>
      <p:sp>
        <p:nvSpPr>
          <p:cNvPr id="269343" name="Text Box 31"/>
          <p:cNvSpPr txBox="1">
            <a:spLocks noChangeArrowheads="1"/>
          </p:cNvSpPr>
          <p:nvPr/>
        </p:nvSpPr>
        <p:spPr bwMode="auto">
          <a:xfrm>
            <a:off x="4079240" y="5312887"/>
            <a:ext cx="1187450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10010</a:t>
            </a:r>
            <a:endParaRPr lang="en-AU" sz="2200"/>
          </a:p>
        </p:txBody>
      </p:sp>
      <p:sp>
        <p:nvSpPr>
          <p:cNvPr id="269344" name="Text Box 32"/>
          <p:cNvSpPr txBox="1">
            <a:spLocks noChangeArrowheads="1"/>
          </p:cNvSpPr>
          <p:nvPr/>
        </p:nvSpPr>
        <p:spPr bwMode="auto">
          <a:xfrm>
            <a:off x="5266690" y="5312887"/>
            <a:ext cx="1187450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01000</a:t>
            </a:r>
            <a:endParaRPr lang="en-AU" sz="2200"/>
          </a:p>
        </p:txBody>
      </p:sp>
      <p:sp>
        <p:nvSpPr>
          <p:cNvPr id="269345" name="Text Box 33"/>
          <p:cNvSpPr txBox="1">
            <a:spLocks noChangeArrowheads="1"/>
          </p:cNvSpPr>
          <p:nvPr/>
        </p:nvSpPr>
        <p:spPr bwMode="auto">
          <a:xfrm>
            <a:off x="6455887" y="5312887"/>
            <a:ext cx="1187450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00000</a:t>
            </a:r>
            <a:endParaRPr lang="en-AU" sz="2200"/>
          </a:p>
        </p:txBody>
      </p:sp>
      <p:sp>
        <p:nvSpPr>
          <p:cNvPr id="269346" name="Text Box 34"/>
          <p:cNvSpPr txBox="1">
            <a:spLocks noChangeArrowheads="1"/>
          </p:cNvSpPr>
          <p:nvPr/>
        </p:nvSpPr>
        <p:spPr bwMode="auto">
          <a:xfrm>
            <a:off x="7643337" y="5312887"/>
            <a:ext cx="1426686" cy="430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100000</a:t>
            </a:r>
            <a:endParaRPr lang="en-AU" sz="2200"/>
          </a:p>
        </p:txBody>
      </p:sp>
      <p:sp>
        <p:nvSpPr>
          <p:cNvPr id="269347" name="Rectangle 35"/>
          <p:cNvSpPr>
            <a:spLocks noChangeArrowheads="1"/>
          </p:cNvSpPr>
          <p:nvPr/>
        </p:nvSpPr>
        <p:spPr bwMode="auto">
          <a:xfrm>
            <a:off x="752634" y="6182520"/>
            <a:ext cx="8954770" cy="55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77190" indent="-37719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640"/>
              <a:t>00000010001100100100000000100000</a:t>
            </a:r>
            <a:r>
              <a:rPr lang="en-US" sz="2640" baseline="-25000"/>
              <a:t>2</a:t>
            </a:r>
            <a:r>
              <a:rPr lang="en-US" sz="2640"/>
              <a:t> = 02324020</a:t>
            </a:r>
            <a:r>
              <a:rPr lang="en-US" sz="2640" baseline="-25000"/>
              <a:t>16</a:t>
            </a:r>
            <a:endParaRPr lang="en-AU" sz="2640"/>
          </a:p>
        </p:txBody>
      </p:sp>
      <p:grpSp>
        <p:nvGrpSpPr>
          <p:cNvPr id="269350" name="Group 38"/>
          <p:cNvGrpSpPr>
            <a:grpSpLocks/>
          </p:cNvGrpSpPr>
          <p:nvPr/>
        </p:nvGrpSpPr>
        <p:grpSpPr bwMode="auto">
          <a:xfrm>
            <a:off x="1465104" y="1668465"/>
            <a:ext cx="7604918" cy="843440"/>
            <a:chOff x="703" y="981"/>
            <a:chExt cx="4355" cy="483"/>
          </a:xfrm>
        </p:grpSpPr>
        <p:sp>
          <p:nvSpPr>
            <p:cNvPr id="269351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op</a:t>
              </a:r>
              <a:endParaRPr lang="en-AU" sz="2200"/>
            </a:p>
          </p:txBody>
        </p:sp>
        <p:sp>
          <p:nvSpPr>
            <p:cNvPr id="269352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rs</a:t>
              </a:r>
              <a:endParaRPr lang="en-AU" sz="2200"/>
            </a:p>
          </p:txBody>
        </p:sp>
        <p:sp>
          <p:nvSpPr>
            <p:cNvPr id="269353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rt</a:t>
              </a:r>
              <a:endParaRPr lang="en-AU" sz="2200"/>
            </a:p>
          </p:txBody>
        </p:sp>
        <p:sp>
          <p:nvSpPr>
            <p:cNvPr id="269354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rd</a:t>
              </a:r>
              <a:endParaRPr lang="en-AU" sz="2200"/>
            </a:p>
          </p:txBody>
        </p:sp>
        <p:sp>
          <p:nvSpPr>
            <p:cNvPr id="269355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shamt</a:t>
              </a:r>
              <a:endParaRPr lang="en-AU" sz="2200"/>
            </a:p>
          </p:txBody>
        </p:sp>
        <p:sp>
          <p:nvSpPr>
            <p:cNvPr id="269356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funct</a:t>
              </a:r>
              <a:endParaRPr lang="en-AU" sz="2200"/>
            </a:p>
          </p:txBody>
        </p:sp>
        <p:sp>
          <p:nvSpPr>
            <p:cNvPr id="269357" name="Text Box 45"/>
            <p:cNvSpPr txBox="1">
              <a:spLocks noChangeArrowheads="1"/>
            </p:cNvSpPr>
            <p:nvPr/>
          </p:nvSpPr>
          <p:spPr bwMode="auto">
            <a:xfrm>
              <a:off x="901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6 bits</a:t>
              </a:r>
              <a:endParaRPr lang="en-AU" sz="1760"/>
            </a:p>
          </p:txBody>
        </p:sp>
        <p:sp>
          <p:nvSpPr>
            <p:cNvPr id="269358" name="Text Box 46"/>
            <p:cNvSpPr txBox="1">
              <a:spLocks noChangeArrowheads="1"/>
            </p:cNvSpPr>
            <p:nvPr/>
          </p:nvSpPr>
          <p:spPr bwMode="auto">
            <a:xfrm>
              <a:off x="4439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6 bits</a:t>
              </a:r>
              <a:endParaRPr lang="en-AU" sz="1760"/>
            </a:p>
          </p:txBody>
        </p:sp>
        <p:sp>
          <p:nvSpPr>
            <p:cNvPr id="269359" name="Text Box 47"/>
            <p:cNvSpPr txBox="1">
              <a:spLocks noChangeArrowheads="1"/>
            </p:cNvSpPr>
            <p:nvPr/>
          </p:nvSpPr>
          <p:spPr bwMode="auto">
            <a:xfrm>
              <a:off x="1672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5 bits</a:t>
              </a:r>
              <a:endParaRPr lang="en-AU" sz="1760"/>
            </a:p>
          </p:txBody>
        </p:sp>
        <p:sp>
          <p:nvSpPr>
            <p:cNvPr id="269360" name="Text Box 48"/>
            <p:cNvSpPr txBox="1">
              <a:spLocks noChangeArrowheads="1"/>
            </p:cNvSpPr>
            <p:nvPr/>
          </p:nvSpPr>
          <p:spPr bwMode="auto">
            <a:xfrm>
              <a:off x="2353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5 bits</a:t>
              </a:r>
              <a:endParaRPr lang="en-AU" sz="1760"/>
            </a:p>
          </p:txBody>
        </p:sp>
        <p:sp>
          <p:nvSpPr>
            <p:cNvPr id="269361" name="Text Box 49"/>
            <p:cNvSpPr txBox="1">
              <a:spLocks noChangeArrowheads="1"/>
            </p:cNvSpPr>
            <p:nvPr/>
          </p:nvSpPr>
          <p:spPr bwMode="auto">
            <a:xfrm>
              <a:off x="3033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5 bits</a:t>
              </a:r>
              <a:endParaRPr lang="en-AU" sz="1760"/>
            </a:p>
          </p:txBody>
        </p:sp>
        <p:sp>
          <p:nvSpPr>
            <p:cNvPr id="269362" name="Text Box 50"/>
            <p:cNvSpPr txBox="1">
              <a:spLocks noChangeArrowheads="1"/>
            </p:cNvSpPr>
            <p:nvPr/>
          </p:nvSpPr>
          <p:spPr bwMode="auto">
            <a:xfrm>
              <a:off x="3713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5 bits</a:t>
              </a:r>
              <a:endParaRPr lang="en-AU" sz="1760"/>
            </a:p>
          </p:txBody>
        </p:sp>
      </p:grpSp>
    </p:spTree>
    <p:extLst>
      <p:ext uri="{BB962C8B-B14F-4D97-AF65-F5344CB8AC3E}">
        <p14:creationId xmlns:p14="http://schemas.microsoft.com/office/powerpoint/2010/main" val="190028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Hexadecimal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635" y="1352392"/>
            <a:ext cx="9097963" cy="174101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3080"/>
              <a:t>Base 16</a:t>
            </a:r>
          </a:p>
          <a:p>
            <a:pPr lvl="1">
              <a:lnSpc>
                <a:spcPct val="90000"/>
              </a:lnSpc>
            </a:pPr>
            <a:r>
              <a:rPr lang="en-AU" sz="2640"/>
              <a:t>Compact representation of bit strings</a:t>
            </a:r>
          </a:p>
          <a:p>
            <a:pPr lvl="1">
              <a:lnSpc>
                <a:spcPct val="90000"/>
              </a:lnSpc>
            </a:pPr>
            <a:r>
              <a:rPr lang="en-AU" sz="2640"/>
              <a:t>4 bits per hex digit</a:t>
            </a:r>
          </a:p>
        </p:txBody>
      </p:sp>
      <p:graphicFrame>
        <p:nvGraphicFramePr>
          <p:cNvPr id="441420" name="Group 76"/>
          <p:cNvGraphicFramePr>
            <a:graphicFrameLocks noGrp="1"/>
          </p:cNvGraphicFramePr>
          <p:nvPr/>
        </p:nvGraphicFramePr>
        <p:xfrm>
          <a:off x="1227615" y="3252312"/>
          <a:ext cx="7840662" cy="2011680"/>
        </p:xfrm>
        <a:graphic>
          <a:graphicData uri="http://schemas.openxmlformats.org/drawingml/2006/table">
            <a:tbl>
              <a:tblPr/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100584" marR="100584" marT="50292" marB="5029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100584" marR="100584" marT="50292" marB="5029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00584" marR="100584" marT="50292" marB="5029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100584" marR="100584" marT="50292" marB="5029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100584" marR="100584" marT="50292" marB="5029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00584" marR="100584" marT="50292" marB="5029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00584" marR="100584" marT="50292" marB="5029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00584" marR="100584" marT="50292" marB="5029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00584" marR="100584" marT="50292" marB="5029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100584" marR="100584" marT="50292" marB="5029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00584" marR="100584" marT="50292" marB="5029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00584" marR="100584" marT="50292" marB="5029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1421" name="Rectangle 77"/>
          <p:cNvSpPr>
            <a:spLocks noChangeArrowheads="1"/>
          </p:cNvSpPr>
          <p:nvPr/>
        </p:nvSpPr>
        <p:spPr bwMode="auto">
          <a:xfrm>
            <a:off x="672307" y="5548630"/>
            <a:ext cx="9097963" cy="126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77190" indent="-37719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sz="3080"/>
              <a:t>Example: 0x</a:t>
            </a:r>
            <a:r>
              <a:rPr lang="en-AU" sz="3080" baseline="30000"/>
              <a:t> </a:t>
            </a:r>
            <a:r>
              <a:rPr lang="en-AU" sz="3080"/>
              <a:t>eca8</a:t>
            </a:r>
            <a:r>
              <a:rPr lang="en-AU" sz="3080" baseline="30000"/>
              <a:t> </a:t>
            </a:r>
            <a:r>
              <a:rPr lang="en-AU" sz="3080"/>
              <a:t>6420</a:t>
            </a:r>
          </a:p>
          <a:p>
            <a:pPr marL="817245" lvl="1" indent="-31432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sz="2640"/>
              <a:t>1110 1100 1010 1000 0110 0100 0010 0000</a:t>
            </a:r>
          </a:p>
        </p:txBody>
      </p:sp>
    </p:spTree>
    <p:extLst>
      <p:ext uri="{BB962C8B-B14F-4D97-AF65-F5344CB8AC3E}">
        <p14:creationId xmlns:p14="http://schemas.microsoft.com/office/powerpoint/2010/main" val="3201683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Stored-Program Computers</a:t>
            </a:r>
            <a:endParaRPr lang="en-AU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590278"/>
            <a:ext cx="5771357" cy="5622925"/>
          </a:xfrm>
        </p:spPr>
        <p:txBody>
          <a:bodyPr>
            <a:normAutofit fontScale="92500" lnSpcReduction="10000"/>
          </a:bodyPr>
          <a:lstStyle/>
          <a:p>
            <a:r>
              <a:rPr lang="en-US" sz="2640" dirty="0"/>
              <a:t>Instructions represented in binary, just like data</a:t>
            </a:r>
          </a:p>
          <a:p>
            <a:r>
              <a:rPr lang="en-US" sz="2640" dirty="0"/>
              <a:t>Instructions and data stored in memory</a:t>
            </a:r>
          </a:p>
          <a:p>
            <a:r>
              <a:rPr lang="en-US" sz="2640" dirty="0"/>
              <a:t>Programs can operate on programs</a:t>
            </a:r>
          </a:p>
          <a:p>
            <a:pPr lvl="1"/>
            <a:r>
              <a:rPr lang="en-US" sz="2200" dirty="0"/>
              <a:t>e.g., compilers, linkers, …</a:t>
            </a:r>
          </a:p>
          <a:p>
            <a:r>
              <a:rPr lang="en-US" sz="2640" dirty="0"/>
              <a:t>Binary compatibility allows compiled programs to work on different computers</a:t>
            </a:r>
          </a:p>
          <a:p>
            <a:pPr lvl="1"/>
            <a:r>
              <a:rPr lang="en-US" sz="2200" dirty="0"/>
              <a:t>Standardized ISAs</a:t>
            </a:r>
            <a:endParaRPr lang="en-AU" sz="2200" dirty="0"/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752634" y="1499077"/>
            <a:ext cx="3134320" cy="4985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40" b="1">
                <a:solidFill>
                  <a:schemeClr val="folHlink"/>
                </a:solidFill>
                <a:latin typeface="Arial Black" pitchFamily="34" charset="0"/>
              </a:rPr>
              <a:t>The BIG Picture</a:t>
            </a:r>
          </a:p>
        </p:txBody>
      </p:sp>
      <p:pic>
        <p:nvPicPr>
          <p:cNvPr id="273415" name="Picture 7" descr="f02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7" y="2380933"/>
            <a:ext cx="3199130" cy="42311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02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2819400"/>
            <a:ext cx="8675370" cy="1188190"/>
          </a:xfrm>
        </p:spPr>
        <p:txBody>
          <a:bodyPr>
            <a:normAutofit/>
          </a:bodyPr>
          <a:lstStyle/>
          <a:p>
            <a:r>
              <a:rPr lang="en-US" altLang="ko-KR" sz="6600" i="1" dirty="0"/>
              <a:t>Procedure – Leaf</a:t>
            </a:r>
            <a:endParaRPr lang="ko-KR" alt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2583733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Calling</a:t>
            </a:r>
            <a:endParaRPr lang="en-AU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70560" indent="-670560"/>
            <a:r>
              <a:rPr lang="en-US" dirty="0"/>
              <a:t>Steps required</a:t>
            </a:r>
          </a:p>
          <a:p>
            <a:pPr marL="1089660" lvl="1" indent="-586740">
              <a:buFont typeface="Wingdings" pitchFamily="2" charset="2"/>
              <a:buAutoNum type="arabicPeriod"/>
            </a:pPr>
            <a:r>
              <a:rPr lang="en-US" dirty="0"/>
              <a:t>Place parameters in registers</a:t>
            </a:r>
          </a:p>
          <a:p>
            <a:pPr marL="1089660" lvl="1" indent="-586740">
              <a:buFont typeface="Wingdings" pitchFamily="2" charset="2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Transfer control </a:t>
            </a:r>
            <a:r>
              <a:rPr lang="en-US" dirty="0"/>
              <a:t>to procedure</a:t>
            </a:r>
          </a:p>
          <a:p>
            <a:pPr marL="1089660" lvl="1" indent="-586740">
              <a:buFont typeface="Wingdings" pitchFamily="2" charset="2"/>
              <a:buAutoNum type="arabicPeriod"/>
            </a:pPr>
            <a:r>
              <a:rPr lang="en-US" dirty="0"/>
              <a:t>Acquire storage for procedure</a:t>
            </a:r>
          </a:p>
          <a:p>
            <a:pPr marL="1089660" lvl="1" indent="-586740">
              <a:buFont typeface="Wingdings" pitchFamily="2" charset="2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Perform procedure’s operations</a:t>
            </a:r>
          </a:p>
          <a:p>
            <a:pPr marL="1089660" lvl="1" indent="-586740">
              <a:buFont typeface="Wingdings" pitchFamily="2" charset="2"/>
              <a:buAutoNum type="arabicPeriod"/>
            </a:pPr>
            <a:r>
              <a:rPr lang="en-US" dirty="0"/>
              <a:t>Place result in register for caller</a:t>
            </a:r>
          </a:p>
          <a:p>
            <a:pPr marL="1089660" lvl="1" indent="-586740">
              <a:buFont typeface="Wingdings" pitchFamily="2" charset="2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to place of call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 rot="5400000">
            <a:off x="7130130" y="2880916"/>
            <a:ext cx="5453159" cy="39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80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3956700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Call Instructions</a:t>
            </a:r>
            <a:endParaRPr lang="en-AU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40">
                <a:solidFill>
                  <a:srgbClr val="FF0000"/>
                </a:solidFill>
              </a:rPr>
              <a:t>Procedure call</a:t>
            </a:r>
            <a:r>
              <a:rPr lang="en-US" sz="2640"/>
              <a:t>: jump-and-link</a:t>
            </a:r>
          </a:p>
          <a:p>
            <a:pPr>
              <a:buFont typeface="Wingdings" pitchFamily="2" charset="2"/>
              <a:buNone/>
            </a:pPr>
            <a:r>
              <a:rPr lang="en-US" sz="2200">
                <a:latin typeface="Lucida Console" pitchFamily="49" charset="0"/>
              </a:rPr>
              <a:t>	</a:t>
            </a:r>
            <a:r>
              <a:rPr 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jal ProcedureLabel</a:t>
            </a:r>
          </a:p>
          <a:p>
            <a:pPr lvl="1"/>
            <a:r>
              <a:rPr lang="en-US" sz="2200"/>
              <a:t>Address of following instruction put in $ra</a:t>
            </a:r>
          </a:p>
          <a:p>
            <a:pPr lvl="1"/>
            <a:r>
              <a:rPr lang="en-US" sz="2200"/>
              <a:t>Jumps to target address</a:t>
            </a:r>
          </a:p>
          <a:p>
            <a:pPr lvl="1"/>
            <a:endParaRPr lang="en-US" sz="2200"/>
          </a:p>
          <a:p>
            <a:r>
              <a:rPr lang="en-US" sz="2640">
                <a:solidFill>
                  <a:srgbClr val="FF0000"/>
                </a:solidFill>
              </a:rPr>
              <a:t>Procedure return</a:t>
            </a:r>
            <a:r>
              <a:rPr lang="en-US" sz="2640"/>
              <a:t>: jump-on-register</a:t>
            </a:r>
          </a:p>
          <a:p>
            <a:pPr>
              <a:buFont typeface="Wingdings" pitchFamily="2" charset="2"/>
              <a:buNone/>
            </a:pPr>
            <a:r>
              <a:rPr lang="en-US" sz="2200">
                <a:latin typeface="Lucida Console" pitchFamily="49" charset="0"/>
              </a:rPr>
              <a:t>	</a:t>
            </a:r>
            <a:r>
              <a:rPr 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jr $ra</a:t>
            </a:r>
          </a:p>
          <a:p>
            <a:pPr lvl="1"/>
            <a:r>
              <a:rPr lang="en-US" sz="2200"/>
              <a:t>Copies $ra to program counter</a:t>
            </a:r>
          </a:p>
          <a:p>
            <a:pPr lvl="1"/>
            <a:r>
              <a:rPr lang="en-US" sz="2200"/>
              <a:t>Can also be used for computed jumps</a:t>
            </a:r>
          </a:p>
          <a:p>
            <a:pPr lvl="2"/>
            <a:r>
              <a:rPr lang="en-US" sz="2200"/>
              <a:t>e.g., for switch/case statements</a:t>
            </a:r>
            <a:endParaRPr lang="en-AU" sz="2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581400"/>
            <a:ext cx="3396393" cy="321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7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Leaf Procedure Example</a:t>
            </a:r>
            <a:endParaRPr lang="en-AU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40"/>
              <a:t>C code:</a:t>
            </a:r>
          </a:p>
          <a:p>
            <a:pPr>
              <a:buFont typeface="Wingdings" pitchFamily="2" charset="2"/>
              <a:buNone/>
            </a:pPr>
            <a:r>
              <a:rPr lang="en-US" sz="2200">
                <a:latin typeface="Lucida Console" pitchFamily="49" charset="0"/>
              </a:rPr>
              <a:t>	int leaf_example (int g, h, i, j)</a:t>
            </a:r>
          </a:p>
          <a:p>
            <a:pPr>
              <a:buFont typeface="Wingdings" pitchFamily="2" charset="2"/>
              <a:buNone/>
            </a:pPr>
            <a:r>
              <a:rPr lang="en-US" sz="2200">
                <a:latin typeface="Lucida Console" pitchFamily="49" charset="0"/>
              </a:rPr>
              <a:t>  {</a:t>
            </a:r>
          </a:p>
          <a:p>
            <a:pPr>
              <a:buFont typeface="Wingdings" pitchFamily="2" charset="2"/>
              <a:buNone/>
            </a:pPr>
            <a:r>
              <a:rPr lang="en-US" sz="2200">
                <a:latin typeface="Lucida Console" pitchFamily="49" charset="0"/>
              </a:rPr>
              <a:t>    int f;</a:t>
            </a:r>
            <a:br>
              <a:rPr lang="en-US" sz="2200">
                <a:latin typeface="Lucida Console" pitchFamily="49" charset="0"/>
              </a:rPr>
            </a:br>
            <a:r>
              <a:rPr lang="en-US" sz="2200">
                <a:latin typeface="Lucida Console" pitchFamily="49" charset="0"/>
              </a:rPr>
              <a:t>  f = (g + h) - (i + j);</a:t>
            </a:r>
            <a:br>
              <a:rPr lang="en-US" sz="2200">
                <a:latin typeface="Lucida Console" pitchFamily="49" charset="0"/>
              </a:rPr>
            </a:br>
            <a:r>
              <a:rPr lang="en-US" sz="2200">
                <a:latin typeface="Lucida Console" pitchFamily="49" charset="0"/>
              </a:rPr>
              <a:t>  return f;</a:t>
            </a:r>
            <a:br>
              <a:rPr lang="en-US" sz="2200">
                <a:latin typeface="Lucida Console" pitchFamily="49" charset="0"/>
              </a:rPr>
            </a:br>
            <a:r>
              <a:rPr lang="en-US" sz="2200">
                <a:latin typeface="Lucida Console" pitchFamily="49" charset="0"/>
              </a:rPr>
              <a:t>}</a:t>
            </a:r>
          </a:p>
          <a:p>
            <a:pPr lvl="1"/>
            <a:r>
              <a:rPr lang="en-US" sz="2200"/>
              <a:t>Arguments g, …, j in $a0, …, $a3</a:t>
            </a:r>
          </a:p>
          <a:p>
            <a:pPr lvl="1"/>
            <a:r>
              <a:rPr lang="en-US" sz="2200"/>
              <a:t>f in $s0 (hence, need to save $s0 on stack)</a:t>
            </a:r>
          </a:p>
          <a:p>
            <a:pPr lvl="1"/>
            <a:r>
              <a:rPr lang="en-US" sz="2200"/>
              <a:t>Result in $v0</a:t>
            </a:r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270259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Operands</a:t>
            </a:r>
            <a:endParaRPr lang="en-AU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1515" y="1602001"/>
            <a:ext cx="8675370" cy="5713199"/>
          </a:xfrm>
        </p:spPr>
        <p:txBody>
          <a:bodyPr>
            <a:normAutofit fontScale="85000" lnSpcReduction="20000"/>
          </a:bodyPr>
          <a:lstStyle/>
          <a:p>
            <a:r>
              <a:rPr lang="en-US" sz="2640" dirty="0"/>
              <a:t>Arithmetic instructions use register operands</a:t>
            </a:r>
          </a:p>
          <a:p>
            <a:r>
              <a:rPr lang="en-US" sz="2640" dirty="0"/>
              <a:t>MIPS has a 32 × 32-bit register file</a:t>
            </a:r>
          </a:p>
          <a:p>
            <a:pPr lvl="1"/>
            <a:r>
              <a:rPr lang="en-US" sz="2200" dirty="0"/>
              <a:t>Use for frequently accessed </a:t>
            </a:r>
            <a:r>
              <a:rPr lang="en-US" sz="2200" b="1" dirty="0"/>
              <a:t>integer </a:t>
            </a:r>
            <a:r>
              <a:rPr lang="en-US" sz="2200" dirty="0"/>
              <a:t>data</a:t>
            </a:r>
          </a:p>
          <a:p>
            <a:pPr lvl="1"/>
            <a:r>
              <a:rPr lang="en-US" sz="2200" dirty="0"/>
              <a:t>Numbered 0 to 31</a:t>
            </a:r>
          </a:p>
          <a:p>
            <a:pPr lvl="1"/>
            <a:r>
              <a:rPr lang="en-US" sz="2200" dirty="0"/>
              <a:t>32-bit data called a “word”</a:t>
            </a:r>
          </a:p>
          <a:p>
            <a:r>
              <a:rPr lang="en-US" sz="2640" dirty="0"/>
              <a:t>Assembler names (vary depending on assembler)</a:t>
            </a:r>
          </a:p>
          <a:p>
            <a:pPr lvl="1"/>
            <a:r>
              <a:rPr lang="en-US" sz="2200" dirty="0"/>
              <a:t>$0, $1, …, $31</a:t>
            </a:r>
          </a:p>
          <a:p>
            <a:pPr lvl="1"/>
            <a:r>
              <a:rPr lang="en-US" sz="2200" dirty="0"/>
              <a:t>r0, r1, …, r31     (case-insensitive)</a:t>
            </a:r>
          </a:p>
          <a:p>
            <a:r>
              <a:rPr lang="en-US" sz="2600" dirty="0"/>
              <a:t>Alternative naming scheme</a:t>
            </a:r>
          </a:p>
          <a:p>
            <a:pPr lvl="1"/>
            <a:r>
              <a:rPr lang="en-US" altLang="ko-KR" sz="2200" dirty="0"/>
              <a:t>$t0, $t1, …, $t9:  $8 ~ $15 (for temporary values)</a:t>
            </a:r>
          </a:p>
          <a:p>
            <a:pPr lvl="1"/>
            <a:r>
              <a:rPr lang="en-US" altLang="ko-KR" sz="2200" dirty="0"/>
              <a:t>$s0, $s1, …, $s7:  $16 ~ $23 (for variables that live across function calls)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 rot="5400000">
            <a:off x="7596283" y="2364026"/>
            <a:ext cx="4520853" cy="39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80">
                <a:solidFill>
                  <a:schemeClr val="folHlink"/>
                </a:solidFill>
              </a:rPr>
              <a:t>§2.3 Operands of the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3199080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602001"/>
            <a:ext cx="8675370" cy="5255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40" dirty="0"/>
              <a:t>A part of the main memory</a:t>
            </a:r>
          </a:p>
          <a:p>
            <a:pPr>
              <a:lnSpc>
                <a:spcPct val="100000"/>
              </a:lnSpc>
            </a:pPr>
            <a:r>
              <a:rPr lang="en-US" sz="2640" dirty="0"/>
              <a:t>In MIPS it grows from high address to low address</a:t>
            </a:r>
          </a:p>
          <a:p>
            <a:pPr>
              <a:lnSpc>
                <a:spcPct val="100000"/>
              </a:lnSpc>
            </a:pPr>
            <a:r>
              <a:rPr lang="en-US" sz="2640" dirty="0"/>
              <a:t>Purely software convention</a:t>
            </a:r>
          </a:p>
          <a:p>
            <a:pPr lvl="1">
              <a:lnSpc>
                <a:spcPct val="100000"/>
              </a:lnSpc>
            </a:pPr>
            <a:r>
              <a:rPr lang="en-US" sz="2240" dirty="0"/>
              <a:t>$</a:t>
            </a:r>
            <a:r>
              <a:rPr lang="en-US" sz="2240" dirty="0" err="1"/>
              <a:t>sp</a:t>
            </a:r>
            <a:r>
              <a:rPr lang="en-US" sz="2240" dirty="0"/>
              <a:t> points to the lowest occupied location</a:t>
            </a:r>
          </a:p>
          <a:p>
            <a:pPr>
              <a:lnSpc>
                <a:spcPct val="100000"/>
              </a:lnSpc>
            </a:pPr>
            <a:endParaRPr lang="en-US" sz="264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759" y="3830044"/>
            <a:ext cx="3051055" cy="3621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343400"/>
            <a:ext cx="2561545" cy="20586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73754" y="4278475"/>
            <a:ext cx="572593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60" dirty="0">
                <a:latin typeface="Comic Sans MS" panose="030F0702030302020204" pitchFamily="66" charset="0"/>
              </a:rPr>
              <a:t>$</a:t>
            </a:r>
            <a:r>
              <a:rPr lang="en-US" sz="1760" dirty="0" err="1">
                <a:latin typeface="Comic Sans MS" panose="030F0702030302020204" pitchFamily="66" charset="0"/>
              </a:rPr>
              <a:t>sp</a:t>
            </a:r>
            <a:endParaRPr lang="en-US" sz="176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7511" y="4194655"/>
            <a:ext cx="1090362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60" i="1">
                <a:solidFill>
                  <a:srgbClr val="0000FF"/>
                </a:solidFill>
                <a:latin typeface="Comic Sans MS" panose="030F0702030302020204" pitchFamily="66" charset="0"/>
              </a:rPr>
              <a:t>occupied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2451" y="4476871"/>
            <a:ext cx="1090362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60" i="1">
                <a:solidFill>
                  <a:srgbClr val="0000FF"/>
                </a:solidFill>
                <a:latin typeface="Comic Sans MS" panose="030F0702030302020204" pitchFamily="66" charset="0"/>
              </a:rPr>
              <a:t>occupied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728525" y="5651846"/>
            <a:ext cx="150496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728525" y="5309605"/>
            <a:ext cx="82586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40" dirty="0">
                <a:latin typeface="Comic Sans MS" panose="030F0702030302020204" pitchFamily="66" charset="0"/>
              </a:rPr>
              <a:t>Item 3</a:t>
            </a:r>
          </a:p>
        </p:txBody>
      </p:sp>
    </p:spTree>
    <p:extLst>
      <p:ext uri="{BB962C8B-B14F-4D97-AF65-F5344CB8AC3E}">
        <p14:creationId xmlns:p14="http://schemas.microsoft.com/office/powerpoint/2010/main" val="144025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1089661" y="2405380"/>
            <a:ext cx="5523389" cy="8521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1089661" y="3257551"/>
            <a:ext cx="5523389" cy="12625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1089661" y="4520089"/>
            <a:ext cx="5523389" cy="40338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1089661" y="1958340"/>
            <a:ext cx="5523389" cy="44704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1089661" y="4923473"/>
            <a:ext cx="5523389" cy="8643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1089661" y="5787867"/>
            <a:ext cx="5523389" cy="4348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Leaf Procedure Example</a:t>
            </a:r>
            <a:endParaRPr lang="en-AU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430" y="1491406"/>
            <a:ext cx="8675370" cy="49315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MIPS code: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080" b="0" dirty="0">
                <a:latin typeface="Lucida Console" pitchFamily="49" charset="0"/>
              </a:rPr>
              <a:t>	</a:t>
            </a:r>
            <a:r>
              <a:rPr lang="en-US" sz="3080" b="0" dirty="0" err="1">
                <a:latin typeface="Lucida Console" pitchFamily="49" charset="0"/>
              </a:rPr>
              <a:t>leaf_example</a:t>
            </a:r>
            <a:r>
              <a:rPr lang="en-US" sz="3080" b="0" dirty="0">
                <a:latin typeface="Lucida Console" pitchFamily="49" charset="0"/>
              </a:rPr>
              <a:t>:</a:t>
            </a:r>
            <a:br>
              <a:rPr lang="en-US" sz="3080" b="0" dirty="0">
                <a:latin typeface="Lucida Console" pitchFamily="49" charset="0"/>
              </a:rPr>
            </a:br>
            <a:r>
              <a:rPr lang="en-US" sz="3080" b="0" dirty="0">
                <a:latin typeface="Lucida Console" pitchFamily="49" charset="0"/>
              </a:rPr>
              <a:t>  </a:t>
            </a:r>
            <a:r>
              <a:rPr lang="en-US" sz="3080" b="0" dirty="0" err="1">
                <a:latin typeface="Lucida Console" pitchFamily="49" charset="0"/>
              </a:rPr>
              <a:t>addi</a:t>
            </a:r>
            <a:r>
              <a:rPr lang="en-US" sz="3080" b="0" dirty="0">
                <a:latin typeface="Lucida Console" pitchFamily="49" charset="0"/>
              </a:rPr>
              <a:t> $</a:t>
            </a:r>
            <a:r>
              <a:rPr lang="en-US" sz="3080" b="0" dirty="0" err="1">
                <a:latin typeface="Lucida Console" pitchFamily="49" charset="0"/>
              </a:rPr>
              <a:t>sp</a:t>
            </a:r>
            <a:r>
              <a:rPr lang="en-US" sz="3080" b="0" dirty="0">
                <a:latin typeface="Lucida Console" pitchFamily="49" charset="0"/>
              </a:rPr>
              <a:t>, $</a:t>
            </a:r>
            <a:r>
              <a:rPr lang="en-US" sz="3080" b="0" dirty="0" err="1">
                <a:latin typeface="Lucida Console" pitchFamily="49" charset="0"/>
              </a:rPr>
              <a:t>sp</a:t>
            </a:r>
            <a:r>
              <a:rPr lang="en-US" sz="3080" b="0" dirty="0">
                <a:latin typeface="Lucida Console" pitchFamily="49" charset="0"/>
              </a:rPr>
              <a:t>, -4</a:t>
            </a:r>
            <a:br>
              <a:rPr lang="en-US" sz="3080" b="0" dirty="0">
                <a:latin typeface="Lucida Console" pitchFamily="49" charset="0"/>
              </a:rPr>
            </a:br>
            <a:r>
              <a:rPr lang="en-US" sz="3080" b="0" dirty="0">
                <a:latin typeface="Lucida Console" pitchFamily="49" charset="0"/>
              </a:rPr>
              <a:t>  </a:t>
            </a:r>
            <a:r>
              <a:rPr lang="en-US" sz="3080" b="0" dirty="0" err="1">
                <a:latin typeface="Lucida Console" pitchFamily="49" charset="0"/>
              </a:rPr>
              <a:t>sw</a:t>
            </a:r>
            <a:r>
              <a:rPr lang="en-US" sz="3080" b="0" dirty="0">
                <a:latin typeface="Lucida Console" pitchFamily="49" charset="0"/>
              </a:rPr>
              <a:t>   $s0, 0($</a:t>
            </a:r>
            <a:r>
              <a:rPr lang="en-US" sz="3080" b="0" dirty="0" err="1">
                <a:latin typeface="Lucida Console" pitchFamily="49" charset="0"/>
              </a:rPr>
              <a:t>sp</a:t>
            </a:r>
            <a:r>
              <a:rPr lang="en-US" sz="3080" b="0" dirty="0">
                <a:latin typeface="Lucida Console" pitchFamily="49" charset="0"/>
              </a:rPr>
              <a:t>)</a:t>
            </a:r>
            <a:br>
              <a:rPr lang="en-US" sz="3080" b="0" dirty="0">
                <a:latin typeface="Lucida Console" pitchFamily="49" charset="0"/>
              </a:rPr>
            </a:br>
            <a:r>
              <a:rPr lang="en-US" sz="3080" b="0" dirty="0">
                <a:latin typeface="Lucida Console" pitchFamily="49" charset="0"/>
              </a:rPr>
              <a:t>  add  $t0, $a0, $a1</a:t>
            </a:r>
            <a:br>
              <a:rPr lang="en-US" sz="3080" b="0" dirty="0">
                <a:latin typeface="Lucida Console" pitchFamily="49" charset="0"/>
              </a:rPr>
            </a:br>
            <a:r>
              <a:rPr lang="en-US" sz="3080" b="0" dirty="0">
                <a:latin typeface="Lucida Console" pitchFamily="49" charset="0"/>
              </a:rPr>
              <a:t>  add  $t1, $a2, $a3</a:t>
            </a:r>
            <a:br>
              <a:rPr lang="en-US" sz="3080" b="0" dirty="0">
                <a:latin typeface="Lucida Console" pitchFamily="49" charset="0"/>
              </a:rPr>
            </a:br>
            <a:r>
              <a:rPr lang="en-US" sz="3080" b="0" dirty="0">
                <a:latin typeface="Lucida Console" pitchFamily="49" charset="0"/>
              </a:rPr>
              <a:t>  sub  $s0, $t0, $t1</a:t>
            </a:r>
            <a:br>
              <a:rPr lang="en-US" sz="3080" b="0" dirty="0">
                <a:latin typeface="Lucida Console" pitchFamily="49" charset="0"/>
              </a:rPr>
            </a:br>
            <a:r>
              <a:rPr lang="en-US" sz="3080" b="0" dirty="0">
                <a:latin typeface="Lucida Console" pitchFamily="49" charset="0"/>
              </a:rPr>
              <a:t>  add  $v0, $s0, $zero</a:t>
            </a:r>
            <a:br>
              <a:rPr lang="en-US" sz="3080" b="0" dirty="0">
                <a:latin typeface="Lucida Console" pitchFamily="49" charset="0"/>
              </a:rPr>
            </a:br>
            <a:r>
              <a:rPr lang="en-US" sz="3080" b="0" dirty="0">
                <a:latin typeface="Lucida Console" pitchFamily="49" charset="0"/>
              </a:rPr>
              <a:t>  </a:t>
            </a:r>
            <a:r>
              <a:rPr lang="en-US" sz="3080" b="0" dirty="0" err="1">
                <a:latin typeface="Lucida Console" pitchFamily="49" charset="0"/>
              </a:rPr>
              <a:t>lw</a:t>
            </a:r>
            <a:r>
              <a:rPr lang="en-US" sz="3080" b="0" dirty="0">
                <a:latin typeface="Lucida Console" pitchFamily="49" charset="0"/>
              </a:rPr>
              <a:t>   $s0, 0($</a:t>
            </a:r>
            <a:r>
              <a:rPr lang="en-US" sz="3080" b="0" dirty="0" err="1">
                <a:latin typeface="Lucida Console" pitchFamily="49" charset="0"/>
              </a:rPr>
              <a:t>sp</a:t>
            </a:r>
            <a:r>
              <a:rPr lang="en-US" sz="3080" b="0" dirty="0">
                <a:latin typeface="Lucida Console" pitchFamily="49" charset="0"/>
              </a:rPr>
              <a:t>)</a:t>
            </a:r>
            <a:br>
              <a:rPr lang="en-US" sz="3080" b="0" dirty="0">
                <a:latin typeface="Lucida Console" pitchFamily="49" charset="0"/>
              </a:rPr>
            </a:br>
            <a:r>
              <a:rPr lang="en-US" sz="3080" b="0" dirty="0">
                <a:latin typeface="Lucida Console" pitchFamily="49" charset="0"/>
              </a:rPr>
              <a:t>  </a:t>
            </a:r>
            <a:r>
              <a:rPr lang="en-US" sz="3080" b="0" dirty="0" err="1">
                <a:latin typeface="Lucida Console" pitchFamily="49" charset="0"/>
              </a:rPr>
              <a:t>addi</a:t>
            </a:r>
            <a:r>
              <a:rPr lang="en-US" sz="3080" b="0" dirty="0">
                <a:latin typeface="Lucida Console" pitchFamily="49" charset="0"/>
              </a:rPr>
              <a:t> $</a:t>
            </a:r>
            <a:r>
              <a:rPr lang="en-US" sz="3080" b="0" dirty="0" err="1">
                <a:latin typeface="Lucida Console" pitchFamily="49" charset="0"/>
              </a:rPr>
              <a:t>sp</a:t>
            </a:r>
            <a:r>
              <a:rPr lang="en-US" sz="3080" b="0" dirty="0">
                <a:latin typeface="Lucida Console" pitchFamily="49" charset="0"/>
              </a:rPr>
              <a:t>, $</a:t>
            </a:r>
            <a:r>
              <a:rPr lang="en-US" sz="3080" b="0" dirty="0" err="1">
                <a:latin typeface="Lucida Console" pitchFamily="49" charset="0"/>
              </a:rPr>
              <a:t>sp</a:t>
            </a:r>
            <a:r>
              <a:rPr lang="en-US" sz="3080" b="0" dirty="0">
                <a:latin typeface="Lucida Console" pitchFamily="49" charset="0"/>
              </a:rPr>
              <a:t>, 4</a:t>
            </a:r>
            <a:br>
              <a:rPr lang="en-US" sz="3080" b="0" dirty="0">
                <a:latin typeface="Lucida Console" pitchFamily="49" charset="0"/>
              </a:rPr>
            </a:br>
            <a:r>
              <a:rPr lang="en-US" sz="3080" b="0" dirty="0">
                <a:latin typeface="Lucida Console" pitchFamily="49" charset="0"/>
              </a:rPr>
              <a:t>  </a:t>
            </a:r>
            <a:r>
              <a:rPr lang="en-US" sz="3080" b="0" dirty="0" err="1">
                <a:latin typeface="Lucida Console" pitchFamily="49" charset="0"/>
              </a:rPr>
              <a:t>jr</a:t>
            </a:r>
            <a:r>
              <a:rPr lang="en-US" sz="3080" b="0" dirty="0">
                <a:latin typeface="Lucida Console" pitchFamily="49" charset="0"/>
              </a:rPr>
              <a:t>   $</a:t>
            </a:r>
            <a:r>
              <a:rPr lang="en-US" sz="3080" b="0" dirty="0" err="1">
                <a:latin typeface="Lucida Console" pitchFamily="49" charset="0"/>
              </a:rPr>
              <a:t>ra</a:t>
            </a:r>
            <a:endParaRPr lang="en-US" sz="3080" b="0" dirty="0">
              <a:latin typeface="Lucida Console" pitchFamily="49" charset="0"/>
            </a:endParaRP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6847047" y="2697004"/>
            <a:ext cx="21991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80">
                <a:latin typeface="Tahoma" pitchFamily="34" charset="0"/>
              </a:rPr>
              <a:t>Save $s0 on stack</a:t>
            </a:r>
            <a:endParaRPr lang="en-AU" sz="1980">
              <a:latin typeface="Tahoma" pitchFamily="34" charset="0"/>
            </a:endParaRP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6847047" y="3648710"/>
            <a:ext cx="1934312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80">
                <a:latin typeface="Tahoma" pitchFamily="34" charset="0"/>
              </a:rPr>
              <a:t>Procedure body</a:t>
            </a:r>
            <a:endParaRPr lang="en-AU" sz="1980">
              <a:latin typeface="Tahoma" pitchFamily="34" charset="0"/>
            </a:endParaRPr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6847047" y="5153978"/>
            <a:ext cx="1499706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80">
                <a:latin typeface="Tahoma" pitchFamily="34" charset="0"/>
              </a:rPr>
              <a:t>Restore $s0</a:t>
            </a:r>
            <a:endParaRPr lang="en-AU" sz="1980">
              <a:latin typeface="Tahoma" pitchFamily="34" charset="0"/>
            </a:endParaRPr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6847047" y="4520089"/>
            <a:ext cx="868251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80">
                <a:latin typeface="Tahoma" pitchFamily="34" charset="0"/>
              </a:rPr>
              <a:t>Result</a:t>
            </a:r>
            <a:endParaRPr lang="en-AU" sz="1980">
              <a:latin typeface="Tahoma" pitchFamily="34" charset="0"/>
            </a:endParaRPr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6836569" y="5787867"/>
            <a:ext cx="928652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80">
                <a:latin typeface="Tahoma" pitchFamily="34" charset="0"/>
              </a:rPr>
              <a:t>Return</a:t>
            </a:r>
            <a:endParaRPr lang="en-AU" sz="198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092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2819400"/>
            <a:ext cx="8675370" cy="1188190"/>
          </a:xfrm>
        </p:spPr>
        <p:txBody>
          <a:bodyPr>
            <a:noAutofit/>
          </a:bodyPr>
          <a:lstStyle/>
          <a:p>
            <a:r>
              <a:rPr lang="en-US" altLang="ko-KR" sz="6000" i="1" dirty="0"/>
              <a:t>Procedure – Non-Leaf</a:t>
            </a:r>
            <a:endParaRPr lang="ko-KR" alt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3958459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Non-Leaf Procedures</a:t>
            </a:r>
            <a:endParaRPr lang="en-AU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80"/>
              <a:t>Procedures that call other procedures</a:t>
            </a:r>
          </a:p>
          <a:p>
            <a:r>
              <a:rPr lang="en-US" sz="3080"/>
              <a:t>For nested call, caller needs to save on the stack:</a:t>
            </a:r>
          </a:p>
          <a:p>
            <a:pPr lvl="1"/>
            <a:r>
              <a:rPr lang="en-US" sz="2640"/>
              <a:t>Its return address</a:t>
            </a:r>
          </a:p>
          <a:p>
            <a:pPr lvl="1"/>
            <a:r>
              <a:rPr lang="en-US" sz="2640"/>
              <a:t>Any arguments and temporaries needed after the call</a:t>
            </a:r>
          </a:p>
          <a:p>
            <a:r>
              <a:rPr lang="en-US" sz="3080"/>
              <a:t>Restore from the stack after the call</a:t>
            </a:r>
            <a:endParaRPr lang="en-AU" sz="3080"/>
          </a:p>
        </p:txBody>
      </p:sp>
    </p:spTree>
    <p:extLst>
      <p:ext uri="{BB962C8B-B14F-4D97-AF65-F5344CB8AC3E}">
        <p14:creationId xmlns:p14="http://schemas.microsoft.com/office/powerpoint/2010/main" val="40117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Non-Leaf Procedure Example</a:t>
            </a:r>
            <a:endParaRPr lang="en-AU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80"/>
              <a:t>C code:</a:t>
            </a:r>
          </a:p>
          <a:p>
            <a:pPr>
              <a:buFont typeface="Wingdings" pitchFamily="2" charset="2"/>
              <a:buNone/>
            </a:pPr>
            <a:r>
              <a:rPr lang="en-US" sz="2640">
                <a:latin typeface="Lucida Console" pitchFamily="49" charset="0"/>
              </a:rPr>
              <a:t>	int fact (int n)</a:t>
            </a:r>
          </a:p>
          <a:p>
            <a:pPr>
              <a:buFont typeface="Wingdings" pitchFamily="2" charset="2"/>
              <a:buNone/>
            </a:pPr>
            <a:r>
              <a:rPr lang="en-US" sz="2640">
                <a:latin typeface="Lucida Console" pitchFamily="49" charset="0"/>
              </a:rPr>
              <a:t>  { </a:t>
            </a:r>
          </a:p>
          <a:p>
            <a:pPr>
              <a:buFont typeface="Wingdings" pitchFamily="2" charset="2"/>
              <a:buNone/>
            </a:pPr>
            <a:r>
              <a:rPr lang="en-US" sz="2640">
                <a:latin typeface="Lucida Console" pitchFamily="49" charset="0"/>
              </a:rPr>
              <a:t>    if (n &lt; 1) return f;</a:t>
            </a:r>
            <a:br>
              <a:rPr lang="en-US" sz="2640">
                <a:latin typeface="Lucida Console" pitchFamily="49" charset="0"/>
              </a:rPr>
            </a:br>
            <a:r>
              <a:rPr lang="en-US" sz="2640">
                <a:latin typeface="Lucida Console" pitchFamily="49" charset="0"/>
              </a:rPr>
              <a:t>  else return n * fact(n - 1);</a:t>
            </a:r>
            <a:br>
              <a:rPr lang="en-US" sz="2640">
                <a:latin typeface="Lucida Console" pitchFamily="49" charset="0"/>
              </a:rPr>
            </a:br>
            <a:r>
              <a:rPr lang="en-US" sz="2640">
                <a:latin typeface="Lucida Console" pitchFamily="49" charset="0"/>
              </a:rPr>
              <a:t>}</a:t>
            </a:r>
          </a:p>
          <a:p>
            <a:pPr lvl="1"/>
            <a:r>
              <a:rPr lang="en-US" sz="2640"/>
              <a:t>Argument n in $a0</a:t>
            </a:r>
          </a:p>
          <a:p>
            <a:pPr lvl="1"/>
            <a:r>
              <a:rPr lang="en-US" sz="2640"/>
              <a:t>Result in $v0</a:t>
            </a:r>
            <a:endParaRPr lang="en-AU" sz="2640"/>
          </a:p>
        </p:txBody>
      </p:sp>
    </p:spTree>
    <p:extLst>
      <p:ext uri="{BB962C8B-B14F-4D97-AF65-F5344CB8AC3E}">
        <p14:creationId xmlns:p14="http://schemas.microsoft.com/office/powerpoint/2010/main" val="328087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1142048" y="2155507"/>
            <a:ext cx="8109585" cy="314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1142048" y="2469833"/>
            <a:ext cx="8109585" cy="90455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1142048" y="3374390"/>
            <a:ext cx="8109585" cy="60769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1142048" y="3982085"/>
            <a:ext cx="8109585" cy="91503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12328" name="Rectangle 8"/>
          <p:cNvSpPr>
            <a:spLocks noChangeArrowheads="1"/>
          </p:cNvSpPr>
          <p:nvPr/>
        </p:nvSpPr>
        <p:spPr bwMode="auto">
          <a:xfrm>
            <a:off x="1142048" y="4897120"/>
            <a:ext cx="8109585" cy="60769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12329" name="Rectangle 9"/>
          <p:cNvSpPr>
            <a:spLocks noChangeArrowheads="1"/>
          </p:cNvSpPr>
          <p:nvPr/>
        </p:nvSpPr>
        <p:spPr bwMode="auto">
          <a:xfrm>
            <a:off x="1142048" y="5504815"/>
            <a:ext cx="8109585" cy="8940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12330" name="Rectangle 10"/>
          <p:cNvSpPr>
            <a:spLocks noChangeArrowheads="1"/>
          </p:cNvSpPr>
          <p:nvPr/>
        </p:nvSpPr>
        <p:spPr bwMode="auto">
          <a:xfrm>
            <a:off x="1142048" y="6398895"/>
            <a:ext cx="8109585" cy="30035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12331" name="Rectangle 11"/>
          <p:cNvSpPr>
            <a:spLocks noChangeArrowheads="1"/>
          </p:cNvSpPr>
          <p:nvPr/>
        </p:nvSpPr>
        <p:spPr bwMode="auto">
          <a:xfrm>
            <a:off x="1142048" y="6699250"/>
            <a:ext cx="8109585" cy="32829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Non-Leaf Procedure Example</a:t>
            </a:r>
            <a:endParaRPr lang="en-AU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2515" y="1524000"/>
            <a:ext cx="7385685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z="3080" dirty="0"/>
              <a:t>MIPS code:</a:t>
            </a:r>
          </a:p>
          <a:p>
            <a:pPr>
              <a:buFont typeface="Wingdings" pitchFamily="2" charset="2"/>
              <a:buNone/>
            </a:pPr>
            <a:r>
              <a:rPr lang="en-US" sz="1980" dirty="0">
                <a:latin typeface="Lucida Console" pitchFamily="49" charset="0"/>
              </a:rPr>
              <a:t>	fact: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addi</a:t>
            </a:r>
            <a:r>
              <a:rPr lang="en-US" sz="1980" dirty="0">
                <a:latin typeface="Lucida Console" pitchFamily="49" charset="0"/>
              </a:rPr>
              <a:t> $</a:t>
            </a:r>
            <a:r>
              <a:rPr lang="en-US" sz="1980" dirty="0" err="1">
                <a:latin typeface="Lucida Console" pitchFamily="49" charset="0"/>
              </a:rPr>
              <a:t>sp</a:t>
            </a:r>
            <a:r>
              <a:rPr lang="en-US" sz="1980" dirty="0">
                <a:latin typeface="Lucida Console" pitchFamily="49" charset="0"/>
              </a:rPr>
              <a:t>, $</a:t>
            </a:r>
            <a:r>
              <a:rPr lang="en-US" sz="1980" dirty="0" err="1">
                <a:latin typeface="Lucida Console" pitchFamily="49" charset="0"/>
              </a:rPr>
              <a:t>sp</a:t>
            </a:r>
            <a:r>
              <a:rPr lang="en-US" sz="1980" dirty="0">
                <a:latin typeface="Lucida Console" pitchFamily="49" charset="0"/>
              </a:rPr>
              <a:t>, -8     # adjust stack for 2 items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sw</a:t>
            </a:r>
            <a:r>
              <a:rPr lang="en-US" sz="1980" dirty="0">
                <a:latin typeface="Lucida Console" pitchFamily="49" charset="0"/>
              </a:rPr>
              <a:t>   $</a:t>
            </a:r>
            <a:r>
              <a:rPr lang="en-US" sz="1980" dirty="0" err="1">
                <a:latin typeface="Lucida Console" pitchFamily="49" charset="0"/>
              </a:rPr>
              <a:t>ra</a:t>
            </a:r>
            <a:r>
              <a:rPr lang="en-US" sz="1980" dirty="0">
                <a:latin typeface="Lucida Console" pitchFamily="49" charset="0"/>
              </a:rPr>
              <a:t>, 4($</a:t>
            </a:r>
            <a:r>
              <a:rPr lang="en-US" sz="1980" dirty="0" err="1">
                <a:latin typeface="Lucida Console" pitchFamily="49" charset="0"/>
              </a:rPr>
              <a:t>sp</a:t>
            </a:r>
            <a:r>
              <a:rPr lang="en-US" sz="1980" dirty="0">
                <a:latin typeface="Lucida Console" pitchFamily="49" charset="0"/>
              </a:rPr>
              <a:t>)      # save return address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sw</a:t>
            </a:r>
            <a:r>
              <a:rPr lang="en-US" sz="1980" dirty="0">
                <a:latin typeface="Lucida Console" pitchFamily="49" charset="0"/>
              </a:rPr>
              <a:t>   $a0, 0($</a:t>
            </a:r>
            <a:r>
              <a:rPr lang="en-US" sz="1980" dirty="0" err="1">
                <a:latin typeface="Lucida Console" pitchFamily="49" charset="0"/>
              </a:rPr>
              <a:t>sp</a:t>
            </a:r>
            <a:r>
              <a:rPr lang="en-US" sz="1980" dirty="0">
                <a:latin typeface="Lucida Console" pitchFamily="49" charset="0"/>
              </a:rPr>
              <a:t>)      # save argument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slti</a:t>
            </a:r>
            <a:r>
              <a:rPr lang="en-US" sz="1980" dirty="0">
                <a:latin typeface="Lucida Console" pitchFamily="49" charset="0"/>
              </a:rPr>
              <a:t> $t0, $a0, 1      # test for n &lt; 1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beq</a:t>
            </a:r>
            <a:r>
              <a:rPr lang="en-US" sz="1980" dirty="0">
                <a:latin typeface="Lucida Console" pitchFamily="49" charset="0"/>
              </a:rPr>
              <a:t>  $t0, $zero, L1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addi</a:t>
            </a:r>
            <a:r>
              <a:rPr lang="en-US" sz="1980" dirty="0">
                <a:latin typeface="Lucida Console" pitchFamily="49" charset="0"/>
              </a:rPr>
              <a:t> $v0, $zero, 1    # if so, result is 1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addi</a:t>
            </a:r>
            <a:r>
              <a:rPr lang="en-US" sz="1980" dirty="0">
                <a:latin typeface="Lucida Console" pitchFamily="49" charset="0"/>
              </a:rPr>
              <a:t> $</a:t>
            </a:r>
            <a:r>
              <a:rPr lang="en-US" sz="1980" dirty="0" err="1">
                <a:latin typeface="Lucida Console" pitchFamily="49" charset="0"/>
              </a:rPr>
              <a:t>sp</a:t>
            </a:r>
            <a:r>
              <a:rPr lang="en-US" sz="1980" dirty="0">
                <a:latin typeface="Lucida Console" pitchFamily="49" charset="0"/>
              </a:rPr>
              <a:t>, $</a:t>
            </a:r>
            <a:r>
              <a:rPr lang="en-US" sz="1980" dirty="0" err="1">
                <a:latin typeface="Lucida Console" pitchFamily="49" charset="0"/>
              </a:rPr>
              <a:t>sp</a:t>
            </a:r>
            <a:r>
              <a:rPr lang="en-US" sz="1980" dirty="0">
                <a:latin typeface="Lucida Console" pitchFamily="49" charset="0"/>
              </a:rPr>
              <a:t>, 8      #   pop 2 items from stack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jr</a:t>
            </a:r>
            <a:r>
              <a:rPr lang="en-US" sz="1980" dirty="0">
                <a:latin typeface="Lucida Console" pitchFamily="49" charset="0"/>
              </a:rPr>
              <a:t>   $</a:t>
            </a:r>
            <a:r>
              <a:rPr lang="en-US" sz="1980" dirty="0" err="1">
                <a:latin typeface="Lucida Console" pitchFamily="49" charset="0"/>
              </a:rPr>
              <a:t>ra</a:t>
            </a:r>
            <a:r>
              <a:rPr lang="en-US" sz="1980" dirty="0">
                <a:latin typeface="Lucida Console" pitchFamily="49" charset="0"/>
              </a:rPr>
              <a:t>              #   and return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L1: </a:t>
            </a:r>
            <a:r>
              <a:rPr lang="en-US" sz="1980" dirty="0" err="1">
                <a:latin typeface="Lucida Console" pitchFamily="49" charset="0"/>
              </a:rPr>
              <a:t>addi</a:t>
            </a:r>
            <a:r>
              <a:rPr lang="en-US" sz="1980" dirty="0">
                <a:latin typeface="Lucida Console" pitchFamily="49" charset="0"/>
              </a:rPr>
              <a:t> $a0, $a0, -1     # else decrement n  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jal</a:t>
            </a:r>
            <a:r>
              <a:rPr lang="en-US" sz="1980" dirty="0">
                <a:latin typeface="Lucida Console" pitchFamily="49" charset="0"/>
              </a:rPr>
              <a:t>  fact             # recursive call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lw</a:t>
            </a:r>
            <a:r>
              <a:rPr lang="en-US" sz="1980" dirty="0">
                <a:latin typeface="Lucida Console" pitchFamily="49" charset="0"/>
              </a:rPr>
              <a:t>   $a0, 0($</a:t>
            </a:r>
            <a:r>
              <a:rPr lang="en-US" sz="1980" dirty="0" err="1">
                <a:latin typeface="Lucida Console" pitchFamily="49" charset="0"/>
              </a:rPr>
              <a:t>sp</a:t>
            </a:r>
            <a:r>
              <a:rPr lang="en-US" sz="1980" dirty="0">
                <a:latin typeface="Lucida Console" pitchFamily="49" charset="0"/>
              </a:rPr>
              <a:t>)      # restore original n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lw</a:t>
            </a:r>
            <a:r>
              <a:rPr lang="en-US" sz="1980" dirty="0">
                <a:latin typeface="Lucida Console" pitchFamily="49" charset="0"/>
              </a:rPr>
              <a:t>   $</a:t>
            </a:r>
            <a:r>
              <a:rPr lang="en-US" sz="1980" dirty="0" err="1">
                <a:latin typeface="Lucida Console" pitchFamily="49" charset="0"/>
              </a:rPr>
              <a:t>ra</a:t>
            </a:r>
            <a:r>
              <a:rPr lang="en-US" sz="1980" dirty="0">
                <a:latin typeface="Lucida Console" pitchFamily="49" charset="0"/>
              </a:rPr>
              <a:t>, 4($</a:t>
            </a:r>
            <a:r>
              <a:rPr lang="en-US" sz="1980" dirty="0" err="1">
                <a:latin typeface="Lucida Console" pitchFamily="49" charset="0"/>
              </a:rPr>
              <a:t>sp</a:t>
            </a:r>
            <a:r>
              <a:rPr lang="en-US" sz="1980" dirty="0">
                <a:latin typeface="Lucida Console" pitchFamily="49" charset="0"/>
              </a:rPr>
              <a:t>)      #   and return address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addi</a:t>
            </a:r>
            <a:r>
              <a:rPr lang="en-US" sz="1980" dirty="0">
                <a:latin typeface="Lucida Console" pitchFamily="49" charset="0"/>
              </a:rPr>
              <a:t> $</a:t>
            </a:r>
            <a:r>
              <a:rPr lang="en-US" sz="1980" dirty="0" err="1">
                <a:latin typeface="Lucida Console" pitchFamily="49" charset="0"/>
              </a:rPr>
              <a:t>sp</a:t>
            </a:r>
            <a:r>
              <a:rPr lang="en-US" sz="1980" dirty="0">
                <a:latin typeface="Lucida Console" pitchFamily="49" charset="0"/>
              </a:rPr>
              <a:t>, $</a:t>
            </a:r>
            <a:r>
              <a:rPr lang="en-US" sz="1980" dirty="0" err="1">
                <a:latin typeface="Lucida Console" pitchFamily="49" charset="0"/>
              </a:rPr>
              <a:t>sp</a:t>
            </a:r>
            <a:r>
              <a:rPr lang="en-US" sz="1980" dirty="0">
                <a:latin typeface="Lucida Console" pitchFamily="49" charset="0"/>
              </a:rPr>
              <a:t>, 8      # pop 2 items from stack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mul</a:t>
            </a:r>
            <a:r>
              <a:rPr lang="en-US" sz="1980" dirty="0">
                <a:latin typeface="Lucida Console" pitchFamily="49" charset="0"/>
              </a:rPr>
              <a:t>  $v0, $a0, $v0    # multiply to get result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jr</a:t>
            </a:r>
            <a:r>
              <a:rPr lang="en-US" sz="1980" dirty="0">
                <a:latin typeface="Lucida Console" pitchFamily="49" charset="0"/>
              </a:rPr>
              <a:t>   $</a:t>
            </a:r>
            <a:r>
              <a:rPr lang="en-US" sz="1980" dirty="0" err="1">
                <a:latin typeface="Lucida Console" pitchFamily="49" charset="0"/>
              </a:rPr>
              <a:t>ra</a:t>
            </a:r>
            <a:r>
              <a:rPr lang="en-US" sz="1980" dirty="0">
                <a:latin typeface="Lucida Console" pitchFamily="49" charset="0"/>
              </a:rPr>
              <a:t>              # and return</a:t>
            </a:r>
          </a:p>
        </p:txBody>
      </p:sp>
    </p:spTree>
    <p:extLst>
      <p:ext uri="{BB962C8B-B14F-4D97-AF65-F5344CB8AC3E}">
        <p14:creationId xmlns:p14="http://schemas.microsoft.com/office/powerpoint/2010/main" val="2127865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Data on the Stack</a:t>
            </a:r>
            <a:endParaRPr lang="en-AU"/>
          </a:p>
        </p:txBody>
      </p:sp>
      <p:sp>
        <p:nvSpPr>
          <p:cNvPr id="3143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52635" y="5153978"/>
            <a:ext cx="9097963" cy="182133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080"/>
              <a:t>Local data allocated by callee</a:t>
            </a:r>
          </a:p>
          <a:p>
            <a:pPr lvl="1">
              <a:lnSpc>
                <a:spcPct val="80000"/>
              </a:lnSpc>
            </a:pPr>
            <a:r>
              <a:rPr lang="en-US" sz="2640"/>
              <a:t>e.g., C automatic variables</a:t>
            </a:r>
          </a:p>
          <a:p>
            <a:pPr>
              <a:lnSpc>
                <a:spcPct val="80000"/>
              </a:lnSpc>
            </a:pPr>
            <a:r>
              <a:rPr lang="en-US" sz="3080"/>
              <a:t>Procedure frame (activation record)</a:t>
            </a:r>
          </a:p>
          <a:p>
            <a:pPr lvl="1">
              <a:lnSpc>
                <a:spcPct val="80000"/>
              </a:lnSpc>
            </a:pPr>
            <a:r>
              <a:rPr lang="en-US" sz="2640"/>
              <a:t>Used by some compilers to manage stack storage</a:t>
            </a:r>
            <a:endParaRPr lang="en-AU" sz="2640"/>
          </a:p>
        </p:txBody>
      </p:sp>
      <p:pic>
        <p:nvPicPr>
          <p:cNvPr id="314377" name="Picture 9" descr="f02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80" y="1509555"/>
            <a:ext cx="7224236" cy="350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48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424" name="Picture 8" descr="f02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69" y="2302352"/>
            <a:ext cx="3518693" cy="279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6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en-AU"/>
          </a:p>
        </p:txBody>
      </p:sp>
      <p:sp>
        <p:nvSpPr>
          <p:cNvPr id="3164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52634" y="1616075"/>
            <a:ext cx="5069363" cy="56229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080" dirty="0"/>
              <a:t>Text: program code</a:t>
            </a:r>
          </a:p>
          <a:p>
            <a:pPr>
              <a:lnSpc>
                <a:spcPct val="90000"/>
              </a:lnSpc>
            </a:pPr>
            <a:r>
              <a:rPr lang="en-US" sz="3080" dirty="0"/>
              <a:t>Static data: global variables</a:t>
            </a:r>
          </a:p>
          <a:p>
            <a:pPr lvl="1">
              <a:lnSpc>
                <a:spcPct val="90000"/>
              </a:lnSpc>
            </a:pPr>
            <a:r>
              <a:rPr lang="en-US" sz="2640" dirty="0"/>
              <a:t>e.g., static variables in C, constant arrays and strings</a:t>
            </a:r>
          </a:p>
          <a:p>
            <a:pPr lvl="1">
              <a:lnSpc>
                <a:spcPct val="90000"/>
              </a:lnSpc>
            </a:pPr>
            <a:r>
              <a:rPr lang="en-US" sz="2640" dirty="0"/>
              <a:t>$</a:t>
            </a:r>
            <a:r>
              <a:rPr lang="en-US" sz="2640" dirty="0" err="1"/>
              <a:t>gp</a:t>
            </a:r>
            <a:r>
              <a:rPr lang="en-US" sz="2640" dirty="0"/>
              <a:t> initialized to address allowing ±offsets into this segment</a:t>
            </a:r>
          </a:p>
          <a:p>
            <a:pPr>
              <a:lnSpc>
                <a:spcPct val="90000"/>
              </a:lnSpc>
            </a:pPr>
            <a:r>
              <a:rPr lang="en-US" sz="3080" dirty="0"/>
              <a:t>Dynamic data: heap</a:t>
            </a:r>
          </a:p>
          <a:p>
            <a:pPr lvl="1">
              <a:lnSpc>
                <a:spcPct val="90000"/>
              </a:lnSpc>
            </a:pPr>
            <a:r>
              <a:rPr lang="en-US" sz="2640" dirty="0"/>
              <a:t>E.g., </a:t>
            </a:r>
            <a:r>
              <a:rPr lang="en-US" sz="2640" dirty="0" err="1"/>
              <a:t>malloc</a:t>
            </a:r>
            <a:r>
              <a:rPr lang="en-US" sz="2640" dirty="0"/>
              <a:t> in C, new in Java</a:t>
            </a:r>
          </a:p>
          <a:p>
            <a:pPr>
              <a:lnSpc>
                <a:spcPct val="90000"/>
              </a:lnSpc>
            </a:pPr>
            <a:r>
              <a:rPr lang="en-US" sz="3080" dirty="0"/>
              <a:t>Stack: automatic storage</a:t>
            </a:r>
            <a:endParaRPr lang="en-AU" sz="3080" dirty="0"/>
          </a:p>
        </p:txBody>
      </p:sp>
    </p:spTree>
    <p:extLst>
      <p:ext uri="{BB962C8B-B14F-4D97-AF65-F5344CB8AC3E}">
        <p14:creationId xmlns:p14="http://schemas.microsoft.com/office/powerpoint/2010/main" val="3147452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2819400"/>
            <a:ext cx="8675370" cy="1188190"/>
          </a:xfrm>
        </p:spPr>
        <p:txBody>
          <a:bodyPr>
            <a:normAutofit/>
          </a:bodyPr>
          <a:lstStyle/>
          <a:p>
            <a:r>
              <a:rPr lang="en-US" altLang="ko-KR" sz="6600" i="1" dirty="0"/>
              <a:t>Branch Addressing</a:t>
            </a:r>
            <a:endParaRPr lang="ko-KR" alt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3044724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Addressing</a:t>
            </a:r>
            <a:endParaRPr lang="en-AU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635" y="1352392"/>
            <a:ext cx="9097963" cy="2619375"/>
          </a:xfrm>
        </p:spPr>
        <p:txBody>
          <a:bodyPr>
            <a:normAutofit fontScale="92500" lnSpcReduction="10000"/>
          </a:bodyPr>
          <a:lstStyle/>
          <a:p>
            <a:r>
              <a:rPr lang="en-US" sz="3080"/>
              <a:t>Branch instructions specify</a:t>
            </a:r>
          </a:p>
          <a:p>
            <a:pPr lvl="1"/>
            <a:r>
              <a:rPr lang="en-US" sz="2640"/>
              <a:t>Opcode, two registers, target address</a:t>
            </a:r>
          </a:p>
          <a:p>
            <a:r>
              <a:rPr lang="en-US" sz="3080"/>
              <a:t>Most branch targets are near branch</a:t>
            </a:r>
          </a:p>
          <a:p>
            <a:pPr lvl="1"/>
            <a:r>
              <a:rPr lang="en-US" sz="2640"/>
              <a:t>Forward or backward</a:t>
            </a:r>
            <a:endParaRPr lang="en-AU" sz="2640"/>
          </a:p>
        </p:txBody>
      </p:sp>
      <p:grpSp>
        <p:nvGrpSpPr>
          <p:cNvPr id="328708" name="Group 4"/>
          <p:cNvGrpSpPr>
            <a:grpSpLocks/>
          </p:cNvGrpSpPr>
          <p:nvPr/>
        </p:nvGrpSpPr>
        <p:grpSpPr bwMode="auto">
          <a:xfrm>
            <a:off x="1543686" y="4228468"/>
            <a:ext cx="7604919" cy="843440"/>
            <a:chOff x="884" y="981"/>
            <a:chExt cx="4355" cy="483"/>
          </a:xfrm>
        </p:grpSpPr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op</a:t>
              </a:r>
              <a:endParaRPr lang="en-AU" sz="2200"/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rs</a:t>
              </a:r>
              <a:endParaRPr lang="en-AU" sz="2200"/>
            </a:p>
          </p:txBody>
        </p:sp>
        <p:sp>
          <p:nvSpPr>
            <p:cNvPr id="328711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rt</a:t>
              </a:r>
              <a:endParaRPr lang="en-AU" sz="2200"/>
            </a:p>
          </p:txBody>
        </p:sp>
        <p:sp>
          <p:nvSpPr>
            <p:cNvPr id="328712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constant or address</a:t>
              </a:r>
              <a:endParaRPr lang="en-AU" sz="2200"/>
            </a:p>
          </p:txBody>
        </p:sp>
        <p:sp>
          <p:nvSpPr>
            <p:cNvPr id="328713" name="Text Box 9"/>
            <p:cNvSpPr txBox="1">
              <a:spLocks noChangeArrowheads="1"/>
            </p:cNvSpPr>
            <p:nvPr/>
          </p:nvSpPr>
          <p:spPr bwMode="auto">
            <a:xfrm>
              <a:off x="1082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6 bits</a:t>
              </a:r>
              <a:endParaRPr lang="en-AU" sz="1760"/>
            </a:p>
          </p:txBody>
        </p:sp>
        <p:sp>
          <p:nvSpPr>
            <p:cNvPr id="328714" name="Text Box 10"/>
            <p:cNvSpPr txBox="1">
              <a:spLocks noChangeArrowheads="1"/>
            </p:cNvSpPr>
            <p:nvPr/>
          </p:nvSpPr>
          <p:spPr bwMode="auto">
            <a:xfrm>
              <a:off x="1853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5 bits</a:t>
              </a:r>
              <a:endParaRPr lang="en-AU" sz="1760"/>
            </a:p>
          </p:txBody>
        </p:sp>
        <p:sp>
          <p:nvSpPr>
            <p:cNvPr id="328715" name="Text Box 11"/>
            <p:cNvSpPr txBox="1">
              <a:spLocks noChangeArrowheads="1"/>
            </p:cNvSpPr>
            <p:nvPr/>
          </p:nvSpPr>
          <p:spPr bwMode="auto">
            <a:xfrm>
              <a:off x="2534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5 bits</a:t>
              </a:r>
              <a:endParaRPr lang="en-AU" sz="1760"/>
            </a:p>
          </p:txBody>
        </p:sp>
        <p:sp>
          <p:nvSpPr>
            <p:cNvPr id="328716" name="Text Box 12"/>
            <p:cNvSpPr txBox="1">
              <a:spLocks noChangeArrowheads="1"/>
            </p:cNvSpPr>
            <p:nvPr/>
          </p:nvSpPr>
          <p:spPr bwMode="auto">
            <a:xfrm>
              <a:off x="3953" y="1256"/>
              <a:ext cx="45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16 bits</a:t>
              </a:r>
              <a:endParaRPr lang="en-AU" sz="1760"/>
            </a:p>
          </p:txBody>
        </p:sp>
      </p:grpSp>
      <p:sp>
        <p:nvSpPr>
          <p:cNvPr id="328717" name="Rectangle 13"/>
          <p:cNvSpPr>
            <a:spLocks noChangeArrowheads="1"/>
          </p:cNvSpPr>
          <p:nvPr/>
        </p:nvSpPr>
        <p:spPr bwMode="auto">
          <a:xfrm>
            <a:off x="756835" y="5202873"/>
            <a:ext cx="8549640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77190" indent="-37719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080"/>
              <a:t>PC-relative addressing</a:t>
            </a:r>
          </a:p>
          <a:p>
            <a:pPr marL="817245" lvl="1" indent="-314325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640"/>
              <a:t>Target address = PC + offset × 4</a:t>
            </a:r>
          </a:p>
          <a:p>
            <a:pPr marL="817245" lvl="1" indent="-314325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640"/>
              <a:t>PC already incremented by 4 by this time</a:t>
            </a:r>
          </a:p>
        </p:txBody>
      </p:sp>
    </p:spTree>
    <p:extLst>
      <p:ext uri="{BB962C8B-B14F-4D97-AF65-F5344CB8AC3E}">
        <p14:creationId xmlns:p14="http://schemas.microsoft.com/office/powerpoint/2010/main" val="251615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Operand Example</a:t>
            </a:r>
            <a:endParaRPr lang="en-AU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80" dirty="0"/>
              <a:t>C code:</a:t>
            </a:r>
          </a:p>
          <a:p>
            <a:pPr>
              <a:buFont typeface="Wingdings" pitchFamily="2" charset="2"/>
              <a:buNone/>
            </a:pPr>
            <a:r>
              <a:rPr lang="en-US" sz="2640" dirty="0">
                <a:latin typeface="Lucida Console" pitchFamily="49" charset="0"/>
              </a:rPr>
              <a:t>	f = (g + h) - (</a:t>
            </a:r>
            <a:r>
              <a:rPr lang="en-US" sz="2640" dirty="0" err="1">
                <a:latin typeface="Lucida Console" pitchFamily="49" charset="0"/>
              </a:rPr>
              <a:t>i</a:t>
            </a:r>
            <a:r>
              <a:rPr lang="en-US" sz="2640" dirty="0">
                <a:latin typeface="Lucida Console" pitchFamily="49" charset="0"/>
              </a:rPr>
              <a:t> + j);</a:t>
            </a:r>
          </a:p>
          <a:p>
            <a:pPr lvl="1"/>
            <a:r>
              <a:rPr lang="en-US" sz="2640" dirty="0"/>
              <a:t>f, …, j in $s0, …, $s4</a:t>
            </a:r>
          </a:p>
          <a:p>
            <a:pPr lvl="1"/>
            <a:endParaRPr lang="en-US" sz="2640" dirty="0"/>
          </a:p>
          <a:p>
            <a:r>
              <a:rPr lang="en-US" sz="3080" dirty="0"/>
              <a:t>Compiled MIPS code:</a:t>
            </a:r>
          </a:p>
          <a:p>
            <a:pPr>
              <a:buFont typeface="Wingdings" pitchFamily="2" charset="2"/>
              <a:buNone/>
            </a:pPr>
            <a:r>
              <a:rPr lang="en-US" sz="2640" dirty="0">
                <a:latin typeface="Lucida Console" pitchFamily="49" charset="0"/>
              </a:rPr>
              <a:t>	add $t0, $s1, $s2</a:t>
            </a:r>
            <a:br>
              <a:rPr lang="en-US" sz="2640" dirty="0">
                <a:latin typeface="Lucida Console" pitchFamily="49" charset="0"/>
              </a:rPr>
            </a:br>
            <a:r>
              <a:rPr lang="en-US" sz="2640" dirty="0">
                <a:latin typeface="Lucida Console" pitchFamily="49" charset="0"/>
              </a:rPr>
              <a:t>add $t1, $s3, $s4</a:t>
            </a:r>
            <a:br>
              <a:rPr lang="en-US" sz="2640" dirty="0">
                <a:latin typeface="Lucida Console" pitchFamily="49" charset="0"/>
              </a:rPr>
            </a:br>
            <a:r>
              <a:rPr lang="en-US" sz="2640" dirty="0">
                <a:latin typeface="Lucida Console" pitchFamily="49" charset="0"/>
              </a:rPr>
              <a:t>sub $s0, $t0, $t1</a:t>
            </a:r>
            <a:endParaRPr lang="en-AU" sz="264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9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2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2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2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2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Jump Addressing</a:t>
            </a:r>
            <a:endParaRPr lang="en-AU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635" y="1352392"/>
            <a:ext cx="9097963" cy="2027396"/>
          </a:xfrm>
        </p:spPr>
        <p:txBody>
          <a:bodyPr>
            <a:normAutofit fontScale="92500"/>
          </a:bodyPr>
          <a:lstStyle/>
          <a:p>
            <a:r>
              <a:rPr lang="en-US" sz="3080"/>
              <a:t>Jump (</a:t>
            </a:r>
            <a:r>
              <a:rPr lang="en-US" sz="3080">
                <a:latin typeface="Lucida Console" pitchFamily="49" charset="0"/>
              </a:rPr>
              <a:t>j</a:t>
            </a:r>
            <a:r>
              <a:rPr lang="en-US" sz="3080"/>
              <a:t> and </a:t>
            </a:r>
            <a:r>
              <a:rPr lang="en-US" sz="3080">
                <a:latin typeface="Lucida Console" pitchFamily="49" charset="0"/>
              </a:rPr>
              <a:t>jal</a:t>
            </a:r>
            <a:r>
              <a:rPr lang="en-US" sz="3080"/>
              <a:t>) targets could be anywhere in text segment</a:t>
            </a:r>
          </a:p>
          <a:p>
            <a:pPr lvl="1"/>
            <a:r>
              <a:rPr lang="en-US" sz="2640"/>
              <a:t>Encode full address in instruction</a:t>
            </a:r>
            <a:endParaRPr lang="en-AU" sz="2640"/>
          </a:p>
        </p:txBody>
      </p:sp>
      <p:grpSp>
        <p:nvGrpSpPr>
          <p:cNvPr id="330756" name="Group 4"/>
          <p:cNvGrpSpPr>
            <a:grpSpLocks/>
          </p:cNvGrpSpPr>
          <p:nvPr/>
        </p:nvGrpSpPr>
        <p:grpSpPr bwMode="auto">
          <a:xfrm>
            <a:off x="1543686" y="3252529"/>
            <a:ext cx="7604919" cy="843439"/>
            <a:chOff x="884" y="2356"/>
            <a:chExt cx="4355" cy="483"/>
          </a:xfrm>
        </p:grpSpPr>
        <p:sp>
          <p:nvSpPr>
            <p:cNvPr id="330757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op</a:t>
              </a:r>
              <a:endParaRPr lang="en-AU" sz="2200"/>
            </a:p>
          </p:txBody>
        </p:sp>
        <p:sp>
          <p:nvSpPr>
            <p:cNvPr id="330758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address</a:t>
              </a:r>
              <a:endParaRPr lang="en-AU" sz="2200"/>
            </a:p>
          </p:txBody>
        </p:sp>
        <p:sp>
          <p:nvSpPr>
            <p:cNvPr id="330759" name="Text Box 7"/>
            <p:cNvSpPr txBox="1">
              <a:spLocks noChangeArrowheads="1"/>
            </p:cNvSpPr>
            <p:nvPr/>
          </p:nvSpPr>
          <p:spPr bwMode="auto">
            <a:xfrm>
              <a:off x="1082" y="2631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6 bits</a:t>
              </a:r>
              <a:endParaRPr lang="en-AU" sz="1760"/>
            </a:p>
          </p:txBody>
        </p:sp>
        <p:sp>
          <p:nvSpPr>
            <p:cNvPr id="330760" name="Text Box 8"/>
            <p:cNvSpPr txBox="1">
              <a:spLocks noChangeArrowheads="1"/>
            </p:cNvSpPr>
            <p:nvPr/>
          </p:nvSpPr>
          <p:spPr bwMode="auto">
            <a:xfrm>
              <a:off x="3262" y="2617"/>
              <a:ext cx="45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26 bits</a:t>
              </a:r>
              <a:endParaRPr lang="en-AU" sz="1760"/>
            </a:p>
          </p:txBody>
        </p:sp>
      </p:grp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752634" y="4598670"/>
            <a:ext cx="8549640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77190" indent="-37719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080"/>
              <a:t>(Pseudo)Direct jump addressing</a:t>
            </a:r>
          </a:p>
          <a:p>
            <a:pPr marL="817245" lvl="1" indent="-314325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640"/>
              <a:t>Target address = PC</a:t>
            </a:r>
            <a:r>
              <a:rPr lang="en-US" sz="2640" baseline="-25000"/>
              <a:t>31…28</a:t>
            </a:r>
            <a:r>
              <a:rPr lang="en-US" sz="2640"/>
              <a:t> : (address × 4)</a:t>
            </a:r>
          </a:p>
        </p:txBody>
      </p:sp>
    </p:spTree>
    <p:extLst>
      <p:ext uri="{BB962C8B-B14F-4D97-AF65-F5344CB8AC3E}">
        <p14:creationId xmlns:p14="http://schemas.microsoft.com/office/powerpoint/2010/main" val="3052094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Addressing Example</a:t>
            </a:r>
            <a:endParaRPr lang="en-AU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635" y="1352392"/>
            <a:ext cx="9097963" cy="1351598"/>
          </a:xfrm>
        </p:spPr>
        <p:txBody>
          <a:bodyPr>
            <a:normAutofit fontScale="92500" lnSpcReduction="10000"/>
          </a:bodyPr>
          <a:lstStyle/>
          <a:p>
            <a:r>
              <a:rPr lang="en-US" sz="3080"/>
              <a:t>Loop code from earlier example</a:t>
            </a:r>
          </a:p>
          <a:p>
            <a:pPr lvl="1"/>
            <a:r>
              <a:rPr lang="en-US" sz="2640"/>
              <a:t>Assume Loop at location 80000</a:t>
            </a:r>
            <a:endParaRPr lang="en-AU" sz="1980">
              <a:solidFill>
                <a:schemeClr val="folHlink"/>
              </a:solidFill>
              <a:latin typeface="Lucida Console" pitchFamily="49" charset="0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/>
        </p:nvGraphicFramePr>
        <p:xfrm>
          <a:off x="752634" y="3093403"/>
          <a:ext cx="9022875" cy="3248029"/>
        </p:xfrm>
        <a:graphic>
          <a:graphicData uri="http://schemas.openxmlformats.org/drawingml/2006/table">
            <a:tbl>
              <a:tblPr/>
              <a:tblGrid>
                <a:gridCol w="403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23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2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2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4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$t1, $s3, 2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  $t1, $t1, $s6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80004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lw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$t0, 0($t1)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80008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bne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$t0, $s5, Exit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$s3, $s3, 1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80016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j    Loop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Exit: …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80024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2871" name="Line 71"/>
          <p:cNvSpPr>
            <a:spLocks noChangeShapeType="1"/>
          </p:cNvSpPr>
          <p:nvPr/>
        </p:nvSpPr>
        <p:spPr bwMode="auto">
          <a:xfrm flipH="1" flipV="1">
            <a:off x="5504180" y="3411220"/>
            <a:ext cx="2217738" cy="22177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980"/>
          </a:p>
        </p:txBody>
      </p:sp>
      <p:sp>
        <p:nvSpPr>
          <p:cNvPr id="332872" name="Line 72"/>
          <p:cNvSpPr>
            <a:spLocks noChangeShapeType="1"/>
          </p:cNvSpPr>
          <p:nvPr/>
        </p:nvSpPr>
        <p:spPr bwMode="auto">
          <a:xfrm flipH="1">
            <a:off x="5584507" y="4678997"/>
            <a:ext cx="3089117" cy="1266032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980"/>
          </a:p>
        </p:txBody>
      </p:sp>
    </p:spTree>
    <p:extLst>
      <p:ext uri="{BB962C8B-B14F-4D97-AF65-F5344CB8AC3E}">
        <p14:creationId xmlns:p14="http://schemas.microsoft.com/office/powerpoint/2010/main" val="139958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Branching Far Away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1781175" algn="l"/>
              </a:tabLst>
            </a:pPr>
            <a:r>
              <a:rPr lang="en-AU" sz="3080"/>
              <a:t>If branch target is too far to encode with 16-bit offset, assembler rewrites the code</a:t>
            </a:r>
          </a:p>
          <a:p>
            <a:pPr>
              <a:tabLst>
                <a:tab pos="1781175" algn="l"/>
              </a:tabLst>
            </a:pPr>
            <a:r>
              <a:rPr lang="en-AU" sz="3080"/>
              <a:t>Example</a:t>
            </a:r>
          </a:p>
          <a:p>
            <a:pPr lvl="1">
              <a:buNone/>
              <a:tabLst>
                <a:tab pos="1781175" algn="l"/>
              </a:tabLst>
            </a:pPr>
            <a:r>
              <a:rPr lang="en-AU" sz="2640">
                <a:latin typeface="Lucida Console" pitchFamily="49" charset="0"/>
              </a:rPr>
              <a:t>		</a:t>
            </a:r>
            <a:r>
              <a:rPr lang="en-AU" sz="2640" b="1">
                <a:latin typeface="Lucida Console" pitchFamily="49" charset="0"/>
              </a:rPr>
              <a:t>beq $s0,$s1, L1</a:t>
            </a:r>
          </a:p>
          <a:p>
            <a:pPr lvl="1">
              <a:buNone/>
              <a:tabLst>
                <a:tab pos="1781175" algn="l"/>
              </a:tabLst>
            </a:pPr>
            <a:r>
              <a:rPr lang="en-AU" sz="2640" b="1">
                <a:cs typeface="Arial" charset="0"/>
              </a:rPr>
              <a:t>				↓</a:t>
            </a:r>
          </a:p>
          <a:p>
            <a:pPr lvl="1">
              <a:buNone/>
              <a:tabLst>
                <a:tab pos="1781175" algn="l"/>
              </a:tabLst>
            </a:pPr>
            <a:r>
              <a:rPr lang="en-AU" sz="2640" b="1">
                <a:latin typeface="Lucida Console" pitchFamily="49" charset="0"/>
              </a:rPr>
              <a:t>		bne $s0,$s1, L2</a:t>
            </a:r>
            <a:br>
              <a:rPr lang="en-AU" sz="2640" b="1">
                <a:latin typeface="Lucida Console" pitchFamily="49" charset="0"/>
              </a:rPr>
            </a:br>
            <a:r>
              <a:rPr lang="en-AU" sz="2640" b="1">
                <a:latin typeface="Lucida Console" pitchFamily="49" charset="0"/>
              </a:rPr>
              <a:t>	j L1</a:t>
            </a:r>
            <a:br>
              <a:rPr lang="en-AU" sz="2640" b="1">
                <a:latin typeface="Lucida Console" pitchFamily="49" charset="0"/>
              </a:rPr>
            </a:br>
            <a:r>
              <a:rPr lang="en-AU" sz="2640" b="1">
                <a:latin typeface="Lucida Console" pitchFamily="49" charset="0"/>
              </a:rPr>
              <a:t>L2:	…</a:t>
            </a:r>
          </a:p>
        </p:txBody>
      </p:sp>
    </p:spTree>
    <p:extLst>
      <p:ext uri="{BB962C8B-B14F-4D97-AF65-F5344CB8AC3E}">
        <p14:creationId xmlns:p14="http://schemas.microsoft.com/office/powerpoint/2010/main" val="1885602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2819400"/>
            <a:ext cx="8675370" cy="1188190"/>
          </a:xfrm>
        </p:spPr>
        <p:txBody>
          <a:bodyPr>
            <a:normAutofit/>
          </a:bodyPr>
          <a:lstStyle/>
          <a:p>
            <a:r>
              <a:rPr lang="en-US" altLang="ko-KR" sz="6600" i="1" dirty="0"/>
              <a:t>Signed vs Unsigned</a:t>
            </a:r>
            <a:endParaRPr lang="ko-KR" alt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3878347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Signed vs. Unsigned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sz="2640" dirty="0"/>
              <a:t>Signed comparison: </a:t>
            </a:r>
            <a:r>
              <a:rPr lang="en-AU" sz="264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slt</a:t>
            </a:r>
            <a:r>
              <a:rPr lang="en-AU" sz="26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AU" sz="264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slti</a:t>
            </a:r>
            <a:endParaRPr lang="en-AU" sz="264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r>
              <a:rPr lang="en-AU" sz="2640" dirty="0"/>
              <a:t>Unsigned comparison: </a:t>
            </a:r>
            <a:r>
              <a:rPr lang="en-AU" sz="264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sltu</a:t>
            </a:r>
            <a:r>
              <a:rPr lang="en-AU" sz="26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AU" sz="264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sltui</a:t>
            </a:r>
            <a:endParaRPr lang="en-AU" sz="264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endParaRPr lang="en-AU" sz="2640" dirty="0">
              <a:latin typeface="Lucida Console" pitchFamily="49" charset="0"/>
            </a:endParaRPr>
          </a:p>
          <a:p>
            <a:r>
              <a:rPr lang="en-AU" sz="2640" dirty="0"/>
              <a:t>Example</a:t>
            </a:r>
          </a:p>
          <a:p>
            <a:pPr lvl="1"/>
            <a:r>
              <a:rPr lang="en-AU" sz="2200" dirty="0"/>
              <a:t>$s0 = </a:t>
            </a:r>
            <a:r>
              <a:rPr lang="en-AU" sz="198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1111 1111 1111 1111 1111 1111 1111 1111</a:t>
            </a:r>
          </a:p>
          <a:p>
            <a:pPr lvl="1"/>
            <a:r>
              <a:rPr lang="en-AU" sz="2200" dirty="0"/>
              <a:t>$s1 = </a:t>
            </a:r>
            <a:r>
              <a:rPr lang="en-AU" sz="198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0000 0000 0000 0000 0000 0000 0000 0001</a:t>
            </a:r>
          </a:p>
          <a:p>
            <a:pPr lvl="1"/>
            <a:r>
              <a:rPr lang="en-AU" sz="2200" b="1" dirty="0" err="1">
                <a:latin typeface="Lucida Console" pitchFamily="49" charset="0"/>
              </a:rPr>
              <a:t>slt</a:t>
            </a:r>
            <a:r>
              <a:rPr lang="en-AU" sz="2200" b="1" dirty="0">
                <a:latin typeface="Lucida Console" pitchFamily="49" charset="0"/>
              </a:rPr>
              <a:t>  $t0, $s0, $s1  # signed</a:t>
            </a:r>
          </a:p>
          <a:p>
            <a:pPr lvl="2"/>
            <a:r>
              <a:rPr lang="en-AU" sz="1980" dirty="0">
                <a:cs typeface="Arial" charset="0"/>
              </a:rPr>
              <a:t>–1 &lt; +1 </a:t>
            </a:r>
            <a:r>
              <a:rPr lang="en-AU" sz="1980" dirty="0">
                <a:cs typeface="Arial" charset="0"/>
                <a:sym typeface="Symbol" pitchFamily="18" charset="2"/>
              </a:rPr>
              <a:t> $t0 = 1</a:t>
            </a:r>
          </a:p>
          <a:p>
            <a:pPr lvl="1"/>
            <a:r>
              <a:rPr lang="en-AU" sz="2200" b="1" dirty="0" err="1">
                <a:latin typeface="Lucida Console" pitchFamily="49" charset="0"/>
                <a:cs typeface="Arial" charset="0"/>
                <a:sym typeface="Symbol" pitchFamily="18" charset="2"/>
              </a:rPr>
              <a:t>sltu</a:t>
            </a:r>
            <a:r>
              <a:rPr lang="en-AU" sz="2200" b="1" dirty="0">
                <a:latin typeface="Lucida Console" pitchFamily="49" charset="0"/>
                <a:cs typeface="Arial" charset="0"/>
                <a:sym typeface="Symbol" pitchFamily="18" charset="2"/>
              </a:rPr>
              <a:t> $t0, $s0, $s1  # unsigned</a:t>
            </a:r>
          </a:p>
          <a:p>
            <a:pPr lvl="2"/>
            <a:r>
              <a:rPr lang="en-US" sz="1980" dirty="0"/>
              <a:t>+4,294,967,295 &gt; +1 </a:t>
            </a:r>
            <a:r>
              <a:rPr lang="en-AU" sz="1980" dirty="0">
                <a:cs typeface="Arial" charset="0"/>
                <a:sym typeface="Symbol" pitchFamily="18" charset="2"/>
              </a:rPr>
              <a:t> $t0 = 0</a:t>
            </a:r>
          </a:p>
        </p:txBody>
      </p:sp>
    </p:spTree>
    <p:extLst>
      <p:ext uri="{BB962C8B-B14F-4D97-AF65-F5344CB8AC3E}">
        <p14:creationId xmlns:p14="http://schemas.microsoft.com/office/powerpoint/2010/main" val="2128397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Byte/Halfword Operations</a:t>
            </a:r>
            <a:endParaRPr lang="en-AU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1515" y="1676400"/>
            <a:ext cx="8675370" cy="49315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MIPS byte/</a:t>
            </a:r>
            <a:r>
              <a:rPr lang="en-US" sz="2800" dirty="0" err="1"/>
              <a:t>halfword</a:t>
            </a:r>
            <a:r>
              <a:rPr lang="en-US" sz="2800" dirty="0"/>
              <a:t> load/store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String processing is a common case</a:t>
            </a:r>
          </a:p>
          <a:p>
            <a:pPr lvl="1"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dirty="0" err="1">
                <a:latin typeface="Lucida Console" pitchFamily="49" charset="0"/>
              </a:rPr>
              <a:t>lb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rt</a:t>
            </a:r>
            <a:r>
              <a:rPr lang="en-US" dirty="0">
                <a:latin typeface="Lucida Console" pitchFamily="49" charset="0"/>
              </a:rPr>
              <a:t>, offset(</a:t>
            </a:r>
            <a:r>
              <a:rPr lang="en-US" dirty="0" err="1">
                <a:latin typeface="Lucida Console" pitchFamily="49" charset="0"/>
              </a:rPr>
              <a:t>rs</a:t>
            </a:r>
            <a:r>
              <a:rPr lang="en-US" dirty="0">
                <a:latin typeface="Lucida Console" pitchFamily="49" charset="0"/>
              </a:rPr>
              <a:t>)     </a:t>
            </a:r>
            <a:r>
              <a:rPr lang="en-US" dirty="0" err="1">
                <a:latin typeface="Lucida Console" pitchFamily="49" charset="0"/>
              </a:rPr>
              <a:t>lh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rt</a:t>
            </a:r>
            <a:r>
              <a:rPr lang="en-US" dirty="0">
                <a:latin typeface="Lucida Console" pitchFamily="49" charset="0"/>
              </a:rPr>
              <a:t>, offset(</a:t>
            </a:r>
            <a:r>
              <a:rPr lang="en-US" dirty="0" err="1">
                <a:latin typeface="Lucida Console" pitchFamily="49" charset="0"/>
              </a:rPr>
              <a:t>rs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Sign extend to 32 bits in </a:t>
            </a:r>
            <a:r>
              <a:rPr lang="en-US" sz="2400" dirty="0" err="1"/>
              <a:t>rt</a:t>
            </a:r>
            <a:endParaRPr lang="en-US" sz="2400" dirty="0"/>
          </a:p>
          <a:p>
            <a:pPr lvl="1"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dirty="0" err="1">
                <a:latin typeface="Lucida Console" pitchFamily="49" charset="0"/>
              </a:rPr>
              <a:t>lbu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rt</a:t>
            </a:r>
            <a:r>
              <a:rPr lang="en-US" dirty="0">
                <a:latin typeface="Lucida Console" pitchFamily="49" charset="0"/>
              </a:rPr>
              <a:t>, offset(</a:t>
            </a:r>
            <a:r>
              <a:rPr lang="en-US" dirty="0" err="1">
                <a:latin typeface="Lucida Console" pitchFamily="49" charset="0"/>
              </a:rPr>
              <a:t>rs</a:t>
            </a:r>
            <a:r>
              <a:rPr lang="en-US" dirty="0">
                <a:latin typeface="Lucida Console" pitchFamily="49" charset="0"/>
              </a:rPr>
              <a:t>)    </a:t>
            </a:r>
            <a:r>
              <a:rPr lang="en-US" dirty="0" err="1">
                <a:latin typeface="Lucida Console" pitchFamily="49" charset="0"/>
              </a:rPr>
              <a:t>lhu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rt</a:t>
            </a:r>
            <a:r>
              <a:rPr lang="en-US" dirty="0">
                <a:latin typeface="Lucida Console" pitchFamily="49" charset="0"/>
              </a:rPr>
              <a:t>, offset(</a:t>
            </a:r>
            <a:r>
              <a:rPr lang="en-US" dirty="0" err="1">
                <a:latin typeface="Lucida Console" pitchFamily="49" charset="0"/>
              </a:rPr>
              <a:t>rs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Zero extend to 32 bits in </a:t>
            </a:r>
            <a:r>
              <a:rPr lang="en-US" sz="2400" dirty="0" err="1"/>
              <a:t>rt</a:t>
            </a:r>
            <a:endParaRPr lang="en-US" sz="2400" dirty="0"/>
          </a:p>
          <a:p>
            <a:pPr lvl="1"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dirty="0" err="1">
                <a:latin typeface="Lucida Console" pitchFamily="49" charset="0"/>
              </a:rPr>
              <a:t>sb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rt</a:t>
            </a:r>
            <a:r>
              <a:rPr lang="en-US" dirty="0">
                <a:latin typeface="Lucida Console" pitchFamily="49" charset="0"/>
              </a:rPr>
              <a:t>, offset(</a:t>
            </a:r>
            <a:r>
              <a:rPr lang="en-US" dirty="0" err="1">
                <a:latin typeface="Lucida Console" pitchFamily="49" charset="0"/>
              </a:rPr>
              <a:t>rs</a:t>
            </a:r>
            <a:r>
              <a:rPr lang="en-US" dirty="0">
                <a:latin typeface="Lucida Console" pitchFamily="49" charset="0"/>
              </a:rPr>
              <a:t>)     </a:t>
            </a:r>
            <a:r>
              <a:rPr lang="en-US" dirty="0" err="1">
                <a:latin typeface="Lucida Console" pitchFamily="49" charset="0"/>
              </a:rPr>
              <a:t>sh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rt</a:t>
            </a:r>
            <a:r>
              <a:rPr lang="en-US" dirty="0">
                <a:latin typeface="Lucida Console" pitchFamily="49" charset="0"/>
              </a:rPr>
              <a:t>, offset(</a:t>
            </a:r>
            <a:r>
              <a:rPr lang="en-US" dirty="0" err="1">
                <a:latin typeface="Lucida Console" pitchFamily="49" charset="0"/>
              </a:rPr>
              <a:t>rs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Store just rightmost byte/</a:t>
            </a:r>
            <a:r>
              <a:rPr lang="en-US" sz="2400" dirty="0" err="1"/>
              <a:t>halfword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65531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8" name="Rectangle 6"/>
          <p:cNvSpPr>
            <a:spLocks noGrp="1" noChangeArrowheads="1"/>
          </p:cNvSpPr>
          <p:nvPr>
            <p:ph type="title"/>
          </p:nvPr>
        </p:nvSpPr>
        <p:spPr>
          <a:xfrm>
            <a:off x="515462" y="601415"/>
            <a:ext cx="9085738" cy="846385"/>
          </a:xfrm>
        </p:spPr>
        <p:txBody>
          <a:bodyPr/>
          <a:lstStyle/>
          <a:p>
            <a:r>
              <a:rPr lang="en-US" dirty="0"/>
              <a:t>Zero vs. Sign Extension</a:t>
            </a:r>
            <a:endParaRPr lang="en-AU" dirty="0"/>
          </a:p>
        </p:txBody>
      </p:sp>
      <p:sp>
        <p:nvSpPr>
          <p:cNvPr id="4331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3080" dirty="0"/>
              <a:t>Representing a number using more bits</a:t>
            </a:r>
          </a:p>
          <a:p>
            <a:pPr lvl="1">
              <a:lnSpc>
                <a:spcPct val="90000"/>
              </a:lnSpc>
            </a:pPr>
            <a:r>
              <a:rPr lang="en-US" sz="2640" dirty="0"/>
              <a:t>Preserve the numeric value</a:t>
            </a:r>
          </a:p>
          <a:p>
            <a:pPr lvl="1">
              <a:lnSpc>
                <a:spcPct val="90000"/>
              </a:lnSpc>
            </a:pPr>
            <a:r>
              <a:rPr lang="en-US" sz="2640" dirty="0"/>
              <a:t>Sign extension: Replicate the sign bit to the left</a:t>
            </a:r>
          </a:p>
          <a:p>
            <a:pPr lvl="1">
              <a:lnSpc>
                <a:spcPct val="90000"/>
              </a:lnSpc>
            </a:pPr>
            <a:r>
              <a:rPr lang="en-US" sz="2640" dirty="0"/>
              <a:t>Zero extension (for unsigned values): extend with 0s</a:t>
            </a:r>
          </a:p>
          <a:p>
            <a:pPr>
              <a:lnSpc>
                <a:spcPct val="90000"/>
              </a:lnSpc>
            </a:pPr>
            <a:r>
              <a:rPr lang="en-US" sz="3080" dirty="0"/>
              <a:t>Sign extension example: 8-bit to 16-bit</a:t>
            </a:r>
          </a:p>
          <a:p>
            <a:pPr lvl="1">
              <a:lnSpc>
                <a:spcPct val="90000"/>
              </a:lnSpc>
            </a:pPr>
            <a:r>
              <a:rPr lang="en-US" sz="2640" b="1" dirty="0">
                <a:latin typeface="Courier New" panose="02070309020205020404" pitchFamily="49" charset="0"/>
                <a:cs typeface="Courier New" panose="02070309020205020404" pitchFamily="49" charset="0"/>
              </a:rPr>
              <a:t>+2: </a:t>
            </a:r>
            <a:r>
              <a:rPr lang="en-US" sz="264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64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 0010 =&gt; </a:t>
            </a:r>
            <a:r>
              <a:rPr lang="en-US" sz="264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0000 0000 0</a:t>
            </a:r>
            <a:r>
              <a:rPr lang="en-US" sz="264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000 0010</a:t>
            </a:r>
          </a:p>
          <a:p>
            <a:pPr lvl="1">
              <a:lnSpc>
                <a:spcPct val="90000"/>
              </a:lnSpc>
            </a:pPr>
            <a:r>
              <a:rPr lang="en-AU" sz="264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–2: </a:t>
            </a:r>
            <a:r>
              <a:rPr lang="en-AU" sz="264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AU" sz="264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 1110 =&gt; </a:t>
            </a:r>
            <a:r>
              <a:rPr lang="en-AU" sz="264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1111 1111 1</a:t>
            </a:r>
            <a:r>
              <a:rPr lang="en-AU" sz="264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111 1110</a:t>
            </a:r>
          </a:p>
          <a:p>
            <a:pPr>
              <a:lnSpc>
                <a:spcPct val="90000"/>
              </a:lnSpc>
            </a:pPr>
            <a:r>
              <a:rPr lang="en-US" sz="3080" dirty="0"/>
              <a:t>Sign extension in MIPS instruction set</a:t>
            </a:r>
          </a:p>
          <a:p>
            <a:pPr lvl="1">
              <a:lnSpc>
                <a:spcPct val="90000"/>
              </a:lnSpc>
            </a:pPr>
            <a:r>
              <a:rPr lang="en-US" sz="264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addi</a:t>
            </a:r>
            <a:r>
              <a:rPr lang="en-US" sz="2640" dirty="0"/>
              <a:t>: extend immediate value</a:t>
            </a:r>
          </a:p>
          <a:p>
            <a:pPr lvl="1">
              <a:lnSpc>
                <a:spcPct val="90000"/>
              </a:lnSpc>
            </a:pPr>
            <a:r>
              <a:rPr lang="en-US" sz="264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lb</a:t>
            </a:r>
            <a:r>
              <a:rPr lang="en-US" sz="26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64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lh</a:t>
            </a:r>
            <a:r>
              <a:rPr lang="en-US" sz="2640" dirty="0"/>
              <a:t>: extend loaded byte/</a:t>
            </a:r>
            <a:r>
              <a:rPr lang="en-US" sz="2640" dirty="0" err="1"/>
              <a:t>halfword</a:t>
            </a:r>
            <a:endParaRPr lang="en-US" sz="2640" dirty="0"/>
          </a:p>
          <a:p>
            <a:pPr lvl="1">
              <a:lnSpc>
                <a:spcPct val="90000"/>
              </a:lnSpc>
            </a:pPr>
            <a:r>
              <a:rPr lang="en-US" sz="264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beq</a:t>
            </a:r>
            <a:r>
              <a:rPr lang="en-US" sz="26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64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bne</a:t>
            </a:r>
            <a:r>
              <a:rPr lang="en-US" sz="2640" dirty="0"/>
              <a:t>: extend the displacement</a:t>
            </a:r>
          </a:p>
        </p:txBody>
      </p:sp>
    </p:spTree>
    <p:extLst>
      <p:ext uri="{BB962C8B-B14F-4D97-AF65-F5344CB8AC3E}">
        <p14:creationId xmlns:p14="http://schemas.microsoft.com/office/powerpoint/2010/main" val="352511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2438400"/>
            <a:ext cx="8675370" cy="2133600"/>
          </a:xfrm>
        </p:spPr>
        <p:txBody>
          <a:bodyPr>
            <a:noAutofit/>
          </a:bodyPr>
          <a:lstStyle/>
          <a:p>
            <a:r>
              <a:rPr lang="en-US" altLang="ko-KR" sz="6600" i="1" dirty="0"/>
              <a:t>Bit-manipulating </a:t>
            </a:r>
            <a:br>
              <a:rPr lang="en-US" altLang="ko-KR" sz="6600" i="1" dirty="0"/>
            </a:br>
            <a:r>
              <a:rPr lang="en-US" altLang="ko-KR" sz="6600" i="1" dirty="0"/>
              <a:t>Instructions</a:t>
            </a:r>
            <a:endParaRPr lang="ko-KR" alt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1535036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Bit-manipulating Operations</a:t>
            </a:r>
            <a:endParaRPr lang="en-AU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635" y="1352392"/>
            <a:ext cx="9097963" cy="759618"/>
          </a:xfrm>
        </p:spPr>
        <p:txBody>
          <a:bodyPr>
            <a:normAutofit lnSpcReduction="10000"/>
          </a:bodyPr>
          <a:lstStyle/>
          <a:p>
            <a:r>
              <a:rPr lang="en-US" sz="3080"/>
              <a:t>Instructions for bitwise manipulation</a:t>
            </a:r>
            <a:endParaRPr lang="en-AU" sz="3080"/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/>
        </p:nvGraphicFramePr>
        <p:xfrm>
          <a:off x="1147287" y="2222025"/>
          <a:ext cx="7920990" cy="3106581"/>
        </p:xfrm>
        <a:graphic>
          <a:graphicData uri="http://schemas.openxmlformats.org/drawingml/2006/table">
            <a:tbl>
              <a:tblPr/>
              <a:tblGrid>
                <a:gridCol w="245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</a:t>
                      </a:r>
                      <a:endParaRPr kumimoji="0" lang="en-A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</a:t>
                      </a:r>
                      <a:endParaRPr kumimoji="0" lang="en-A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AND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andi</a:t>
                      </a:r>
                      <a:endParaRPr kumimoji="0" lang="en-A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OR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ori</a:t>
                      </a:r>
                      <a:endParaRPr kumimoji="0" lang="en-AU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NOT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nor</a:t>
                      </a:r>
                      <a:endParaRPr kumimoji="0" lang="en-AU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5497" name="Rectangle 41"/>
          <p:cNvSpPr>
            <a:spLocks noChangeArrowheads="1"/>
          </p:cNvSpPr>
          <p:nvPr/>
        </p:nvSpPr>
        <p:spPr bwMode="auto">
          <a:xfrm>
            <a:off x="752634" y="5628958"/>
            <a:ext cx="854964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77190" indent="-37719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640"/>
              <a:t>Useful for extracting and inserting groups of bits in a word</a:t>
            </a:r>
            <a:endParaRPr lang="en-AU" sz="2640"/>
          </a:p>
        </p:txBody>
      </p:sp>
      <p:sp>
        <p:nvSpPr>
          <p:cNvPr id="275498" name="Text Box 42"/>
          <p:cNvSpPr txBox="1">
            <a:spLocks noChangeArrowheads="1"/>
          </p:cNvSpPr>
          <p:nvPr/>
        </p:nvSpPr>
        <p:spPr bwMode="auto">
          <a:xfrm rot="5400000">
            <a:off x="8560551" y="1344216"/>
            <a:ext cx="2592313" cy="39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80">
                <a:solidFill>
                  <a:schemeClr val="folHlink"/>
                </a:solidFill>
              </a:rPr>
              <a:t>§2.6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24872551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5346035" y="3863499"/>
            <a:ext cx="633670" cy="1765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Operations</a:t>
            </a:r>
            <a:endParaRPr lang="en-AU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2635" y="1352392"/>
            <a:ext cx="9097963" cy="2280603"/>
          </a:xfrm>
        </p:spPr>
        <p:txBody>
          <a:bodyPr/>
          <a:lstStyle/>
          <a:p>
            <a:r>
              <a:rPr lang="en-US" sz="3080" dirty="0"/>
              <a:t>Useful to mask bits in a word</a:t>
            </a:r>
          </a:p>
          <a:p>
            <a:pPr lvl="1"/>
            <a:r>
              <a:rPr lang="en-US" sz="2640" dirty="0"/>
              <a:t>Select some bits, clear others to 0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640">
                <a:latin typeface="Lucida Console" pitchFamily="49" charset="0"/>
              </a:rPr>
              <a:t>	 and </a:t>
            </a:r>
            <a:r>
              <a:rPr lang="en-US" sz="2640" dirty="0">
                <a:latin typeface="Lucida Console" pitchFamily="49" charset="0"/>
              </a:rPr>
              <a:t>$t0, $t1, $t2</a:t>
            </a:r>
            <a:endParaRPr lang="en-AU" sz="2640" dirty="0">
              <a:latin typeface="Lucida Console" pitchFamily="49" charset="0"/>
            </a:endParaRP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2116456" y="3858260"/>
            <a:ext cx="5198859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/>
              <a:t>0000 0000 0000 0000 0000 1101 1100 0000</a:t>
            </a:r>
            <a:endParaRPr lang="en-AU" sz="2200" dirty="0"/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2116456" y="4474687"/>
            <a:ext cx="5198859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0000 0000 0000 0000 0011 1100 0000 0000</a:t>
            </a:r>
            <a:endParaRPr lang="en-AU" sz="2200"/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1416209" y="3858260"/>
            <a:ext cx="56457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$t2</a:t>
            </a:r>
            <a:endParaRPr lang="en-AU" sz="2200"/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1416209" y="4474687"/>
            <a:ext cx="56457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$t1</a:t>
            </a:r>
            <a:endParaRPr lang="en-AU" sz="2200"/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2116456" y="5187157"/>
            <a:ext cx="5198859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0000 0000 0000 0000 0000 1100 0000 0000</a:t>
            </a:r>
            <a:endParaRPr lang="en-AU" sz="2200"/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1416209" y="5187157"/>
            <a:ext cx="56457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$t0</a:t>
            </a:r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214412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Operand Example 1</a:t>
            </a:r>
            <a:endParaRPr lang="en-AU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1515" y="2069042"/>
            <a:ext cx="8675370" cy="42555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C code: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3080" dirty="0">
                <a:latin typeface="Lucida Console" pitchFamily="49" charset="0"/>
              </a:rPr>
              <a:t>	g = h + A[8];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g in $s1, h in $s2, base address of A in $s3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2600" dirty="0"/>
              <a:t>Compiled MIPS code: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Index 8 requires offset of 32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4 bytes per word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3080" dirty="0">
                <a:latin typeface="Lucida Console" pitchFamily="49" charset="0"/>
              </a:rPr>
              <a:t>	</a:t>
            </a:r>
            <a:r>
              <a:rPr lang="en-US" sz="3080" dirty="0" err="1">
                <a:latin typeface="Lucida Console" pitchFamily="49" charset="0"/>
              </a:rPr>
              <a:t>lw</a:t>
            </a:r>
            <a:r>
              <a:rPr lang="en-US" sz="3080" dirty="0">
                <a:latin typeface="Lucida Console" pitchFamily="49" charset="0"/>
              </a:rPr>
              <a:t>  $t0, </a:t>
            </a:r>
            <a:r>
              <a:rPr lang="en-US" sz="3080" dirty="0">
                <a:solidFill>
                  <a:srgbClr val="008000"/>
                </a:solidFill>
                <a:latin typeface="Lucida Console" pitchFamily="49" charset="0"/>
              </a:rPr>
              <a:t>32</a:t>
            </a:r>
            <a:r>
              <a:rPr lang="en-US" sz="3080" dirty="0">
                <a:latin typeface="Lucida Console" pitchFamily="49" charset="0"/>
              </a:rPr>
              <a:t>(</a:t>
            </a:r>
            <a:r>
              <a:rPr lang="en-US" sz="3080" dirty="0">
                <a:solidFill>
                  <a:srgbClr val="0070C0"/>
                </a:solidFill>
                <a:latin typeface="Lucida Console" pitchFamily="49" charset="0"/>
              </a:rPr>
              <a:t>$s3</a:t>
            </a:r>
            <a:r>
              <a:rPr lang="en-US" sz="3080" dirty="0">
                <a:latin typeface="Lucida Console" pitchFamily="49" charset="0"/>
              </a:rPr>
              <a:t>)      # load word</a:t>
            </a:r>
            <a:br>
              <a:rPr lang="en-US" sz="3080" dirty="0">
                <a:latin typeface="Lucida Console" pitchFamily="49" charset="0"/>
              </a:rPr>
            </a:br>
            <a:r>
              <a:rPr lang="en-US" sz="3080" dirty="0">
                <a:latin typeface="Lucida Console" pitchFamily="49" charset="0"/>
              </a:rPr>
              <a:t>add $s1, $s2, $t0</a:t>
            </a:r>
            <a:endParaRPr lang="en-AU" sz="3080" dirty="0">
              <a:latin typeface="Lucida Console" pitchFamily="49" charset="0"/>
            </a:endParaRPr>
          </a:p>
        </p:txBody>
      </p:sp>
      <p:sp>
        <p:nvSpPr>
          <p:cNvPr id="257030" name="AutoShape 6"/>
          <p:cNvSpPr>
            <a:spLocks/>
          </p:cNvSpPr>
          <p:nvPr/>
        </p:nvSpPr>
        <p:spPr bwMode="auto">
          <a:xfrm>
            <a:off x="1371600" y="6500091"/>
            <a:ext cx="1005840" cy="443548"/>
          </a:xfrm>
          <a:prstGeom prst="borderCallout1">
            <a:avLst>
              <a:gd name="adj1" fmla="val 28347"/>
              <a:gd name="adj2" fmla="val 108333"/>
              <a:gd name="adj3" fmla="val -190944"/>
              <a:gd name="adj4" fmla="val 16006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AU" sz="1980"/>
              <a:t>offset</a:t>
            </a:r>
          </a:p>
        </p:txBody>
      </p:sp>
      <p:sp>
        <p:nvSpPr>
          <p:cNvPr id="257031" name="AutoShape 7"/>
          <p:cNvSpPr>
            <a:spLocks/>
          </p:cNvSpPr>
          <p:nvPr/>
        </p:nvSpPr>
        <p:spPr bwMode="auto">
          <a:xfrm>
            <a:off x="4322286" y="6553200"/>
            <a:ext cx="1821339" cy="443548"/>
          </a:xfrm>
          <a:prstGeom prst="borderCallout1">
            <a:avLst>
              <a:gd name="adj1" fmla="val 28347"/>
              <a:gd name="adj2" fmla="val -4602"/>
              <a:gd name="adj3" fmla="val -194070"/>
              <a:gd name="adj4" fmla="val -2712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AU" sz="1980"/>
              <a:t>base register</a:t>
            </a:r>
          </a:p>
        </p:txBody>
      </p:sp>
    </p:spTree>
    <p:extLst>
      <p:ext uri="{BB962C8B-B14F-4D97-AF65-F5344CB8AC3E}">
        <p14:creationId xmlns:p14="http://schemas.microsoft.com/office/powerpoint/2010/main" val="5953014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5345273" y="3863499"/>
            <a:ext cx="634434" cy="1765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 Operations</a:t>
            </a:r>
            <a:endParaRPr lang="en-AU"/>
          </a:p>
        </p:txBody>
      </p:sp>
      <p:sp>
        <p:nvSpPr>
          <p:cNvPr id="281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2635" y="1352392"/>
            <a:ext cx="9097963" cy="2280603"/>
          </a:xfrm>
        </p:spPr>
        <p:txBody>
          <a:bodyPr/>
          <a:lstStyle/>
          <a:p>
            <a:r>
              <a:rPr lang="en-US" sz="3080"/>
              <a:t>Useful to include bits in a word</a:t>
            </a:r>
          </a:p>
          <a:p>
            <a:pPr lvl="1"/>
            <a:r>
              <a:rPr lang="en-US" sz="2640"/>
              <a:t>Set some bits to 1, leave others unchanged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640">
                <a:latin typeface="Lucida Console" pitchFamily="49" charset="0"/>
              </a:rPr>
              <a:t>	 or $t0, $t1, $t2</a:t>
            </a:r>
            <a:endParaRPr lang="en-AU" sz="2640">
              <a:latin typeface="Lucida Console" pitchFamily="49" charset="0"/>
            </a:endParaRP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2116456" y="3858260"/>
            <a:ext cx="5198859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0000 0000 0000 0000 0000 1101 1100 0000</a:t>
            </a:r>
            <a:endParaRPr lang="en-AU" sz="2200"/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2116456" y="4474687"/>
            <a:ext cx="5198859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0000 0000 0000 0000 0011 1100 0000 0000</a:t>
            </a:r>
            <a:endParaRPr lang="en-AU" sz="2200"/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1416209" y="3858260"/>
            <a:ext cx="56457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$t2</a:t>
            </a:r>
            <a:endParaRPr lang="en-AU" sz="2200"/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1416209" y="4474687"/>
            <a:ext cx="56457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$t1</a:t>
            </a:r>
            <a:endParaRPr lang="en-AU" sz="2200"/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2116456" y="5187157"/>
            <a:ext cx="5198859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0000 0000 0000 0000 0011 1101 1100 0000</a:t>
            </a:r>
            <a:endParaRPr lang="en-AU" sz="2200"/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1416209" y="5187157"/>
            <a:ext cx="56457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$t0</a:t>
            </a:r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184525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Operations</a:t>
            </a:r>
            <a:endParaRPr lang="en-AU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635" y="1602000"/>
            <a:ext cx="9097963" cy="327563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3080" dirty="0"/>
              <a:t>Useful to invert bits in a word</a:t>
            </a:r>
          </a:p>
          <a:p>
            <a:pPr lvl="1">
              <a:lnSpc>
                <a:spcPct val="160000"/>
              </a:lnSpc>
            </a:pPr>
            <a:r>
              <a:rPr lang="en-US" sz="2640" dirty="0"/>
              <a:t>Change 0 to 1, and 1 to 0</a:t>
            </a:r>
          </a:p>
          <a:p>
            <a:pPr>
              <a:lnSpc>
                <a:spcPct val="160000"/>
              </a:lnSpc>
            </a:pPr>
            <a:r>
              <a:rPr lang="en-US" sz="3080" dirty="0"/>
              <a:t>MIPS provides NOR instruction</a:t>
            </a:r>
          </a:p>
          <a:p>
            <a:pPr lvl="1">
              <a:lnSpc>
                <a:spcPct val="160000"/>
              </a:lnSpc>
            </a:pPr>
            <a:r>
              <a:rPr lang="en-US" sz="2640" dirty="0"/>
              <a:t>a NOR b == NOT ( a OR b )</a:t>
            </a:r>
          </a:p>
          <a:p>
            <a:pPr>
              <a:lnSpc>
                <a:spcPct val="16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sz="2640" dirty="0">
                <a:latin typeface="Lucida Console" pitchFamily="49" charset="0"/>
              </a:rPr>
              <a:t>		nor $t0, $t1, $zero</a:t>
            </a:r>
            <a:endParaRPr lang="en-AU" sz="2640" dirty="0">
              <a:latin typeface="Lucida Console" pitchFamily="49" charset="0"/>
            </a:endParaRP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2116455" y="5159217"/>
            <a:ext cx="681148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</a:t>
            </a:r>
            <a:r>
              <a:rPr lang="en-US" sz="2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11 11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00 0000 0000</a:t>
            </a:r>
            <a:endParaRPr lang="en-A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1416209" y="5159217"/>
            <a:ext cx="56457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$t1</a:t>
            </a:r>
            <a:endParaRPr lang="en-AU" sz="2200"/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2116455" y="5871687"/>
            <a:ext cx="681148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1111 1111 1111 1111 11</a:t>
            </a:r>
            <a:r>
              <a:rPr lang="en-US" sz="2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11 1111 1111</a:t>
            </a:r>
            <a:endParaRPr lang="en-AU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1416209" y="5871687"/>
            <a:ext cx="56457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$t0</a:t>
            </a:r>
            <a:endParaRPr lang="en-AU" sz="2200"/>
          </a:p>
        </p:txBody>
      </p:sp>
      <p:sp>
        <p:nvSpPr>
          <p:cNvPr id="283656" name="AutoShape 8"/>
          <p:cNvSpPr>
            <a:spLocks/>
          </p:cNvSpPr>
          <p:nvPr/>
        </p:nvSpPr>
        <p:spPr bwMode="auto">
          <a:xfrm>
            <a:off x="6629400" y="3871794"/>
            <a:ext cx="2569845" cy="670560"/>
          </a:xfrm>
          <a:prstGeom prst="borderCallout1">
            <a:avLst>
              <a:gd name="adj1" fmla="val 18750"/>
              <a:gd name="adj2" fmla="val -3657"/>
              <a:gd name="adj3" fmla="val 94483"/>
              <a:gd name="adj4" fmla="val -5683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80" dirty="0"/>
              <a:t>Register 0: always read as zero</a:t>
            </a:r>
            <a:endParaRPr lang="en-AU" sz="1980" dirty="0"/>
          </a:p>
        </p:txBody>
      </p:sp>
    </p:spTree>
    <p:extLst>
      <p:ext uri="{BB962C8B-B14F-4D97-AF65-F5344CB8AC3E}">
        <p14:creationId xmlns:p14="http://schemas.microsoft.com/office/powerpoint/2010/main" val="1403068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 Operations</a:t>
            </a:r>
            <a:endParaRPr lang="en-AU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635" y="2698750"/>
            <a:ext cx="9097963" cy="427656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40"/>
              <a:t>shamt: how many positions to shift </a:t>
            </a:r>
          </a:p>
          <a:p>
            <a:pPr>
              <a:lnSpc>
                <a:spcPct val="90000"/>
              </a:lnSpc>
            </a:pPr>
            <a:r>
              <a:rPr lang="en-US" sz="2640"/>
              <a:t>Shift left logical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Shift left and fill with 0 bits</a:t>
            </a:r>
          </a:p>
          <a:p>
            <a:pPr lvl="1">
              <a:lnSpc>
                <a:spcPct val="90000"/>
              </a:lnSpc>
            </a:pP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sll</a:t>
            </a:r>
            <a:r>
              <a:rPr 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/>
              <a:t>by </a:t>
            </a:r>
            <a:r>
              <a:rPr lang="en-US" sz="2200" i="1"/>
              <a:t>i</a:t>
            </a:r>
            <a:r>
              <a:rPr lang="en-US" sz="2200"/>
              <a:t> bits is equivalent to multiply-by-2</a:t>
            </a:r>
            <a:r>
              <a:rPr lang="en-US" sz="2200" i="1" baseline="30000"/>
              <a:t>i</a:t>
            </a:r>
          </a:p>
          <a:p>
            <a:pPr>
              <a:lnSpc>
                <a:spcPct val="90000"/>
              </a:lnSpc>
            </a:pPr>
            <a:r>
              <a:rPr lang="en-US" sz="2640"/>
              <a:t>Shift right logical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Shift right and fill with 0 bits</a:t>
            </a:r>
          </a:p>
          <a:p>
            <a:pPr lvl="1">
              <a:lnSpc>
                <a:spcPct val="90000"/>
              </a:lnSpc>
            </a:pP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srl</a:t>
            </a:r>
            <a:r>
              <a:rPr 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/>
              <a:t>by </a:t>
            </a:r>
            <a:r>
              <a:rPr lang="en-US" sz="2200" i="1"/>
              <a:t>i</a:t>
            </a:r>
            <a:r>
              <a:rPr lang="en-US" sz="2200"/>
              <a:t> bits is equivalent to divide-by-2</a:t>
            </a:r>
            <a:r>
              <a:rPr lang="en-US" sz="2200" i="1" baseline="30000"/>
              <a:t>i</a:t>
            </a:r>
            <a:r>
              <a:rPr lang="en-US" sz="2200"/>
              <a:t> (unsigned only)</a:t>
            </a:r>
          </a:p>
          <a:p>
            <a:pPr>
              <a:lnSpc>
                <a:spcPct val="90000"/>
              </a:lnSpc>
            </a:pPr>
            <a:r>
              <a:rPr lang="en-US" sz="2640"/>
              <a:t>Shift right arithmetic (</a:t>
            </a:r>
            <a:r>
              <a:rPr lang="en-US" sz="264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sra</a:t>
            </a:r>
            <a:r>
              <a:rPr lang="en-US" sz="264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Shift right and fill with the sign bit</a:t>
            </a:r>
          </a:p>
          <a:p>
            <a:pPr lvl="1">
              <a:lnSpc>
                <a:spcPct val="90000"/>
              </a:lnSpc>
            </a:pP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sra</a:t>
            </a:r>
            <a:r>
              <a:rPr 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/>
              <a:t>by </a:t>
            </a:r>
            <a:r>
              <a:rPr lang="en-US" sz="2200" i="1"/>
              <a:t>i</a:t>
            </a:r>
            <a:r>
              <a:rPr lang="en-US" sz="2200"/>
              <a:t> bits is equivalent to divide-by-2</a:t>
            </a:r>
            <a:r>
              <a:rPr lang="en-US" sz="2200" i="1" baseline="30000"/>
              <a:t>i</a:t>
            </a:r>
            <a:r>
              <a:rPr lang="en-US" sz="2200"/>
              <a:t> (both signed and unsigned)</a:t>
            </a:r>
          </a:p>
          <a:p>
            <a:pPr lvl="1">
              <a:lnSpc>
                <a:spcPct val="90000"/>
              </a:lnSpc>
            </a:pPr>
            <a:endParaRPr lang="en-AU" sz="2200"/>
          </a:p>
        </p:txBody>
      </p:sp>
      <p:grpSp>
        <p:nvGrpSpPr>
          <p:cNvPr id="277508" name="Group 4"/>
          <p:cNvGrpSpPr>
            <a:grpSpLocks/>
          </p:cNvGrpSpPr>
          <p:nvPr/>
        </p:nvGrpSpPr>
        <p:grpSpPr bwMode="auto">
          <a:xfrm>
            <a:off x="1543686" y="1827371"/>
            <a:ext cx="7604919" cy="843438"/>
            <a:chOff x="703" y="981"/>
            <a:chExt cx="4355" cy="483"/>
          </a:xfrm>
        </p:grpSpPr>
        <p:sp>
          <p:nvSpPr>
            <p:cNvPr id="27750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op</a:t>
              </a:r>
              <a:endParaRPr lang="en-AU" sz="2200"/>
            </a:p>
          </p:txBody>
        </p:sp>
        <p:sp>
          <p:nvSpPr>
            <p:cNvPr id="27751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rs</a:t>
              </a:r>
              <a:endParaRPr lang="en-AU" sz="2200"/>
            </a:p>
          </p:txBody>
        </p:sp>
        <p:sp>
          <p:nvSpPr>
            <p:cNvPr id="27751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rt</a:t>
              </a:r>
              <a:endParaRPr lang="en-AU" sz="2200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rd</a:t>
              </a:r>
              <a:endParaRPr lang="en-AU" sz="2200"/>
            </a:p>
          </p:txBody>
        </p:sp>
        <p:sp>
          <p:nvSpPr>
            <p:cNvPr id="27751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shamt</a:t>
              </a:r>
              <a:endParaRPr lang="en-AU" sz="2200"/>
            </a:p>
          </p:txBody>
        </p:sp>
        <p:sp>
          <p:nvSpPr>
            <p:cNvPr id="27751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/>
                <a:t>funct</a:t>
              </a:r>
              <a:endParaRPr lang="en-AU" sz="2200"/>
            </a:p>
          </p:txBody>
        </p:sp>
        <p:sp>
          <p:nvSpPr>
            <p:cNvPr id="277515" name="Text Box 11"/>
            <p:cNvSpPr txBox="1">
              <a:spLocks noChangeArrowheads="1"/>
            </p:cNvSpPr>
            <p:nvPr/>
          </p:nvSpPr>
          <p:spPr bwMode="auto">
            <a:xfrm>
              <a:off x="901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6 bits</a:t>
              </a:r>
              <a:endParaRPr lang="en-AU" sz="1760"/>
            </a:p>
          </p:txBody>
        </p:sp>
        <p:sp>
          <p:nvSpPr>
            <p:cNvPr id="277516" name="Text Box 12"/>
            <p:cNvSpPr txBox="1">
              <a:spLocks noChangeArrowheads="1"/>
            </p:cNvSpPr>
            <p:nvPr/>
          </p:nvSpPr>
          <p:spPr bwMode="auto">
            <a:xfrm>
              <a:off x="4439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6 bits</a:t>
              </a:r>
              <a:endParaRPr lang="en-AU" sz="1760"/>
            </a:p>
          </p:txBody>
        </p:sp>
        <p:sp>
          <p:nvSpPr>
            <p:cNvPr id="277517" name="Text Box 13"/>
            <p:cNvSpPr txBox="1">
              <a:spLocks noChangeArrowheads="1"/>
            </p:cNvSpPr>
            <p:nvPr/>
          </p:nvSpPr>
          <p:spPr bwMode="auto">
            <a:xfrm>
              <a:off x="1672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5 bits</a:t>
              </a:r>
              <a:endParaRPr lang="en-AU" sz="1760"/>
            </a:p>
          </p:txBody>
        </p:sp>
        <p:sp>
          <p:nvSpPr>
            <p:cNvPr id="277518" name="Text Box 14"/>
            <p:cNvSpPr txBox="1">
              <a:spLocks noChangeArrowheads="1"/>
            </p:cNvSpPr>
            <p:nvPr/>
          </p:nvSpPr>
          <p:spPr bwMode="auto">
            <a:xfrm>
              <a:off x="2353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5 bits</a:t>
              </a:r>
              <a:endParaRPr lang="en-AU" sz="1760"/>
            </a:p>
          </p:txBody>
        </p:sp>
        <p:sp>
          <p:nvSpPr>
            <p:cNvPr id="277519" name="Text Box 15"/>
            <p:cNvSpPr txBox="1">
              <a:spLocks noChangeArrowheads="1"/>
            </p:cNvSpPr>
            <p:nvPr/>
          </p:nvSpPr>
          <p:spPr bwMode="auto">
            <a:xfrm>
              <a:off x="3033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5 bits</a:t>
              </a:r>
              <a:endParaRPr lang="en-AU" sz="1760"/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3713" y="1256"/>
              <a:ext cx="3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760"/>
                <a:t>5 bits</a:t>
              </a:r>
              <a:endParaRPr lang="en-AU" sz="1760"/>
            </a:p>
          </p:txBody>
        </p:sp>
      </p:grpSp>
    </p:spTree>
    <p:extLst>
      <p:ext uri="{BB962C8B-B14F-4D97-AF65-F5344CB8AC3E}">
        <p14:creationId xmlns:p14="http://schemas.microsoft.com/office/powerpoint/2010/main" val="192969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2819400"/>
            <a:ext cx="8675370" cy="1188190"/>
          </a:xfrm>
        </p:spPr>
        <p:txBody>
          <a:bodyPr>
            <a:normAutofit/>
          </a:bodyPr>
          <a:lstStyle/>
          <a:p>
            <a:r>
              <a:rPr lang="en-US" altLang="ko-KR" sz="6600" i="1" dirty="0" err="1"/>
              <a:t>Misc</a:t>
            </a:r>
            <a:r>
              <a:rPr lang="en-US" altLang="ko-KR" sz="6600" i="1" dirty="0"/>
              <a:t> Topics</a:t>
            </a:r>
            <a:endParaRPr lang="ko-KR" alt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15687417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6331" y="457200"/>
            <a:ext cx="9085738" cy="1030287"/>
          </a:xfrm>
        </p:spPr>
        <p:txBody>
          <a:bodyPr/>
          <a:lstStyle/>
          <a:p>
            <a:r>
              <a:rPr lang="en-US" sz="4400" dirty="0"/>
              <a:t>Assembler </a:t>
            </a:r>
            <a:r>
              <a:rPr lang="en-US" sz="4400" dirty="0" err="1"/>
              <a:t>Pseudoinstructions</a:t>
            </a:r>
            <a:endParaRPr lang="en-AU" sz="4400" dirty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3750945" algn="l"/>
                <a:tab pos="4442460" algn="l"/>
              </a:tabLst>
            </a:pPr>
            <a:r>
              <a:rPr lang="en-US" sz="3080" dirty="0"/>
              <a:t>Most assembler instructions represent machine instructions one-to-one</a:t>
            </a:r>
          </a:p>
          <a:p>
            <a:pPr>
              <a:tabLst>
                <a:tab pos="3750945" algn="l"/>
                <a:tab pos="4442460" algn="l"/>
              </a:tabLst>
            </a:pPr>
            <a:r>
              <a:rPr lang="en-US" sz="3080" dirty="0" err="1"/>
              <a:t>Pseudoinstructions</a:t>
            </a:r>
            <a:r>
              <a:rPr lang="en-US" sz="3080" dirty="0"/>
              <a:t>: figments of the assembler’s imagination</a:t>
            </a:r>
          </a:p>
          <a:p>
            <a:pPr>
              <a:tabLst>
                <a:tab pos="3750945" algn="l"/>
                <a:tab pos="4442460" algn="l"/>
              </a:tabLst>
            </a:pPr>
            <a:endParaRPr lang="en-US" sz="1320" dirty="0"/>
          </a:p>
          <a:p>
            <a:pPr>
              <a:buNone/>
              <a:tabLst>
                <a:tab pos="3750945" algn="l"/>
                <a:tab pos="4442460" algn="l"/>
              </a:tabLst>
            </a:pPr>
            <a:r>
              <a:rPr lang="en-US" sz="2200" dirty="0">
                <a:latin typeface="Lucida Console" pitchFamily="49" charset="0"/>
              </a:rPr>
              <a:t>	move $t0, $t1</a:t>
            </a:r>
            <a:r>
              <a:rPr lang="en-US" sz="2640" dirty="0"/>
              <a:t>	</a:t>
            </a:r>
            <a:r>
              <a:rPr lang="en-US" sz="2640" dirty="0">
                <a:cs typeface="Arial" charset="0"/>
              </a:rPr>
              <a:t>→</a:t>
            </a:r>
            <a:r>
              <a:rPr lang="en-US" sz="2640" dirty="0"/>
              <a:t>	</a:t>
            </a:r>
            <a:r>
              <a:rPr lang="en-US" sz="2200" dirty="0">
                <a:latin typeface="Lucida Console" pitchFamily="49" charset="0"/>
              </a:rPr>
              <a:t>add $t0, $zero, $t1</a:t>
            </a:r>
          </a:p>
          <a:p>
            <a:pPr>
              <a:buNone/>
              <a:tabLst>
                <a:tab pos="3750945" algn="l"/>
                <a:tab pos="4442460" algn="l"/>
              </a:tabLst>
            </a:pPr>
            <a:r>
              <a:rPr lang="en-US" sz="2200" dirty="0">
                <a:latin typeface="Lucida Console" pitchFamily="49" charset="0"/>
              </a:rPr>
              <a:t>	</a:t>
            </a:r>
            <a:r>
              <a:rPr lang="en-US" sz="2200" dirty="0" err="1">
                <a:latin typeface="Lucida Console" pitchFamily="49" charset="0"/>
              </a:rPr>
              <a:t>blt</a:t>
            </a:r>
            <a:r>
              <a:rPr lang="en-US" sz="2200" dirty="0">
                <a:latin typeface="Lucida Console" pitchFamily="49" charset="0"/>
              </a:rPr>
              <a:t> $t0, $t1, L</a:t>
            </a:r>
            <a:r>
              <a:rPr lang="en-US" sz="2640" dirty="0"/>
              <a:t>	 </a:t>
            </a:r>
            <a:r>
              <a:rPr lang="en-US" sz="2640" dirty="0">
                <a:cs typeface="Arial" charset="0"/>
              </a:rPr>
              <a:t>→</a:t>
            </a:r>
            <a:r>
              <a:rPr lang="en-US" sz="2640" dirty="0"/>
              <a:t> 	</a:t>
            </a:r>
            <a:r>
              <a:rPr lang="en-US" sz="2200" dirty="0" err="1">
                <a:latin typeface="Lucida Console" pitchFamily="49" charset="0"/>
              </a:rPr>
              <a:t>slt</a:t>
            </a:r>
            <a:r>
              <a:rPr lang="en-US" sz="2200" dirty="0">
                <a:latin typeface="Lucida Console" pitchFamily="49" charset="0"/>
              </a:rPr>
              <a:t> $at, $t0, $t1</a:t>
            </a:r>
            <a:br>
              <a:rPr lang="en-US" sz="2640" dirty="0"/>
            </a:br>
            <a:r>
              <a:rPr lang="en-US" sz="2640" dirty="0"/>
              <a:t>		</a:t>
            </a:r>
            <a:r>
              <a:rPr lang="en-US" sz="2200" dirty="0" err="1">
                <a:latin typeface="Lucida Console" pitchFamily="49" charset="0"/>
              </a:rPr>
              <a:t>bne</a:t>
            </a:r>
            <a:r>
              <a:rPr lang="en-US" sz="2200" dirty="0">
                <a:latin typeface="Lucida Console" pitchFamily="49" charset="0"/>
              </a:rPr>
              <a:t> $at, $zero, L</a:t>
            </a:r>
          </a:p>
          <a:p>
            <a:pPr lvl="1">
              <a:tabLst>
                <a:tab pos="3750945" algn="l"/>
                <a:tab pos="4442460" algn="l"/>
              </a:tabLst>
            </a:pPr>
            <a:r>
              <a:rPr lang="en-US" sz="2640" dirty="0"/>
              <a:t>$at (=$1): assembler temporary</a:t>
            </a:r>
          </a:p>
        </p:txBody>
      </p:sp>
    </p:spTree>
    <p:extLst>
      <p:ext uri="{BB962C8B-B14F-4D97-AF65-F5344CB8AC3E}">
        <p14:creationId xmlns:p14="http://schemas.microsoft.com/office/powerpoint/2010/main" val="1289285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7" name="Rectangle 11"/>
          <p:cNvSpPr>
            <a:spLocks noChangeArrowheads="1"/>
          </p:cNvSpPr>
          <p:nvPr/>
        </p:nvSpPr>
        <p:spPr bwMode="auto">
          <a:xfrm>
            <a:off x="3700304" y="5470049"/>
            <a:ext cx="2790060" cy="4053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3700305" y="5475288"/>
            <a:ext cx="5686172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0000 0000 0111 1101 0000 0000 0000 0000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326668" name="Rectangle 12"/>
          <p:cNvSpPr>
            <a:spLocks noChangeArrowheads="1"/>
          </p:cNvSpPr>
          <p:nvPr/>
        </p:nvSpPr>
        <p:spPr bwMode="auto">
          <a:xfrm>
            <a:off x="6527484" y="6182519"/>
            <a:ext cx="2858994" cy="4053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2666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32-bit Constants</a:t>
            </a:r>
            <a:endParaRPr lang="en-AU"/>
          </a:p>
        </p:txBody>
      </p:sp>
      <p:sp>
        <p:nvSpPr>
          <p:cNvPr id="32666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52635" y="1352392"/>
            <a:ext cx="9097963" cy="3801586"/>
          </a:xfrm>
        </p:spPr>
        <p:txBody>
          <a:bodyPr>
            <a:normAutofit fontScale="92500" lnSpcReduction="20000"/>
          </a:bodyPr>
          <a:lstStyle/>
          <a:p>
            <a:r>
              <a:rPr lang="en-US" sz="3080"/>
              <a:t>Most constants are small</a:t>
            </a:r>
          </a:p>
          <a:p>
            <a:pPr lvl="1"/>
            <a:r>
              <a:rPr lang="en-US" sz="2640"/>
              <a:t>16-bit immediate is sufficient</a:t>
            </a:r>
          </a:p>
          <a:p>
            <a:r>
              <a:rPr lang="en-US" sz="3080"/>
              <a:t>For the occasional 32-bit constant</a:t>
            </a:r>
          </a:p>
          <a:p>
            <a:pPr>
              <a:buFont typeface="Wingdings" pitchFamily="2" charset="2"/>
              <a:buNone/>
            </a:pPr>
            <a:r>
              <a:rPr lang="en-US" sz="3080"/>
              <a:t>	</a:t>
            </a:r>
            <a:r>
              <a:rPr lang="en-US" sz="3080">
                <a:latin typeface="Lucida Console" pitchFamily="49" charset="0"/>
              </a:rPr>
              <a:t>lui rt, constant</a:t>
            </a:r>
          </a:p>
          <a:p>
            <a:pPr lvl="1"/>
            <a:r>
              <a:rPr lang="en-US" sz="2640"/>
              <a:t>Copies 16-bit constant to left 16 bits of rt</a:t>
            </a:r>
          </a:p>
          <a:p>
            <a:pPr lvl="1"/>
            <a:r>
              <a:rPr lang="en-US" sz="2640"/>
              <a:t>Clears right 16 bits of rt to 0</a:t>
            </a:r>
            <a:endParaRPr lang="en-AU" sz="2640"/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118746" y="5482273"/>
            <a:ext cx="2247731" cy="46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20" b="1">
                <a:latin typeface="Lucida Console" pitchFamily="49" charset="0"/>
              </a:rPr>
              <a:t>lhi $s0, 61</a:t>
            </a:r>
            <a:endParaRPr lang="en-AU" sz="2420" b="1">
              <a:latin typeface="Lucida Console" pitchFamily="49" charset="0"/>
            </a:endParaRP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3700305" y="6187758"/>
            <a:ext cx="5686172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0000 0000 0111 1101 0000 1001 0000 0000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118745" y="6194743"/>
            <a:ext cx="3560590" cy="46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20" b="1">
                <a:latin typeface="Lucida Console" pitchFamily="49" charset="0"/>
              </a:rPr>
              <a:t>ori $s0, $s0, 2304</a:t>
            </a:r>
            <a:endParaRPr lang="en-AU" sz="2420" b="1">
              <a:latin typeface="Lucida Console" pitchFamily="49" charset="0"/>
            </a:endParaRP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 rot="5400000">
            <a:off x="6661506" y="3439716"/>
            <a:ext cx="6390404" cy="39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80">
                <a:solidFill>
                  <a:schemeClr val="folHlink"/>
                </a:solidFill>
              </a:rPr>
              <a:t>§2.10 MIPS Addressing for 32-Bit Immediates and Addresses</a:t>
            </a:r>
          </a:p>
        </p:txBody>
      </p:sp>
    </p:spTree>
    <p:extLst>
      <p:ext uri="{BB962C8B-B14F-4D97-AF65-F5344CB8AC3E}">
        <p14:creationId xmlns:p14="http://schemas.microsoft.com/office/powerpoint/2010/main" val="31598446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Mode Summary</a:t>
            </a:r>
            <a:endParaRPr lang="en-AU"/>
          </a:p>
        </p:txBody>
      </p:sp>
      <p:pic>
        <p:nvPicPr>
          <p:cNvPr id="334854" name="Picture 6" descr="f02-18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92" y="1509554"/>
            <a:ext cx="4517548" cy="54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164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635" y="1352392"/>
            <a:ext cx="9097963" cy="23661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80" dirty="0"/>
              <a:t>Measure MIPS instruction executions in benchmark programs</a:t>
            </a:r>
          </a:p>
          <a:p>
            <a:pPr lvl="1">
              <a:lnSpc>
                <a:spcPct val="90000"/>
              </a:lnSpc>
            </a:pPr>
            <a:r>
              <a:rPr lang="en-US" sz="2640" dirty="0"/>
              <a:t>Consider making the common case fast</a:t>
            </a:r>
          </a:p>
          <a:p>
            <a:pPr lvl="1">
              <a:lnSpc>
                <a:spcPct val="90000"/>
              </a:lnSpc>
            </a:pPr>
            <a:r>
              <a:rPr lang="en-US" sz="2640" dirty="0"/>
              <a:t>Consider compromises</a:t>
            </a:r>
            <a:endParaRPr lang="en-AU" sz="2640" dirty="0"/>
          </a:p>
        </p:txBody>
      </p:sp>
      <p:graphicFrame>
        <p:nvGraphicFramePr>
          <p:cNvPr id="414764" name="Group 44"/>
          <p:cNvGraphicFramePr>
            <a:graphicFrameLocks noGrp="1"/>
          </p:cNvGraphicFramePr>
          <p:nvPr/>
        </p:nvGraphicFramePr>
        <p:xfrm>
          <a:off x="197327" y="3659188"/>
          <a:ext cx="9662001" cy="3346704"/>
        </p:xfrm>
        <a:graphic>
          <a:graphicData uri="http://schemas.openxmlformats.org/drawingml/2006/table">
            <a:tbl>
              <a:tblPr/>
              <a:tblGrid>
                <a:gridCol w="221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9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class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 examples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SPEC2006 Int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SPEC2006 FP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add, sub, addi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16%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48%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transfer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lw, sw, lb, lbu, lh, lhu, sb, lui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35%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36%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Logical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or, nor, andi, ori, sll, srl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12%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4%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Cond. Branch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beq, bne, slt, slti, sltiu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34%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8%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j, jr, jal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2%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0%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978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ARM &amp; MIPS Similarities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635" y="1352392"/>
            <a:ext cx="9097963" cy="10285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sz="2800" dirty="0"/>
              <a:t>ARM: the most popular embedded core</a:t>
            </a:r>
          </a:p>
          <a:p>
            <a:pPr>
              <a:lnSpc>
                <a:spcPct val="80000"/>
              </a:lnSpc>
            </a:pPr>
            <a:r>
              <a:rPr lang="en-AU" sz="2800" dirty="0"/>
              <a:t>Similar basic set of instructions to MIPS</a:t>
            </a:r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 rot="5400000">
            <a:off x="8005177" y="1944926"/>
            <a:ext cx="3703065" cy="39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80">
                <a:solidFill>
                  <a:schemeClr val="folHlink"/>
                </a:solidFill>
              </a:rPr>
              <a:t>§2.16 Real Stuff: ARM Instructions</a:t>
            </a:r>
          </a:p>
        </p:txBody>
      </p:sp>
      <p:graphicFrame>
        <p:nvGraphicFramePr>
          <p:cNvPr id="420939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99035"/>
              </p:ext>
            </p:extLst>
          </p:nvPr>
        </p:nvGraphicFramePr>
        <p:xfrm>
          <a:off x="831215" y="2461260"/>
          <a:ext cx="8395971" cy="4374358"/>
        </p:xfrm>
        <a:graphic>
          <a:graphicData uri="http://schemas.openxmlformats.org/drawingml/2006/table">
            <a:tbl>
              <a:tblPr/>
              <a:tblGrid>
                <a:gridCol w="38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 announced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size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 space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 flat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 flat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alignment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Aligned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Aligned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addressing modes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Registers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 32-bit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 32-bit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Input/output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mapped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mapped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075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2819400"/>
            <a:ext cx="8675370" cy="1188190"/>
          </a:xfrm>
        </p:spPr>
        <p:txBody>
          <a:bodyPr>
            <a:normAutofit/>
          </a:bodyPr>
          <a:lstStyle/>
          <a:p>
            <a:r>
              <a:rPr lang="en-US" altLang="ko-KR" sz="6600" i="1" dirty="0"/>
              <a:t>Examples</a:t>
            </a:r>
            <a:endParaRPr lang="ko-KR" alt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244935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Operand Example 2</a:t>
            </a:r>
            <a:endParaRPr lang="en-AU"/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40" dirty="0"/>
              <a:t>C code:</a:t>
            </a:r>
          </a:p>
          <a:p>
            <a:pPr>
              <a:buFont typeface="Wingdings" pitchFamily="2" charset="2"/>
              <a:buNone/>
            </a:pPr>
            <a:r>
              <a:rPr lang="en-US" sz="2640" dirty="0">
                <a:latin typeface="Lucida Console" pitchFamily="49" charset="0"/>
              </a:rPr>
              <a:t>	A[12] = h + A[8];</a:t>
            </a:r>
          </a:p>
          <a:p>
            <a:pPr lvl="1"/>
            <a:r>
              <a:rPr lang="en-US" sz="2640" dirty="0"/>
              <a:t>h in $s2, base address of A in $s3</a:t>
            </a:r>
          </a:p>
          <a:p>
            <a:pPr lvl="1"/>
            <a:endParaRPr lang="en-US" sz="2640" dirty="0"/>
          </a:p>
          <a:p>
            <a:r>
              <a:rPr lang="en-US" sz="2640" dirty="0"/>
              <a:t>Compiled MIPS code:</a:t>
            </a:r>
          </a:p>
          <a:p>
            <a:pPr lvl="1"/>
            <a:r>
              <a:rPr lang="en-US" sz="2640" dirty="0"/>
              <a:t>Index 8 requires offset of 32</a:t>
            </a:r>
          </a:p>
          <a:p>
            <a:pPr lvl="1"/>
            <a:endParaRPr lang="en-US" sz="1210" dirty="0"/>
          </a:p>
          <a:p>
            <a:pPr>
              <a:buFont typeface="Wingdings" pitchFamily="2" charset="2"/>
              <a:buNone/>
            </a:pPr>
            <a:r>
              <a:rPr lang="en-US" sz="3080" dirty="0">
                <a:latin typeface="Lucida Console" pitchFamily="49" charset="0"/>
              </a:rPr>
              <a:t>	</a:t>
            </a:r>
            <a:r>
              <a:rPr lang="en-US" sz="2640" dirty="0" err="1">
                <a:latin typeface="Lucida Console" pitchFamily="49" charset="0"/>
              </a:rPr>
              <a:t>lw</a:t>
            </a:r>
            <a:r>
              <a:rPr lang="en-US" sz="2640" dirty="0">
                <a:latin typeface="Lucida Console" pitchFamily="49" charset="0"/>
              </a:rPr>
              <a:t>  $t0, 32($s3)    # load word</a:t>
            </a:r>
            <a:br>
              <a:rPr lang="en-US" sz="2640" dirty="0">
                <a:latin typeface="Lucida Console" pitchFamily="49" charset="0"/>
              </a:rPr>
            </a:br>
            <a:r>
              <a:rPr lang="en-US" sz="2640" dirty="0">
                <a:latin typeface="Lucida Console" pitchFamily="49" charset="0"/>
              </a:rPr>
              <a:t>add $t0, $s2, $t0</a:t>
            </a:r>
            <a:br>
              <a:rPr lang="en-US" sz="2640" dirty="0">
                <a:latin typeface="Lucida Console" pitchFamily="49" charset="0"/>
              </a:rPr>
            </a:br>
            <a:r>
              <a:rPr lang="en-US" sz="2640" dirty="0" err="1">
                <a:latin typeface="Lucida Console" pitchFamily="49" charset="0"/>
              </a:rPr>
              <a:t>sw</a:t>
            </a:r>
            <a:r>
              <a:rPr lang="en-US" sz="2640" dirty="0">
                <a:latin typeface="Lucida Console" pitchFamily="49" charset="0"/>
              </a:rPr>
              <a:t>  $t0, 48($s3)    # store word</a:t>
            </a:r>
            <a:endParaRPr lang="en-AU" sz="264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125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Copy Example</a:t>
            </a:r>
            <a:endParaRPr lang="en-AU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080"/>
              <a:t>C code (naïve):</a:t>
            </a:r>
          </a:p>
          <a:p>
            <a:pPr lvl="1"/>
            <a:r>
              <a:rPr lang="en-US" sz="2640"/>
              <a:t>Null-terminated string</a:t>
            </a:r>
          </a:p>
          <a:p>
            <a:pPr>
              <a:buFont typeface="Wingdings" pitchFamily="2" charset="2"/>
              <a:buNone/>
            </a:pPr>
            <a:r>
              <a:rPr lang="en-US" sz="2640">
                <a:latin typeface="Lucida Console" pitchFamily="49" charset="0"/>
              </a:rPr>
              <a:t>	void strcpy (char x[], char y[])</a:t>
            </a:r>
            <a:br>
              <a:rPr lang="en-US" sz="2640">
                <a:latin typeface="Lucida Console" pitchFamily="49" charset="0"/>
              </a:rPr>
            </a:br>
            <a:r>
              <a:rPr lang="en-US" sz="2640">
                <a:latin typeface="Lucida Console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640">
                <a:latin typeface="Lucida Console" pitchFamily="49" charset="0"/>
              </a:rPr>
              <a:t>    int i;</a:t>
            </a:r>
            <a:br>
              <a:rPr lang="en-US" sz="2640">
                <a:latin typeface="Lucida Console" pitchFamily="49" charset="0"/>
              </a:rPr>
            </a:br>
            <a:r>
              <a:rPr lang="en-US" sz="2640">
                <a:latin typeface="Lucida Console" pitchFamily="49" charset="0"/>
              </a:rPr>
              <a:t>  i = 0;</a:t>
            </a:r>
            <a:br>
              <a:rPr lang="en-US" sz="2640">
                <a:latin typeface="Lucida Console" pitchFamily="49" charset="0"/>
              </a:rPr>
            </a:br>
            <a:r>
              <a:rPr lang="en-US" sz="2640">
                <a:latin typeface="Lucida Console" pitchFamily="49" charset="0"/>
              </a:rPr>
              <a:t>  while ((x[i]=y[i])!='\0')</a:t>
            </a:r>
            <a:br>
              <a:rPr lang="en-US" sz="2640">
                <a:latin typeface="Lucida Console" pitchFamily="49" charset="0"/>
              </a:rPr>
            </a:br>
            <a:r>
              <a:rPr lang="en-US" sz="2640">
                <a:latin typeface="Lucida Console" pitchFamily="49" charset="0"/>
              </a:rPr>
              <a:t>    i += 1;</a:t>
            </a:r>
            <a:br>
              <a:rPr lang="en-US" sz="2640">
                <a:latin typeface="Lucida Console" pitchFamily="49" charset="0"/>
              </a:rPr>
            </a:br>
            <a:r>
              <a:rPr lang="en-US" sz="2640">
                <a:latin typeface="Lucida Console" pitchFamily="49" charset="0"/>
              </a:rPr>
              <a:t>}</a:t>
            </a:r>
          </a:p>
          <a:p>
            <a:pPr lvl="1"/>
            <a:r>
              <a:rPr lang="en-US" sz="2640"/>
              <a:t>Addresses of x, y in $a0, $a1</a:t>
            </a:r>
          </a:p>
          <a:p>
            <a:pPr lvl="1"/>
            <a:r>
              <a:rPr lang="en-US" sz="2640"/>
              <a:t>i in $s0</a:t>
            </a:r>
          </a:p>
        </p:txBody>
      </p:sp>
    </p:spTree>
    <p:extLst>
      <p:ext uri="{BB962C8B-B14F-4D97-AF65-F5344CB8AC3E}">
        <p14:creationId xmlns:p14="http://schemas.microsoft.com/office/powerpoint/2010/main" val="19850927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110615" y="2470785"/>
            <a:ext cx="8224838" cy="3073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1110615" y="2778125"/>
            <a:ext cx="8224838" cy="6007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1110615" y="3378835"/>
            <a:ext cx="8224838" cy="3073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1110615" y="3686175"/>
            <a:ext cx="8224838" cy="593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1110615" y="4279900"/>
            <a:ext cx="8224838" cy="614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1110615" y="4894580"/>
            <a:ext cx="8224838" cy="300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1110615" y="5194935"/>
            <a:ext cx="8224838" cy="6076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1110615" y="5802630"/>
            <a:ext cx="8224838" cy="6076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1110615" y="6410325"/>
            <a:ext cx="8224838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Copy Example</a:t>
            </a:r>
            <a:endParaRPr lang="en-AU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030" y="1850284"/>
            <a:ext cx="8675370" cy="4931516"/>
          </a:xfrm>
        </p:spPr>
        <p:txBody>
          <a:bodyPr>
            <a:normAutofit fontScale="77500" lnSpcReduction="20000"/>
          </a:bodyPr>
          <a:lstStyle/>
          <a:p>
            <a:r>
              <a:rPr lang="en-US" sz="3080" dirty="0"/>
              <a:t>MIPS code:</a:t>
            </a:r>
          </a:p>
          <a:p>
            <a:pPr>
              <a:buFont typeface="Wingdings" pitchFamily="2" charset="2"/>
              <a:buNone/>
            </a:pPr>
            <a:r>
              <a:rPr lang="en-US" sz="1980" dirty="0">
                <a:latin typeface="Lucida Console" pitchFamily="49" charset="0"/>
              </a:rPr>
              <a:t>	</a:t>
            </a:r>
            <a:r>
              <a:rPr lang="en-US" sz="1980" dirty="0" err="1">
                <a:latin typeface="Lucida Console" pitchFamily="49" charset="0"/>
              </a:rPr>
              <a:t>strcpy</a:t>
            </a:r>
            <a:r>
              <a:rPr lang="en-US" sz="1980" dirty="0">
                <a:latin typeface="Lucida Console" pitchFamily="49" charset="0"/>
              </a:rPr>
              <a:t>: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addi</a:t>
            </a:r>
            <a:r>
              <a:rPr lang="en-US" sz="1980" dirty="0">
                <a:latin typeface="Lucida Console" pitchFamily="49" charset="0"/>
              </a:rPr>
              <a:t> $</a:t>
            </a:r>
            <a:r>
              <a:rPr lang="en-US" sz="1980" dirty="0" err="1">
                <a:latin typeface="Lucida Console" pitchFamily="49" charset="0"/>
              </a:rPr>
              <a:t>sp</a:t>
            </a:r>
            <a:r>
              <a:rPr lang="en-US" sz="1980" dirty="0">
                <a:latin typeface="Lucida Console" pitchFamily="49" charset="0"/>
              </a:rPr>
              <a:t>, $</a:t>
            </a:r>
            <a:r>
              <a:rPr lang="en-US" sz="1980" dirty="0" err="1">
                <a:latin typeface="Lucida Console" pitchFamily="49" charset="0"/>
              </a:rPr>
              <a:t>sp</a:t>
            </a:r>
            <a:r>
              <a:rPr lang="en-US" sz="1980" dirty="0">
                <a:latin typeface="Lucida Console" pitchFamily="49" charset="0"/>
              </a:rPr>
              <a:t>, -4      # adjust stack for 1 item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sw</a:t>
            </a:r>
            <a:r>
              <a:rPr lang="en-US" sz="1980" dirty="0">
                <a:latin typeface="Lucida Console" pitchFamily="49" charset="0"/>
              </a:rPr>
              <a:t>   $s0, 0($</a:t>
            </a:r>
            <a:r>
              <a:rPr lang="en-US" sz="1980" dirty="0" err="1">
                <a:latin typeface="Lucida Console" pitchFamily="49" charset="0"/>
              </a:rPr>
              <a:t>sp</a:t>
            </a:r>
            <a:r>
              <a:rPr lang="en-US" sz="1980" dirty="0">
                <a:latin typeface="Lucida Console" pitchFamily="49" charset="0"/>
              </a:rPr>
              <a:t>)       # save $s0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add  $s0, $zero, $zero # </a:t>
            </a:r>
            <a:r>
              <a:rPr lang="en-US" sz="1980" dirty="0" err="1">
                <a:latin typeface="Lucida Console" pitchFamily="49" charset="0"/>
              </a:rPr>
              <a:t>i</a:t>
            </a:r>
            <a:r>
              <a:rPr lang="en-US" sz="1980" dirty="0">
                <a:latin typeface="Lucida Console" pitchFamily="49" charset="0"/>
              </a:rPr>
              <a:t> = 0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L1: add  $t1, $s0, $a1     # </a:t>
            </a:r>
            <a:r>
              <a:rPr lang="en-US" sz="1980" dirty="0" err="1">
                <a:latin typeface="Lucida Console" pitchFamily="49" charset="0"/>
              </a:rPr>
              <a:t>addr</a:t>
            </a:r>
            <a:r>
              <a:rPr lang="en-US" sz="1980" dirty="0">
                <a:latin typeface="Lucida Console" pitchFamily="49" charset="0"/>
              </a:rPr>
              <a:t> of y[</a:t>
            </a:r>
            <a:r>
              <a:rPr lang="en-US" sz="1980" dirty="0" err="1">
                <a:latin typeface="Lucida Console" pitchFamily="49" charset="0"/>
              </a:rPr>
              <a:t>i</a:t>
            </a:r>
            <a:r>
              <a:rPr lang="en-US" sz="1980" dirty="0">
                <a:latin typeface="Lucida Console" pitchFamily="49" charset="0"/>
              </a:rPr>
              <a:t>] in $t1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lbu</a:t>
            </a:r>
            <a:r>
              <a:rPr lang="en-US" sz="1980" dirty="0">
                <a:latin typeface="Lucida Console" pitchFamily="49" charset="0"/>
              </a:rPr>
              <a:t>  $t2, 0($t1)       # $t2 = y[</a:t>
            </a:r>
            <a:r>
              <a:rPr lang="en-US" sz="1980" dirty="0" err="1">
                <a:latin typeface="Lucida Console" pitchFamily="49" charset="0"/>
              </a:rPr>
              <a:t>i</a:t>
            </a:r>
            <a:r>
              <a:rPr lang="en-US" sz="1980" dirty="0">
                <a:latin typeface="Lucida Console" pitchFamily="49" charset="0"/>
              </a:rPr>
              <a:t>]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add  $t3, $s0, $a0     # </a:t>
            </a:r>
            <a:r>
              <a:rPr lang="en-US" sz="1980" dirty="0" err="1">
                <a:latin typeface="Lucida Console" pitchFamily="49" charset="0"/>
              </a:rPr>
              <a:t>addr</a:t>
            </a:r>
            <a:r>
              <a:rPr lang="en-US" sz="1980" dirty="0">
                <a:latin typeface="Lucida Console" pitchFamily="49" charset="0"/>
              </a:rPr>
              <a:t> of x[</a:t>
            </a:r>
            <a:r>
              <a:rPr lang="en-US" sz="1980" dirty="0" err="1">
                <a:latin typeface="Lucida Console" pitchFamily="49" charset="0"/>
              </a:rPr>
              <a:t>i</a:t>
            </a:r>
            <a:r>
              <a:rPr lang="en-US" sz="1980" dirty="0">
                <a:latin typeface="Lucida Console" pitchFamily="49" charset="0"/>
              </a:rPr>
              <a:t>] in $t3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sb</a:t>
            </a:r>
            <a:r>
              <a:rPr lang="en-US" sz="1980" dirty="0">
                <a:latin typeface="Lucida Console" pitchFamily="49" charset="0"/>
              </a:rPr>
              <a:t>   $t2, 0($t3)       # x[</a:t>
            </a:r>
            <a:r>
              <a:rPr lang="en-US" sz="1980" dirty="0" err="1">
                <a:latin typeface="Lucida Console" pitchFamily="49" charset="0"/>
              </a:rPr>
              <a:t>i</a:t>
            </a:r>
            <a:r>
              <a:rPr lang="en-US" sz="1980" dirty="0">
                <a:latin typeface="Lucida Console" pitchFamily="49" charset="0"/>
              </a:rPr>
              <a:t>] = y[</a:t>
            </a:r>
            <a:r>
              <a:rPr lang="en-US" sz="1980" dirty="0" err="1">
                <a:latin typeface="Lucida Console" pitchFamily="49" charset="0"/>
              </a:rPr>
              <a:t>i</a:t>
            </a:r>
            <a:r>
              <a:rPr lang="en-US" sz="1980" dirty="0">
                <a:latin typeface="Lucida Console" pitchFamily="49" charset="0"/>
              </a:rPr>
              <a:t>]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beq</a:t>
            </a:r>
            <a:r>
              <a:rPr lang="en-US" sz="1980" dirty="0">
                <a:latin typeface="Lucida Console" pitchFamily="49" charset="0"/>
              </a:rPr>
              <a:t>  $t2, $zero, L2    # exit loop if y[</a:t>
            </a:r>
            <a:r>
              <a:rPr lang="en-US" sz="1980" dirty="0" err="1">
                <a:latin typeface="Lucida Console" pitchFamily="49" charset="0"/>
              </a:rPr>
              <a:t>i</a:t>
            </a:r>
            <a:r>
              <a:rPr lang="en-US" sz="1980" dirty="0">
                <a:latin typeface="Lucida Console" pitchFamily="49" charset="0"/>
              </a:rPr>
              <a:t>] == 0  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addi</a:t>
            </a:r>
            <a:r>
              <a:rPr lang="en-US" sz="1980" dirty="0">
                <a:latin typeface="Lucida Console" pitchFamily="49" charset="0"/>
              </a:rPr>
              <a:t> $s0, $s0, 1       # </a:t>
            </a:r>
            <a:r>
              <a:rPr lang="en-US" sz="1980" dirty="0" err="1">
                <a:latin typeface="Lucida Console" pitchFamily="49" charset="0"/>
              </a:rPr>
              <a:t>i</a:t>
            </a:r>
            <a:r>
              <a:rPr lang="en-US" sz="1980" dirty="0">
                <a:latin typeface="Lucida Console" pitchFamily="49" charset="0"/>
              </a:rPr>
              <a:t> = </a:t>
            </a:r>
            <a:r>
              <a:rPr lang="en-US" sz="1980" dirty="0" err="1">
                <a:latin typeface="Lucida Console" pitchFamily="49" charset="0"/>
              </a:rPr>
              <a:t>i</a:t>
            </a:r>
            <a:r>
              <a:rPr lang="en-US" sz="1980" dirty="0">
                <a:latin typeface="Lucida Console" pitchFamily="49" charset="0"/>
              </a:rPr>
              <a:t> + 1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j    L1                # next iteration of loop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L2: </a:t>
            </a:r>
            <a:r>
              <a:rPr lang="en-US" sz="1980" dirty="0" err="1">
                <a:latin typeface="Lucida Console" pitchFamily="49" charset="0"/>
              </a:rPr>
              <a:t>lw</a:t>
            </a:r>
            <a:r>
              <a:rPr lang="en-US" sz="1980" dirty="0">
                <a:latin typeface="Lucida Console" pitchFamily="49" charset="0"/>
              </a:rPr>
              <a:t>   $s0, 0($</a:t>
            </a:r>
            <a:r>
              <a:rPr lang="en-US" sz="1980" dirty="0" err="1">
                <a:latin typeface="Lucida Console" pitchFamily="49" charset="0"/>
              </a:rPr>
              <a:t>sp</a:t>
            </a:r>
            <a:r>
              <a:rPr lang="en-US" sz="1980" dirty="0">
                <a:latin typeface="Lucida Console" pitchFamily="49" charset="0"/>
              </a:rPr>
              <a:t>)       # restore saved $s0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addi</a:t>
            </a:r>
            <a:r>
              <a:rPr lang="en-US" sz="1980" dirty="0">
                <a:latin typeface="Lucida Console" pitchFamily="49" charset="0"/>
              </a:rPr>
              <a:t> $</a:t>
            </a:r>
            <a:r>
              <a:rPr lang="en-US" sz="1980" dirty="0" err="1">
                <a:latin typeface="Lucida Console" pitchFamily="49" charset="0"/>
              </a:rPr>
              <a:t>sp</a:t>
            </a:r>
            <a:r>
              <a:rPr lang="en-US" sz="1980" dirty="0">
                <a:latin typeface="Lucida Console" pitchFamily="49" charset="0"/>
              </a:rPr>
              <a:t>, $</a:t>
            </a:r>
            <a:r>
              <a:rPr lang="en-US" sz="1980" dirty="0" err="1">
                <a:latin typeface="Lucida Console" pitchFamily="49" charset="0"/>
              </a:rPr>
              <a:t>sp</a:t>
            </a:r>
            <a:r>
              <a:rPr lang="en-US" sz="1980" dirty="0">
                <a:latin typeface="Lucida Console" pitchFamily="49" charset="0"/>
              </a:rPr>
              <a:t>, 4       # pop 1 item from stack</a:t>
            </a:r>
            <a:br>
              <a:rPr lang="en-US" sz="1980" dirty="0">
                <a:latin typeface="Lucida Console" pitchFamily="49" charset="0"/>
              </a:rPr>
            </a:br>
            <a:r>
              <a:rPr lang="en-US" sz="1980" dirty="0">
                <a:latin typeface="Lucida Console" pitchFamily="49" charset="0"/>
              </a:rPr>
              <a:t>    </a:t>
            </a:r>
            <a:r>
              <a:rPr lang="en-US" sz="1980" dirty="0" err="1">
                <a:latin typeface="Lucida Console" pitchFamily="49" charset="0"/>
              </a:rPr>
              <a:t>jr</a:t>
            </a:r>
            <a:r>
              <a:rPr lang="en-US" sz="1980" dirty="0">
                <a:latin typeface="Lucida Console" pitchFamily="49" charset="0"/>
              </a:rPr>
              <a:t>   $</a:t>
            </a:r>
            <a:r>
              <a:rPr lang="en-US" sz="1980" dirty="0" err="1">
                <a:latin typeface="Lucida Console" pitchFamily="49" charset="0"/>
              </a:rPr>
              <a:t>ra</a:t>
            </a:r>
            <a:r>
              <a:rPr lang="en-US" sz="1980" dirty="0">
                <a:latin typeface="Lucida Console" pitchFamily="49" charset="0"/>
              </a:rPr>
              <a:t>               # and return</a:t>
            </a:r>
          </a:p>
        </p:txBody>
      </p:sp>
    </p:spTree>
    <p:extLst>
      <p:ext uri="{BB962C8B-B14F-4D97-AF65-F5344CB8AC3E}">
        <p14:creationId xmlns:p14="http://schemas.microsoft.com/office/powerpoint/2010/main" val="7186238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Sort Example</a:t>
            </a:r>
            <a:endParaRPr lang="en-AU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634" y="1352392"/>
            <a:ext cx="8603773" cy="5622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80"/>
              <a:t>Illustrates use of assembly instructions for a C bubble sort function</a:t>
            </a:r>
          </a:p>
          <a:p>
            <a:pPr>
              <a:lnSpc>
                <a:spcPct val="90000"/>
              </a:lnSpc>
            </a:pPr>
            <a:r>
              <a:rPr lang="en-US" sz="3080"/>
              <a:t>Swap procedure (leaf)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640">
                <a:latin typeface="Lucida Console" pitchFamily="49" charset="0"/>
              </a:rPr>
              <a:t>	void swap(int v[], int k) </a:t>
            </a:r>
            <a:br>
              <a:rPr lang="en-US" sz="2640">
                <a:latin typeface="Lucida Console" pitchFamily="49" charset="0"/>
              </a:rPr>
            </a:br>
            <a:r>
              <a:rPr lang="en-US" sz="2640">
                <a:latin typeface="Lucida Console" pitchFamily="49" charset="0"/>
              </a:rPr>
              <a:t>{</a:t>
            </a:r>
            <a:br>
              <a:rPr lang="en-US" sz="2640">
                <a:latin typeface="Lucida Console" pitchFamily="49" charset="0"/>
              </a:rPr>
            </a:br>
            <a:r>
              <a:rPr lang="en-US" sz="2640">
                <a:latin typeface="Lucida Console" pitchFamily="49" charset="0"/>
              </a:rPr>
              <a:t>  int temp;</a:t>
            </a:r>
            <a:br>
              <a:rPr lang="en-US" sz="2640">
                <a:latin typeface="Lucida Console" pitchFamily="49" charset="0"/>
              </a:rPr>
            </a:br>
            <a:r>
              <a:rPr lang="en-US" sz="2640">
                <a:latin typeface="Lucida Console" pitchFamily="49" charset="0"/>
              </a:rPr>
              <a:t>  temp = v[k];</a:t>
            </a:r>
            <a:br>
              <a:rPr lang="en-US" sz="2640">
                <a:latin typeface="Lucida Console" pitchFamily="49" charset="0"/>
              </a:rPr>
            </a:br>
            <a:r>
              <a:rPr lang="en-US" sz="2640">
                <a:latin typeface="Lucida Console" pitchFamily="49" charset="0"/>
              </a:rPr>
              <a:t>  v[k] = v[k+1];</a:t>
            </a:r>
            <a:br>
              <a:rPr lang="en-US" sz="2640">
                <a:latin typeface="Lucida Console" pitchFamily="49" charset="0"/>
              </a:rPr>
            </a:br>
            <a:r>
              <a:rPr lang="en-US" sz="2640">
                <a:latin typeface="Lucida Console" pitchFamily="49" charset="0"/>
              </a:rPr>
              <a:t>  v[k+1] = temp;</a:t>
            </a:r>
            <a:br>
              <a:rPr lang="en-US" sz="2640">
                <a:latin typeface="Lucida Console" pitchFamily="49" charset="0"/>
              </a:rPr>
            </a:br>
            <a:r>
              <a:rPr lang="en-US" sz="2640">
                <a:latin typeface="Lucida Console" pitchFamily="49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sz="2640"/>
              <a:t>v in $a0, k in $a1, temp in $t0</a:t>
            </a:r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 rot="5400000">
            <a:off x="7482243" y="2545636"/>
            <a:ext cx="4748929" cy="39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80">
                <a:solidFill>
                  <a:schemeClr val="folHlink"/>
                </a:solidFill>
              </a:rPr>
              <a:t>§2.13 A C Sort Example to Put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636915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752635" y="1509555"/>
            <a:ext cx="8802846" cy="10983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454661" name="Rectangle 5"/>
          <p:cNvSpPr>
            <a:spLocks noChangeArrowheads="1"/>
          </p:cNvSpPr>
          <p:nvPr/>
        </p:nvSpPr>
        <p:spPr bwMode="auto">
          <a:xfrm>
            <a:off x="752635" y="2607945"/>
            <a:ext cx="8802846" cy="7543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454662" name="Rectangle 6"/>
          <p:cNvSpPr>
            <a:spLocks noChangeArrowheads="1"/>
          </p:cNvSpPr>
          <p:nvPr/>
        </p:nvSpPr>
        <p:spPr bwMode="auto">
          <a:xfrm>
            <a:off x="752635" y="3362325"/>
            <a:ext cx="8802846" cy="733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454663" name="Rectangle 7"/>
          <p:cNvSpPr>
            <a:spLocks noChangeArrowheads="1"/>
          </p:cNvSpPr>
          <p:nvPr/>
        </p:nvSpPr>
        <p:spPr bwMode="auto">
          <a:xfrm>
            <a:off x="752635" y="4095750"/>
            <a:ext cx="8802846" cy="4086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Procedure Swap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635" y="1509555"/>
            <a:ext cx="9097963" cy="30624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200" dirty="0">
                <a:latin typeface="Lucida Console" pitchFamily="49" charset="0"/>
              </a:rPr>
              <a:t>swap: </a:t>
            </a:r>
            <a:r>
              <a:rPr lang="en-AU" sz="2200" dirty="0" err="1">
                <a:latin typeface="Lucida Console" pitchFamily="49" charset="0"/>
              </a:rPr>
              <a:t>sll</a:t>
            </a:r>
            <a:r>
              <a:rPr lang="en-AU" sz="2200" dirty="0">
                <a:latin typeface="Lucida Console" pitchFamily="49" charset="0"/>
              </a:rPr>
              <a:t> $t1, $a1, 2   # $t1 = k * 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200" dirty="0">
                <a:latin typeface="Lucida Console" pitchFamily="49" charset="0"/>
              </a:rPr>
              <a:t>      add $t1, $a0, $t1 # $t1 = v+(k*4)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200" dirty="0">
                <a:latin typeface="Lucida Console" pitchFamily="49" charset="0"/>
              </a:rPr>
              <a:t>                        #   (address of v[k])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200" dirty="0">
                <a:latin typeface="Lucida Console" pitchFamily="49" charset="0"/>
              </a:rPr>
              <a:t>      </a:t>
            </a:r>
            <a:r>
              <a:rPr lang="en-AU" sz="2200" dirty="0" err="1">
                <a:latin typeface="Lucida Console" pitchFamily="49" charset="0"/>
              </a:rPr>
              <a:t>lw</a:t>
            </a:r>
            <a:r>
              <a:rPr lang="en-AU" sz="2200" dirty="0">
                <a:latin typeface="Lucida Console" pitchFamily="49" charset="0"/>
              </a:rPr>
              <a:t> $t0, 0($t1)    # $t0 (temp) = v[k]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200" dirty="0">
                <a:latin typeface="Lucida Console" pitchFamily="49" charset="0"/>
              </a:rPr>
              <a:t>      </a:t>
            </a:r>
            <a:r>
              <a:rPr lang="en-AU" sz="2200" dirty="0" err="1">
                <a:latin typeface="Lucida Console" pitchFamily="49" charset="0"/>
              </a:rPr>
              <a:t>lw</a:t>
            </a:r>
            <a:r>
              <a:rPr lang="en-AU" sz="2200" dirty="0">
                <a:latin typeface="Lucida Console" pitchFamily="49" charset="0"/>
              </a:rPr>
              <a:t> $t2, 4($t1)    # $t2 = v[k+1]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200" dirty="0">
                <a:latin typeface="Lucida Console" pitchFamily="49" charset="0"/>
              </a:rPr>
              <a:t>      </a:t>
            </a:r>
            <a:r>
              <a:rPr lang="en-AU" sz="2200" dirty="0" err="1">
                <a:latin typeface="Lucida Console" pitchFamily="49" charset="0"/>
              </a:rPr>
              <a:t>sw</a:t>
            </a:r>
            <a:r>
              <a:rPr lang="en-AU" sz="2200" dirty="0">
                <a:latin typeface="Lucida Console" pitchFamily="49" charset="0"/>
              </a:rPr>
              <a:t> $t2, 0($t1)    # v[k] = $t2 (v[k+1])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200" dirty="0">
                <a:latin typeface="Lucida Console" pitchFamily="49" charset="0"/>
              </a:rPr>
              <a:t>      </a:t>
            </a:r>
            <a:r>
              <a:rPr lang="en-AU" sz="2200" dirty="0" err="1">
                <a:latin typeface="Lucida Console" pitchFamily="49" charset="0"/>
              </a:rPr>
              <a:t>sw</a:t>
            </a:r>
            <a:r>
              <a:rPr lang="en-AU" sz="2200" dirty="0">
                <a:latin typeface="Lucida Console" pitchFamily="49" charset="0"/>
              </a:rPr>
              <a:t> $t0, 4($t1)    # v[k+1] = $t0 (temp)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200" dirty="0">
                <a:latin typeface="Lucida Console" pitchFamily="49" charset="0"/>
              </a:rPr>
              <a:t>      </a:t>
            </a:r>
            <a:r>
              <a:rPr lang="en-AU" sz="2200" dirty="0" err="1">
                <a:latin typeface="Lucida Console" pitchFamily="49" charset="0"/>
              </a:rPr>
              <a:t>jr</a:t>
            </a:r>
            <a:r>
              <a:rPr lang="en-AU" sz="2200" dirty="0">
                <a:latin typeface="Lucida Console" pitchFamily="49" charset="0"/>
              </a:rPr>
              <a:t> $</a:t>
            </a:r>
            <a:r>
              <a:rPr lang="en-AU" sz="2200" dirty="0" err="1">
                <a:latin typeface="Lucida Console" pitchFamily="49" charset="0"/>
              </a:rPr>
              <a:t>ra</a:t>
            </a:r>
            <a:r>
              <a:rPr lang="en-AU" sz="2200" dirty="0">
                <a:latin typeface="Lucida Console" pitchFamily="49" charset="0"/>
              </a:rPr>
              <a:t>            # return to calling routine</a:t>
            </a:r>
          </a:p>
        </p:txBody>
      </p:sp>
    </p:spTree>
    <p:extLst>
      <p:ext uri="{BB962C8B-B14F-4D97-AF65-F5344CB8AC3E}">
        <p14:creationId xmlns:p14="http://schemas.microsoft.com/office/powerpoint/2010/main" val="5558943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Sort Procedure in C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40" dirty="0"/>
              <a:t>Non-leaf (calls swap)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Lucida Console" pitchFamily="49" charset="0"/>
              </a:rPr>
              <a:t>	void sort (</a:t>
            </a:r>
            <a:r>
              <a:rPr lang="en-US" sz="2200" dirty="0" err="1">
                <a:latin typeface="Lucida Console" pitchFamily="49" charset="0"/>
              </a:rPr>
              <a:t>int</a:t>
            </a:r>
            <a:r>
              <a:rPr lang="en-US" sz="2200" dirty="0">
                <a:latin typeface="Lucida Console" pitchFamily="49" charset="0"/>
              </a:rPr>
              <a:t> v[], </a:t>
            </a:r>
            <a:r>
              <a:rPr lang="en-US" sz="2200" dirty="0" err="1">
                <a:latin typeface="Lucida Console" pitchFamily="49" charset="0"/>
              </a:rPr>
              <a:t>int</a:t>
            </a:r>
            <a:r>
              <a:rPr lang="en-US" sz="2200" dirty="0">
                <a:latin typeface="Lucida Console" pitchFamily="49" charset="0"/>
              </a:rPr>
              <a:t> n)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Lucida Console" pitchFamily="49" charset="0"/>
              </a:rPr>
              <a:t>	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Lucida Console" pitchFamily="49" charset="0"/>
              </a:rPr>
              <a:t>	  </a:t>
            </a:r>
            <a:r>
              <a:rPr lang="en-US" sz="2200" dirty="0" err="1">
                <a:latin typeface="Lucida Console" pitchFamily="49" charset="0"/>
              </a:rPr>
              <a:t>int</a:t>
            </a:r>
            <a:r>
              <a:rPr lang="en-US" sz="2200" dirty="0">
                <a:latin typeface="Lucida Console" pitchFamily="49" charset="0"/>
              </a:rPr>
              <a:t> </a:t>
            </a:r>
            <a:r>
              <a:rPr lang="en-US" sz="2200" dirty="0" err="1">
                <a:latin typeface="Lucida Console" pitchFamily="49" charset="0"/>
              </a:rPr>
              <a:t>i</a:t>
            </a:r>
            <a:r>
              <a:rPr lang="en-US" sz="2200" dirty="0">
                <a:latin typeface="Lucida Console" pitchFamily="49" charset="0"/>
              </a:rPr>
              <a:t>, j;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Lucida Console" pitchFamily="49" charset="0"/>
              </a:rPr>
              <a:t>	  for (</a:t>
            </a:r>
            <a:r>
              <a:rPr lang="en-US" sz="2200" dirty="0" err="1">
                <a:latin typeface="Lucida Console" pitchFamily="49" charset="0"/>
              </a:rPr>
              <a:t>i</a:t>
            </a:r>
            <a:r>
              <a:rPr lang="en-US" sz="2200" dirty="0">
                <a:latin typeface="Lucida Console" pitchFamily="49" charset="0"/>
              </a:rPr>
              <a:t> = 0; </a:t>
            </a:r>
            <a:r>
              <a:rPr lang="en-US" sz="2200" dirty="0" err="1">
                <a:latin typeface="Lucida Console" pitchFamily="49" charset="0"/>
              </a:rPr>
              <a:t>i</a:t>
            </a:r>
            <a:r>
              <a:rPr lang="en-US" sz="2200" dirty="0">
                <a:latin typeface="Lucida Console" pitchFamily="49" charset="0"/>
              </a:rPr>
              <a:t> &lt; n; </a:t>
            </a:r>
            <a:r>
              <a:rPr lang="en-US" sz="2200" dirty="0" err="1">
                <a:latin typeface="Lucida Console" pitchFamily="49" charset="0"/>
              </a:rPr>
              <a:t>i</a:t>
            </a:r>
            <a:r>
              <a:rPr lang="en-US" sz="2200" dirty="0">
                <a:latin typeface="Lucida Console" pitchFamily="49" charset="0"/>
              </a:rPr>
              <a:t> += 1)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Lucida Console" pitchFamily="49" charset="0"/>
              </a:rPr>
              <a:t>	    for (j = </a:t>
            </a:r>
            <a:r>
              <a:rPr lang="en-US" sz="2200" dirty="0" err="1">
                <a:latin typeface="Lucida Console" pitchFamily="49" charset="0"/>
              </a:rPr>
              <a:t>i</a:t>
            </a:r>
            <a:r>
              <a:rPr lang="en-US" sz="2200" dirty="0">
                <a:latin typeface="Lucida Console" pitchFamily="49" charset="0"/>
              </a:rPr>
              <a:t> – 1;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Lucida Console" pitchFamily="49" charset="0"/>
              </a:rPr>
              <a:t>	         j &gt;= 0 &amp;&amp; v[j] &gt; v[j + 1];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Lucida Console" pitchFamily="49" charset="0"/>
              </a:rPr>
              <a:t>	         j -= 1)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Lucida Console" pitchFamily="49" charset="0"/>
              </a:rPr>
              <a:t>	      swap(</a:t>
            </a:r>
            <a:r>
              <a:rPr lang="en-US" sz="2200" dirty="0" err="1">
                <a:latin typeface="Lucida Console" pitchFamily="49" charset="0"/>
              </a:rPr>
              <a:t>v,j</a:t>
            </a:r>
            <a:r>
              <a:rPr lang="en-US" sz="2200" dirty="0">
                <a:latin typeface="Lucida Console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Lucida Console" pitchFamily="49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Lucida Console" pitchFamily="49" charset="0"/>
              </a:rPr>
              <a:t>	 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Lucida Console" pitchFamily="49" charset="0"/>
              </a:rPr>
              <a:t>	}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v in $a0, k in $a1, </a:t>
            </a:r>
            <a:r>
              <a:rPr lang="en-US" sz="2200" dirty="0" err="1"/>
              <a:t>i</a:t>
            </a:r>
            <a:r>
              <a:rPr lang="en-US" sz="2200" dirty="0"/>
              <a:t> in $s0, j in $s1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13755165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7" name="Rectangle 5"/>
          <p:cNvSpPr>
            <a:spLocks noChangeArrowheads="1"/>
          </p:cNvSpPr>
          <p:nvPr/>
        </p:nvSpPr>
        <p:spPr bwMode="auto">
          <a:xfrm>
            <a:off x="752635" y="1341915"/>
            <a:ext cx="8048466" cy="532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752635" y="1874520"/>
            <a:ext cx="8048466" cy="532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458759" name="Rectangle 7"/>
          <p:cNvSpPr>
            <a:spLocks noChangeArrowheads="1"/>
          </p:cNvSpPr>
          <p:nvPr/>
        </p:nvSpPr>
        <p:spPr bwMode="auto">
          <a:xfrm>
            <a:off x="752635" y="2407127"/>
            <a:ext cx="8048466" cy="27049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458760" name="Rectangle 8"/>
          <p:cNvSpPr>
            <a:spLocks noChangeArrowheads="1"/>
          </p:cNvSpPr>
          <p:nvPr/>
        </p:nvSpPr>
        <p:spPr bwMode="auto">
          <a:xfrm>
            <a:off x="752635" y="5112068"/>
            <a:ext cx="8048466" cy="806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458761" name="Rectangle 9"/>
          <p:cNvSpPr>
            <a:spLocks noChangeArrowheads="1"/>
          </p:cNvSpPr>
          <p:nvPr/>
        </p:nvSpPr>
        <p:spPr bwMode="auto">
          <a:xfrm>
            <a:off x="752635" y="5918835"/>
            <a:ext cx="8048466" cy="534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458762" name="Rectangle 10"/>
          <p:cNvSpPr>
            <a:spLocks noChangeArrowheads="1"/>
          </p:cNvSpPr>
          <p:nvPr/>
        </p:nvSpPr>
        <p:spPr bwMode="auto">
          <a:xfrm>
            <a:off x="752635" y="6453187"/>
            <a:ext cx="8048466" cy="553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Procedure Body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2635" y="1364226"/>
            <a:ext cx="9097963" cy="6080918"/>
          </a:xfrm>
          <a:noFill/>
          <a:ln/>
        </p:spPr>
        <p:txBody>
          <a:bodyPr>
            <a:normAutofit fontScale="77500" lnSpcReduction="20000"/>
          </a:bodyPr>
          <a:lstStyle/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move $s2, $a0           # save $a0 into $s2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move $s3, $a1           # save $a1 into $s3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move $s0, $zero         # </a:t>
            </a:r>
            <a:r>
              <a:rPr lang="en-AU" sz="1540" dirty="0" err="1">
                <a:latin typeface="Lucida Console" pitchFamily="49" charset="0"/>
              </a:rPr>
              <a:t>i</a:t>
            </a:r>
            <a:r>
              <a:rPr lang="en-AU" sz="1540" dirty="0">
                <a:latin typeface="Lucida Console" pitchFamily="49" charset="0"/>
              </a:rPr>
              <a:t> = 0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for1tst: </a:t>
            </a:r>
            <a:r>
              <a:rPr lang="en-AU" sz="1540" dirty="0" err="1">
                <a:latin typeface="Lucida Console" pitchFamily="49" charset="0"/>
              </a:rPr>
              <a:t>slt</a:t>
            </a:r>
            <a:r>
              <a:rPr lang="en-AU" sz="1540" dirty="0">
                <a:latin typeface="Lucida Console" pitchFamily="49" charset="0"/>
              </a:rPr>
              <a:t>  $t0, $s0, $s3      # $t0 = 0 if $s0 ≥ $s3 (</a:t>
            </a:r>
            <a:r>
              <a:rPr lang="en-AU" sz="1540" dirty="0" err="1">
                <a:latin typeface="Lucida Console" pitchFamily="49" charset="0"/>
              </a:rPr>
              <a:t>i</a:t>
            </a:r>
            <a:r>
              <a:rPr lang="en-AU" sz="1540" dirty="0">
                <a:latin typeface="Lucida Console" pitchFamily="49" charset="0"/>
              </a:rPr>
              <a:t> ≥ n)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beq</a:t>
            </a:r>
            <a:r>
              <a:rPr lang="en-AU" sz="1540" dirty="0">
                <a:latin typeface="Lucida Console" pitchFamily="49" charset="0"/>
              </a:rPr>
              <a:t>  $t0, $zero, exit1  # go to exit1 if $s0 ≥ $s3 (</a:t>
            </a:r>
            <a:r>
              <a:rPr lang="en-AU" sz="1540" dirty="0" err="1">
                <a:latin typeface="Lucida Console" pitchFamily="49" charset="0"/>
              </a:rPr>
              <a:t>i</a:t>
            </a:r>
            <a:r>
              <a:rPr lang="en-AU" sz="1540" dirty="0">
                <a:latin typeface="Lucida Console" pitchFamily="49" charset="0"/>
              </a:rPr>
              <a:t> ≥ n)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addi</a:t>
            </a:r>
            <a:r>
              <a:rPr lang="en-AU" sz="1540" dirty="0">
                <a:latin typeface="Lucida Console" pitchFamily="49" charset="0"/>
              </a:rPr>
              <a:t> $s1, $s0, –1       # j = </a:t>
            </a:r>
            <a:r>
              <a:rPr lang="en-AU" sz="1540" dirty="0" err="1">
                <a:latin typeface="Lucida Console" pitchFamily="49" charset="0"/>
              </a:rPr>
              <a:t>i</a:t>
            </a:r>
            <a:r>
              <a:rPr lang="en-AU" sz="1540" dirty="0">
                <a:latin typeface="Lucida Console" pitchFamily="49" charset="0"/>
              </a:rPr>
              <a:t> – 1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for2tst: </a:t>
            </a:r>
            <a:r>
              <a:rPr lang="en-AU" sz="1540" dirty="0" err="1">
                <a:latin typeface="Lucida Console" pitchFamily="49" charset="0"/>
              </a:rPr>
              <a:t>slti</a:t>
            </a:r>
            <a:r>
              <a:rPr lang="en-AU" sz="1540" dirty="0">
                <a:latin typeface="Lucida Console" pitchFamily="49" charset="0"/>
              </a:rPr>
              <a:t> $t0, $s1, 0        # $t0 = 1 if $s1 &lt; 0 (j &lt; 0)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bne</a:t>
            </a:r>
            <a:r>
              <a:rPr lang="en-AU" sz="1540" dirty="0">
                <a:latin typeface="Lucida Console" pitchFamily="49" charset="0"/>
              </a:rPr>
              <a:t>  $t0, $zero, exit2  # go to exit2 if $s1 &lt; 0 (j &lt; 0)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sll</a:t>
            </a:r>
            <a:r>
              <a:rPr lang="en-AU" sz="1540" dirty="0">
                <a:latin typeface="Lucida Console" pitchFamily="49" charset="0"/>
              </a:rPr>
              <a:t>  $t1, $s1, 2        # $t1 = j * 4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add  $t2, $s2, $t1      # $t2 = v + (j * 4)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lw</a:t>
            </a:r>
            <a:r>
              <a:rPr lang="en-AU" sz="1540" dirty="0">
                <a:latin typeface="Lucida Console" pitchFamily="49" charset="0"/>
              </a:rPr>
              <a:t>   $t3, 0($t2)        # $t3 = v[j]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lw</a:t>
            </a:r>
            <a:r>
              <a:rPr lang="en-AU" sz="1540" dirty="0">
                <a:latin typeface="Lucida Console" pitchFamily="49" charset="0"/>
              </a:rPr>
              <a:t>   $t4, 4($t2)        # $t4 = v[j + 1]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slt</a:t>
            </a:r>
            <a:r>
              <a:rPr lang="en-AU" sz="1540" dirty="0">
                <a:latin typeface="Lucida Console" pitchFamily="49" charset="0"/>
              </a:rPr>
              <a:t>  $t0, $t4, $t3      # $t0 = 0 if $t4 ≥ $t3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beq</a:t>
            </a:r>
            <a:r>
              <a:rPr lang="en-AU" sz="1540" dirty="0">
                <a:latin typeface="Lucida Console" pitchFamily="49" charset="0"/>
              </a:rPr>
              <a:t>  $t0, $zero, exit2  # go to exit2 if $t4 ≥ $t3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move $a0, $s2           # 1st </a:t>
            </a:r>
            <a:r>
              <a:rPr lang="en-AU" sz="1540" dirty="0" err="1">
                <a:latin typeface="Lucida Console" pitchFamily="49" charset="0"/>
              </a:rPr>
              <a:t>param</a:t>
            </a:r>
            <a:r>
              <a:rPr lang="en-AU" sz="1540" dirty="0">
                <a:latin typeface="Lucida Console" pitchFamily="49" charset="0"/>
              </a:rPr>
              <a:t> of swap is v (old $a0)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move $a1, $s1           # 2nd </a:t>
            </a:r>
            <a:r>
              <a:rPr lang="en-AU" sz="1540" dirty="0" err="1">
                <a:latin typeface="Lucida Console" pitchFamily="49" charset="0"/>
              </a:rPr>
              <a:t>param</a:t>
            </a:r>
            <a:r>
              <a:rPr lang="en-AU" sz="1540" dirty="0">
                <a:latin typeface="Lucida Console" pitchFamily="49" charset="0"/>
              </a:rPr>
              <a:t> of swap is j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jal</a:t>
            </a:r>
            <a:r>
              <a:rPr lang="en-AU" sz="1540" dirty="0">
                <a:latin typeface="Lucida Console" pitchFamily="49" charset="0"/>
              </a:rPr>
              <a:t>  swap               # call swap procedure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addi</a:t>
            </a:r>
            <a:r>
              <a:rPr lang="en-AU" sz="1540" dirty="0">
                <a:latin typeface="Lucida Console" pitchFamily="49" charset="0"/>
              </a:rPr>
              <a:t> $s1, $s1, –1       # j –= 1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j    for2tst            # jump to test of inner loop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exit2:   </a:t>
            </a:r>
            <a:r>
              <a:rPr lang="en-AU" sz="1540" dirty="0" err="1">
                <a:latin typeface="Lucida Console" pitchFamily="49" charset="0"/>
              </a:rPr>
              <a:t>addi</a:t>
            </a:r>
            <a:r>
              <a:rPr lang="en-AU" sz="1540" dirty="0">
                <a:latin typeface="Lucida Console" pitchFamily="49" charset="0"/>
              </a:rPr>
              <a:t> $s0, $s0, 1        # </a:t>
            </a:r>
            <a:r>
              <a:rPr lang="en-AU" sz="1540" dirty="0" err="1">
                <a:latin typeface="Lucida Console" pitchFamily="49" charset="0"/>
              </a:rPr>
              <a:t>i</a:t>
            </a:r>
            <a:r>
              <a:rPr lang="en-AU" sz="1540" dirty="0">
                <a:latin typeface="Lucida Console" pitchFamily="49" charset="0"/>
              </a:rPr>
              <a:t> += 1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j    for1tst            # jump to test of outer loop</a:t>
            </a:r>
          </a:p>
        </p:txBody>
      </p:sp>
      <p:sp>
        <p:nvSpPr>
          <p:cNvPr id="458768" name="Rectangle 16"/>
          <p:cNvSpPr>
            <a:spLocks noChangeArrowheads="1"/>
          </p:cNvSpPr>
          <p:nvPr/>
        </p:nvSpPr>
        <p:spPr bwMode="auto">
          <a:xfrm>
            <a:off x="8869204" y="5164455"/>
            <a:ext cx="824230" cy="714217"/>
          </a:xfrm>
          <a:prstGeom prst="rect">
            <a:avLst/>
          </a:prstGeom>
          <a:solidFill>
            <a:srgbClr val="BDD7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9400" rIns="59400" anchor="ctr"/>
          <a:lstStyle/>
          <a:p>
            <a:r>
              <a:rPr lang="en-AU" sz="1540"/>
              <a:t>Pass</a:t>
            </a:r>
            <a:br>
              <a:rPr lang="en-AU" sz="1540"/>
            </a:br>
            <a:r>
              <a:rPr lang="en-AU" sz="1540"/>
              <a:t>params</a:t>
            </a:r>
            <a:br>
              <a:rPr lang="en-AU" sz="1540"/>
            </a:br>
            <a:r>
              <a:rPr lang="en-AU" sz="1540"/>
              <a:t>&amp; call</a:t>
            </a:r>
          </a:p>
        </p:txBody>
      </p:sp>
      <p:sp>
        <p:nvSpPr>
          <p:cNvPr id="458771" name="Rectangle 19"/>
          <p:cNvSpPr>
            <a:spLocks noChangeArrowheads="1"/>
          </p:cNvSpPr>
          <p:nvPr/>
        </p:nvSpPr>
        <p:spPr bwMode="auto">
          <a:xfrm>
            <a:off x="8869205" y="1348900"/>
            <a:ext cx="834708" cy="555308"/>
          </a:xfrm>
          <a:prstGeom prst="rect">
            <a:avLst/>
          </a:prstGeom>
          <a:solidFill>
            <a:srgbClr val="BDD7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9400" rIns="59400" anchor="ctr"/>
          <a:lstStyle/>
          <a:p>
            <a:r>
              <a:rPr lang="en-AU" sz="1540"/>
              <a:t>Move</a:t>
            </a:r>
            <a:br>
              <a:rPr lang="en-AU" sz="1540"/>
            </a:br>
            <a:r>
              <a:rPr lang="en-AU" sz="1540"/>
              <a:t>params</a:t>
            </a:r>
          </a:p>
        </p:txBody>
      </p:sp>
      <p:sp>
        <p:nvSpPr>
          <p:cNvPr id="458775" name="Rectangle 23"/>
          <p:cNvSpPr>
            <a:spLocks noChangeArrowheads="1"/>
          </p:cNvSpPr>
          <p:nvPr/>
        </p:nvSpPr>
        <p:spPr bwMode="auto">
          <a:xfrm>
            <a:off x="8869205" y="6060282"/>
            <a:ext cx="1049496" cy="302101"/>
          </a:xfrm>
          <a:prstGeom prst="rect">
            <a:avLst/>
          </a:prstGeom>
          <a:solidFill>
            <a:srgbClr val="BDD7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9400" rIns="59400" anchor="ctr"/>
          <a:lstStyle/>
          <a:p>
            <a:r>
              <a:rPr lang="en-AU" sz="1540"/>
              <a:t>Inner loop</a:t>
            </a:r>
          </a:p>
        </p:txBody>
      </p:sp>
      <p:sp>
        <p:nvSpPr>
          <p:cNvPr id="458776" name="Rectangle 24"/>
          <p:cNvSpPr>
            <a:spLocks noChangeArrowheads="1"/>
          </p:cNvSpPr>
          <p:nvPr/>
        </p:nvSpPr>
        <p:spPr bwMode="auto">
          <a:xfrm>
            <a:off x="8869205" y="6594635"/>
            <a:ext cx="1049496" cy="302101"/>
          </a:xfrm>
          <a:prstGeom prst="rect">
            <a:avLst/>
          </a:prstGeom>
          <a:solidFill>
            <a:srgbClr val="BDD7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9400" rIns="59400" anchor="ctr"/>
          <a:lstStyle/>
          <a:p>
            <a:r>
              <a:rPr lang="en-AU" sz="1540"/>
              <a:t>Outer loop</a:t>
            </a:r>
          </a:p>
        </p:txBody>
      </p:sp>
      <p:sp>
        <p:nvSpPr>
          <p:cNvPr id="458777" name="Rectangle 25"/>
          <p:cNvSpPr>
            <a:spLocks noChangeArrowheads="1"/>
          </p:cNvSpPr>
          <p:nvPr/>
        </p:nvSpPr>
        <p:spPr bwMode="auto">
          <a:xfrm>
            <a:off x="8869205" y="3577115"/>
            <a:ext cx="1049496" cy="302101"/>
          </a:xfrm>
          <a:prstGeom prst="rect">
            <a:avLst/>
          </a:prstGeom>
          <a:solidFill>
            <a:srgbClr val="BDD7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9400" rIns="59400" anchor="ctr"/>
          <a:lstStyle/>
          <a:p>
            <a:r>
              <a:rPr lang="en-AU" sz="1540"/>
              <a:t>Inner loop</a:t>
            </a:r>
          </a:p>
        </p:txBody>
      </p:sp>
      <p:sp>
        <p:nvSpPr>
          <p:cNvPr id="458780" name="Rectangle 28"/>
          <p:cNvSpPr>
            <a:spLocks noChangeArrowheads="1"/>
          </p:cNvSpPr>
          <p:nvPr/>
        </p:nvSpPr>
        <p:spPr bwMode="auto">
          <a:xfrm>
            <a:off x="8869205" y="2015967"/>
            <a:ext cx="1049496" cy="302101"/>
          </a:xfrm>
          <a:prstGeom prst="rect">
            <a:avLst/>
          </a:prstGeom>
          <a:solidFill>
            <a:srgbClr val="BDD7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9400" rIns="59400" anchor="ctr"/>
          <a:lstStyle/>
          <a:p>
            <a:r>
              <a:rPr lang="en-AU" sz="1540"/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25789477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auto">
          <a:xfrm>
            <a:off x="752635" y="1436212"/>
            <a:ext cx="8195151" cy="16135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752635" y="3582352"/>
            <a:ext cx="8195151" cy="16432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752635" y="5225574"/>
            <a:ext cx="8195151" cy="2846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460816" name="Rectangle 16"/>
          <p:cNvSpPr>
            <a:spLocks noChangeArrowheads="1"/>
          </p:cNvSpPr>
          <p:nvPr/>
        </p:nvSpPr>
        <p:spPr bwMode="auto">
          <a:xfrm>
            <a:off x="752635" y="3049747"/>
            <a:ext cx="8195151" cy="532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980"/>
          </a:p>
        </p:txBody>
      </p:sp>
      <p:sp>
        <p:nvSpPr>
          <p:cNvPr id="46080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52635" y="1447800"/>
            <a:ext cx="9097963" cy="4234020"/>
          </a:xfrm>
          <a:noFill/>
          <a:ln/>
        </p:spPr>
        <p:txBody>
          <a:bodyPr>
            <a:normAutofit fontScale="77500" lnSpcReduction="20000"/>
          </a:bodyPr>
          <a:lstStyle/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sort:    </a:t>
            </a:r>
            <a:r>
              <a:rPr lang="en-AU" sz="1540" dirty="0" err="1">
                <a:latin typeface="Lucida Console" pitchFamily="49" charset="0"/>
              </a:rPr>
              <a:t>addi</a:t>
            </a:r>
            <a:r>
              <a:rPr lang="en-AU" sz="1540" dirty="0">
                <a:latin typeface="Lucida Console" pitchFamily="49" charset="0"/>
              </a:rPr>
              <a:t> $</a:t>
            </a:r>
            <a:r>
              <a:rPr lang="en-AU" sz="1540" dirty="0" err="1">
                <a:latin typeface="Lucida Console" pitchFamily="49" charset="0"/>
              </a:rPr>
              <a:t>sp</a:t>
            </a:r>
            <a:r>
              <a:rPr lang="en-AU" sz="1540" dirty="0">
                <a:latin typeface="Lucida Console" pitchFamily="49" charset="0"/>
              </a:rPr>
              <a:t>,$</a:t>
            </a:r>
            <a:r>
              <a:rPr lang="en-AU" sz="1540" dirty="0" err="1">
                <a:latin typeface="Lucida Console" pitchFamily="49" charset="0"/>
              </a:rPr>
              <a:t>sp</a:t>
            </a:r>
            <a:r>
              <a:rPr lang="en-AU" sz="1540" dirty="0">
                <a:latin typeface="Lucida Console" pitchFamily="49" charset="0"/>
              </a:rPr>
              <a:t>, –20      # make room on stack for 5 registers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sw</a:t>
            </a:r>
            <a:r>
              <a:rPr lang="en-AU" sz="1540" dirty="0">
                <a:latin typeface="Lucida Console" pitchFamily="49" charset="0"/>
              </a:rPr>
              <a:t> $</a:t>
            </a:r>
            <a:r>
              <a:rPr lang="en-AU" sz="1540" dirty="0" err="1">
                <a:latin typeface="Lucida Console" pitchFamily="49" charset="0"/>
              </a:rPr>
              <a:t>ra</a:t>
            </a:r>
            <a:r>
              <a:rPr lang="en-AU" sz="1540" dirty="0">
                <a:latin typeface="Lucida Console" pitchFamily="49" charset="0"/>
              </a:rPr>
              <a:t>, 16($</a:t>
            </a:r>
            <a:r>
              <a:rPr lang="en-AU" sz="1540" dirty="0" err="1">
                <a:latin typeface="Lucida Console" pitchFamily="49" charset="0"/>
              </a:rPr>
              <a:t>sp</a:t>
            </a:r>
            <a:r>
              <a:rPr lang="en-AU" sz="1540" dirty="0">
                <a:latin typeface="Lucida Console" pitchFamily="49" charset="0"/>
              </a:rPr>
              <a:t>)        # save $</a:t>
            </a:r>
            <a:r>
              <a:rPr lang="en-AU" sz="1540" dirty="0" err="1">
                <a:latin typeface="Lucida Console" pitchFamily="49" charset="0"/>
              </a:rPr>
              <a:t>ra</a:t>
            </a:r>
            <a:r>
              <a:rPr lang="en-AU" sz="1540" dirty="0">
                <a:latin typeface="Lucida Console" pitchFamily="49" charset="0"/>
              </a:rPr>
              <a:t> on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sw</a:t>
            </a:r>
            <a:r>
              <a:rPr lang="en-AU" sz="1540" dirty="0">
                <a:latin typeface="Lucida Console" pitchFamily="49" charset="0"/>
              </a:rPr>
              <a:t> $s3,12($</a:t>
            </a:r>
            <a:r>
              <a:rPr lang="en-AU" sz="1540" dirty="0" err="1">
                <a:latin typeface="Lucida Console" pitchFamily="49" charset="0"/>
              </a:rPr>
              <a:t>sp</a:t>
            </a:r>
            <a:r>
              <a:rPr lang="en-AU" sz="1540" dirty="0">
                <a:latin typeface="Lucida Console" pitchFamily="49" charset="0"/>
              </a:rPr>
              <a:t>)         # save $s3 on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sw</a:t>
            </a:r>
            <a:r>
              <a:rPr lang="en-AU" sz="1540" dirty="0">
                <a:latin typeface="Lucida Console" pitchFamily="49" charset="0"/>
              </a:rPr>
              <a:t> $s2, 8($</a:t>
            </a:r>
            <a:r>
              <a:rPr lang="en-AU" sz="1540" dirty="0" err="1">
                <a:latin typeface="Lucida Console" pitchFamily="49" charset="0"/>
              </a:rPr>
              <a:t>sp</a:t>
            </a:r>
            <a:r>
              <a:rPr lang="en-AU" sz="1540" dirty="0">
                <a:latin typeface="Lucida Console" pitchFamily="49" charset="0"/>
              </a:rPr>
              <a:t>)         # save $s2 on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sw</a:t>
            </a:r>
            <a:r>
              <a:rPr lang="en-AU" sz="1540" dirty="0">
                <a:latin typeface="Lucida Console" pitchFamily="49" charset="0"/>
              </a:rPr>
              <a:t> $s1, 4($</a:t>
            </a:r>
            <a:r>
              <a:rPr lang="en-AU" sz="1540" dirty="0" err="1">
                <a:latin typeface="Lucida Console" pitchFamily="49" charset="0"/>
              </a:rPr>
              <a:t>sp</a:t>
            </a:r>
            <a:r>
              <a:rPr lang="en-AU" sz="1540" dirty="0">
                <a:latin typeface="Lucida Console" pitchFamily="49" charset="0"/>
              </a:rPr>
              <a:t>)         # save $s1 on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sw</a:t>
            </a:r>
            <a:r>
              <a:rPr lang="en-AU" sz="1540" dirty="0">
                <a:latin typeface="Lucida Console" pitchFamily="49" charset="0"/>
              </a:rPr>
              <a:t> $s0, 0($</a:t>
            </a:r>
            <a:r>
              <a:rPr lang="en-AU" sz="1540" dirty="0" err="1">
                <a:latin typeface="Lucida Console" pitchFamily="49" charset="0"/>
              </a:rPr>
              <a:t>sp</a:t>
            </a:r>
            <a:r>
              <a:rPr lang="en-AU" sz="1540" dirty="0">
                <a:latin typeface="Lucida Console" pitchFamily="49" charset="0"/>
              </a:rPr>
              <a:t>)         # save $s0 on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…                      # procedure body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…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exit1: </a:t>
            </a:r>
            <a:r>
              <a:rPr lang="en-AU" sz="1540" dirty="0" err="1">
                <a:latin typeface="Lucida Console" pitchFamily="49" charset="0"/>
              </a:rPr>
              <a:t>lw</a:t>
            </a:r>
            <a:r>
              <a:rPr lang="en-AU" sz="1540" dirty="0">
                <a:latin typeface="Lucida Console" pitchFamily="49" charset="0"/>
              </a:rPr>
              <a:t> $s0, 0($</a:t>
            </a:r>
            <a:r>
              <a:rPr lang="en-AU" sz="1540" dirty="0" err="1">
                <a:latin typeface="Lucida Console" pitchFamily="49" charset="0"/>
              </a:rPr>
              <a:t>sp</a:t>
            </a:r>
            <a:r>
              <a:rPr lang="en-AU" sz="1540" dirty="0">
                <a:latin typeface="Lucida Console" pitchFamily="49" charset="0"/>
              </a:rPr>
              <a:t>)  # restore $s0 from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lw</a:t>
            </a:r>
            <a:r>
              <a:rPr lang="en-AU" sz="1540" dirty="0">
                <a:latin typeface="Lucida Console" pitchFamily="49" charset="0"/>
              </a:rPr>
              <a:t> $s1, 4($</a:t>
            </a:r>
            <a:r>
              <a:rPr lang="en-AU" sz="1540" dirty="0" err="1">
                <a:latin typeface="Lucida Console" pitchFamily="49" charset="0"/>
              </a:rPr>
              <a:t>sp</a:t>
            </a:r>
            <a:r>
              <a:rPr lang="en-AU" sz="1540" dirty="0">
                <a:latin typeface="Lucida Console" pitchFamily="49" charset="0"/>
              </a:rPr>
              <a:t>)         # restore $s1 from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lw</a:t>
            </a:r>
            <a:r>
              <a:rPr lang="en-AU" sz="1540" dirty="0">
                <a:latin typeface="Lucida Console" pitchFamily="49" charset="0"/>
              </a:rPr>
              <a:t> $s2, 8($</a:t>
            </a:r>
            <a:r>
              <a:rPr lang="en-AU" sz="1540" dirty="0" err="1">
                <a:latin typeface="Lucida Console" pitchFamily="49" charset="0"/>
              </a:rPr>
              <a:t>sp</a:t>
            </a:r>
            <a:r>
              <a:rPr lang="en-AU" sz="1540" dirty="0">
                <a:latin typeface="Lucida Console" pitchFamily="49" charset="0"/>
              </a:rPr>
              <a:t>)         # restore $s2 from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lw</a:t>
            </a:r>
            <a:r>
              <a:rPr lang="en-AU" sz="1540" dirty="0">
                <a:latin typeface="Lucida Console" pitchFamily="49" charset="0"/>
              </a:rPr>
              <a:t> $s3,12($</a:t>
            </a:r>
            <a:r>
              <a:rPr lang="en-AU" sz="1540" dirty="0" err="1">
                <a:latin typeface="Lucida Console" pitchFamily="49" charset="0"/>
              </a:rPr>
              <a:t>sp</a:t>
            </a:r>
            <a:r>
              <a:rPr lang="en-AU" sz="1540" dirty="0">
                <a:latin typeface="Lucida Console" pitchFamily="49" charset="0"/>
              </a:rPr>
              <a:t>)         # restore $s3 from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lw</a:t>
            </a:r>
            <a:r>
              <a:rPr lang="en-AU" sz="1540" dirty="0">
                <a:latin typeface="Lucida Console" pitchFamily="49" charset="0"/>
              </a:rPr>
              <a:t> $ra,16($</a:t>
            </a:r>
            <a:r>
              <a:rPr lang="en-AU" sz="1540" dirty="0" err="1">
                <a:latin typeface="Lucida Console" pitchFamily="49" charset="0"/>
              </a:rPr>
              <a:t>sp</a:t>
            </a:r>
            <a:r>
              <a:rPr lang="en-AU" sz="1540" dirty="0">
                <a:latin typeface="Lucida Console" pitchFamily="49" charset="0"/>
              </a:rPr>
              <a:t>)         # restore $</a:t>
            </a:r>
            <a:r>
              <a:rPr lang="en-AU" sz="1540" dirty="0" err="1">
                <a:latin typeface="Lucida Console" pitchFamily="49" charset="0"/>
              </a:rPr>
              <a:t>ra</a:t>
            </a:r>
            <a:r>
              <a:rPr lang="en-AU" sz="1540" dirty="0">
                <a:latin typeface="Lucida Console" pitchFamily="49" charset="0"/>
              </a:rPr>
              <a:t> from stack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addi</a:t>
            </a:r>
            <a:r>
              <a:rPr lang="en-AU" sz="1540" dirty="0">
                <a:latin typeface="Lucida Console" pitchFamily="49" charset="0"/>
              </a:rPr>
              <a:t> $</a:t>
            </a:r>
            <a:r>
              <a:rPr lang="en-AU" sz="1540" dirty="0" err="1">
                <a:latin typeface="Lucida Console" pitchFamily="49" charset="0"/>
              </a:rPr>
              <a:t>sp</a:t>
            </a:r>
            <a:r>
              <a:rPr lang="en-AU" sz="1540" dirty="0">
                <a:latin typeface="Lucida Console" pitchFamily="49" charset="0"/>
              </a:rPr>
              <a:t>,$</a:t>
            </a:r>
            <a:r>
              <a:rPr lang="en-AU" sz="1540" dirty="0" err="1">
                <a:latin typeface="Lucida Console" pitchFamily="49" charset="0"/>
              </a:rPr>
              <a:t>sp</a:t>
            </a:r>
            <a:r>
              <a:rPr lang="en-AU" sz="1540" dirty="0">
                <a:latin typeface="Lucida Console" pitchFamily="49" charset="0"/>
              </a:rPr>
              <a:t>, 20       # restore stack pointer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AU" sz="1540" dirty="0">
                <a:latin typeface="Lucida Console" pitchFamily="49" charset="0"/>
              </a:rPr>
              <a:t>         </a:t>
            </a:r>
            <a:r>
              <a:rPr lang="en-AU" sz="1540" dirty="0" err="1">
                <a:latin typeface="Lucida Console" pitchFamily="49" charset="0"/>
              </a:rPr>
              <a:t>jr</a:t>
            </a:r>
            <a:r>
              <a:rPr lang="en-AU" sz="1540" dirty="0">
                <a:latin typeface="Lucida Console" pitchFamily="49" charset="0"/>
              </a:rPr>
              <a:t> $</a:t>
            </a:r>
            <a:r>
              <a:rPr lang="en-AU" sz="1540" dirty="0" err="1">
                <a:latin typeface="Lucida Console" pitchFamily="49" charset="0"/>
              </a:rPr>
              <a:t>ra</a:t>
            </a:r>
            <a:r>
              <a:rPr lang="en-AU" sz="1540" dirty="0">
                <a:latin typeface="Lucida Console" pitchFamily="49" charset="0"/>
              </a:rPr>
              <a:t>                 # return to calling routine</a:t>
            </a:r>
          </a:p>
        </p:txBody>
      </p:sp>
      <p:sp>
        <p:nvSpPr>
          <p:cNvPr id="4608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Full Procedure</a:t>
            </a:r>
          </a:p>
        </p:txBody>
      </p:sp>
    </p:spTree>
    <p:extLst>
      <p:ext uri="{BB962C8B-B14F-4D97-AF65-F5344CB8AC3E}">
        <p14:creationId xmlns:p14="http://schemas.microsoft.com/office/powerpoint/2010/main" val="341597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Registers vs. Memory</a:t>
            </a:r>
            <a:endParaRPr lang="en-AU"/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Registers are faster to access than memory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Operating on memory data requires loads and stores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instructions to be executed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Compiler must use registers for variables as much as 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spill to memory for less frequently used variables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Register optimization is important!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304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Operands</a:t>
            </a:r>
            <a:endParaRPr lang="en-AU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80" dirty="0"/>
              <a:t>Main memory used for composite data</a:t>
            </a:r>
          </a:p>
          <a:p>
            <a:pPr lvl="1">
              <a:lnSpc>
                <a:spcPct val="110000"/>
              </a:lnSpc>
            </a:pPr>
            <a:r>
              <a:rPr lang="en-US" sz="2640" dirty="0"/>
              <a:t>Arrays, structures, dynamic data</a:t>
            </a:r>
          </a:p>
          <a:p>
            <a:pPr>
              <a:lnSpc>
                <a:spcPct val="110000"/>
              </a:lnSpc>
            </a:pPr>
            <a:r>
              <a:rPr lang="en-US" sz="3080" dirty="0"/>
              <a:t>To apply arithmetic operations</a:t>
            </a:r>
          </a:p>
          <a:p>
            <a:pPr lvl="1">
              <a:lnSpc>
                <a:spcPct val="110000"/>
              </a:lnSpc>
            </a:pPr>
            <a:r>
              <a:rPr lang="en-US" sz="2640" dirty="0">
                <a:solidFill>
                  <a:srgbClr val="0000FF"/>
                </a:solidFill>
              </a:rPr>
              <a:t>Load</a:t>
            </a:r>
            <a:r>
              <a:rPr lang="en-US" sz="2640" dirty="0"/>
              <a:t> values from memory into registers</a:t>
            </a:r>
          </a:p>
          <a:p>
            <a:pPr lvl="1">
              <a:lnSpc>
                <a:spcPct val="110000"/>
              </a:lnSpc>
            </a:pPr>
            <a:r>
              <a:rPr lang="en-US" sz="2640" dirty="0">
                <a:solidFill>
                  <a:srgbClr val="0000FF"/>
                </a:solidFill>
              </a:rPr>
              <a:t>Store</a:t>
            </a:r>
            <a:r>
              <a:rPr lang="en-US" sz="2640" dirty="0"/>
              <a:t> result from register to memory</a:t>
            </a:r>
          </a:p>
          <a:p>
            <a:pPr>
              <a:lnSpc>
                <a:spcPct val="110000"/>
              </a:lnSpc>
            </a:pPr>
            <a:r>
              <a:rPr lang="en-US" sz="3080" dirty="0"/>
              <a:t>Memory is </a:t>
            </a:r>
            <a:r>
              <a:rPr lang="en-US" sz="3080" dirty="0">
                <a:solidFill>
                  <a:srgbClr val="0000FF"/>
                </a:solidFill>
              </a:rPr>
              <a:t>byte addressed</a:t>
            </a:r>
          </a:p>
          <a:p>
            <a:pPr lvl="1">
              <a:lnSpc>
                <a:spcPct val="110000"/>
              </a:lnSpc>
            </a:pPr>
            <a:r>
              <a:rPr lang="en-US" sz="2640" dirty="0"/>
              <a:t>Each address identifies an 8-bit byte</a:t>
            </a:r>
          </a:p>
          <a:p>
            <a:pPr>
              <a:lnSpc>
                <a:spcPct val="110000"/>
              </a:lnSpc>
            </a:pPr>
            <a:r>
              <a:rPr lang="en-US" sz="3080" dirty="0"/>
              <a:t>Words are aligned in memory (</a:t>
            </a:r>
            <a:r>
              <a:rPr lang="en-US" sz="3080" dirty="0">
                <a:solidFill>
                  <a:srgbClr val="0000FF"/>
                </a:solidFill>
              </a:rPr>
              <a:t>word-aligned</a:t>
            </a:r>
            <a:r>
              <a:rPr lang="en-US" sz="308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640" dirty="0"/>
              <a:t>Address must be a multiple of 4</a:t>
            </a:r>
          </a:p>
          <a:p>
            <a:pPr>
              <a:lnSpc>
                <a:spcPct val="110000"/>
              </a:lnSpc>
            </a:pPr>
            <a:r>
              <a:rPr lang="en-US" sz="3080" dirty="0"/>
              <a:t>MIPS is Big Endian</a:t>
            </a:r>
          </a:p>
          <a:p>
            <a:pPr lvl="1">
              <a:lnSpc>
                <a:spcPct val="110000"/>
              </a:lnSpc>
            </a:pPr>
            <a:r>
              <a:rPr lang="en-US" sz="2640" dirty="0"/>
              <a:t>MSB at the least address of a word</a:t>
            </a:r>
          </a:p>
          <a:p>
            <a:pPr lvl="1">
              <a:lnSpc>
                <a:spcPct val="110000"/>
              </a:lnSpc>
            </a:pPr>
            <a:r>
              <a:rPr lang="en-AU" sz="2640" i="1" dirty="0"/>
              <a:t>c.f.</a:t>
            </a:r>
            <a:r>
              <a:rPr lang="en-AU" sz="2640" dirty="0"/>
              <a:t> Little Endian: LSB at the least address</a:t>
            </a:r>
          </a:p>
        </p:txBody>
      </p:sp>
    </p:spTree>
    <p:extLst>
      <p:ext uri="{BB962C8B-B14F-4D97-AF65-F5344CB8AC3E}">
        <p14:creationId xmlns:p14="http://schemas.microsoft.com/office/powerpoint/2010/main" val="358433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Immediate Operands</a:t>
            </a:r>
            <a:endParaRPr lang="en-AU"/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080" dirty="0"/>
              <a:t>Constant data specified in an instruction</a:t>
            </a:r>
          </a:p>
          <a:p>
            <a:pPr>
              <a:buFont typeface="Wingdings" pitchFamily="2" charset="2"/>
              <a:buNone/>
            </a:pPr>
            <a:r>
              <a:rPr lang="en-US" sz="2640" dirty="0">
                <a:latin typeface="Lucida Console" pitchFamily="49" charset="0"/>
              </a:rPr>
              <a:t>  	</a:t>
            </a:r>
            <a:r>
              <a:rPr lang="en-US" sz="2640" dirty="0" err="1">
                <a:latin typeface="Lucida Console" pitchFamily="49" charset="0"/>
              </a:rPr>
              <a:t>addi</a:t>
            </a:r>
            <a:r>
              <a:rPr lang="en-US" sz="2640" dirty="0">
                <a:latin typeface="Lucida Console" pitchFamily="49" charset="0"/>
              </a:rPr>
              <a:t> $s3, $s3, 4</a:t>
            </a:r>
          </a:p>
          <a:p>
            <a:pPr>
              <a:buFont typeface="Wingdings" pitchFamily="2" charset="2"/>
              <a:buNone/>
            </a:pPr>
            <a:endParaRPr lang="en-US" sz="2640" dirty="0">
              <a:latin typeface="Lucida Console" pitchFamily="49" charset="0"/>
            </a:endParaRPr>
          </a:p>
          <a:p>
            <a:r>
              <a:rPr lang="en-US" sz="3080" dirty="0"/>
              <a:t>No subtract immediate instruction</a:t>
            </a:r>
          </a:p>
          <a:p>
            <a:pPr lvl="1"/>
            <a:r>
              <a:rPr lang="en-US" sz="2640" dirty="0"/>
              <a:t>Just use a negative constant</a:t>
            </a:r>
          </a:p>
          <a:p>
            <a:pPr lvl="1">
              <a:buFont typeface="Wingdings" pitchFamily="2" charset="2"/>
              <a:buNone/>
            </a:pPr>
            <a:r>
              <a:rPr lang="en-US" sz="2200" dirty="0">
                <a:latin typeface="Lucida Console" pitchFamily="49" charset="0"/>
              </a:rPr>
              <a:t>	</a:t>
            </a:r>
            <a:r>
              <a:rPr lang="en-US" sz="2640" b="1" dirty="0" err="1">
                <a:latin typeface="Lucida Console" pitchFamily="49" charset="0"/>
              </a:rPr>
              <a:t>addi</a:t>
            </a:r>
            <a:r>
              <a:rPr lang="en-US" sz="2640" b="1" dirty="0">
                <a:latin typeface="Lucida Console" pitchFamily="49" charset="0"/>
              </a:rPr>
              <a:t> $s2, $s1, -1</a:t>
            </a:r>
          </a:p>
          <a:p>
            <a:pPr lvl="1">
              <a:buFont typeface="Wingdings" pitchFamily="2" charset="2"/>
              <a:buNone/>
            </a:pPr>
            <a:endParaRPr lang="en-US" sz="2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47098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14808</TotalTime>
  <Words>5482</Words>
  <Application>Microsoft Office PowerPoint</Application>
  <PresentationFormat>사용자 지정</PresentationFormat>
  <Paragraphs>907</Paragraphs>
  <Slides>66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7" baseType="lpstr">
      <vt:lpstr>Arial</vt:lpstr>
      <vt:lpstr>Arial Black</vt:lpstr>
      <vt:lpstr>Calibri</vt:lpstr>
      <vt:lpstr>Comic Sans MS</vt:lpstr>
      <vt:lpstr>Consolas</vt:lpstr>
      <vt:lpstr>Courier New</vt:lpstr>
      <vt:lpstr>Lucida Console</vt:lpstr>
      <vt:lpstr>Tahoma</vt:lpstr>
      <vt:lpstr>Verdana</vt:lpstr>
      <vt:lpstr>Wingdings</vt:lpstr>
      <vt:lpstr>Course Slides</vt:lpstr>
      <vt:lpstr>Instructions: Language of the Computer</vt:lpstr>
      <vt:lpstr>Key Points</vt:lpstr>
      <vt:lpstr>Register Operands</vt:lpstr>
      <vt:lpstr>Register Operand Example</vt:lpstr>
      <vt:lpstr>Memory Operand Example 1</vt:lpstr>
      <vt:lpstr>Memory Operand Example 2</vt:lpstr>
      <vt:lpstr>Registers vs. Memory</vt:lpstr>
      <vt:lpstr>Memory Operands</vt:lpstr>
      <vt:lpstr>Immediate Operands</vt:lpstr>
      <vt:lpstr>The Constant Zero</vt:lpstr>
      <vt:lpstr>Design Principles</vt:lpstr>
      <vt:lpstr>MIPS Register Convention</vt:lpstr>
      <vt:lpstr>Conditionals</vt:lpstr>
      <vt:lpstr>Conditional Operations</vt:lpstr>
      <vt:lpstr>Compiling If Statements</vt:lpstr>
      <vt:lpstr>Compiling Loop Statements</vt:lpstr>
      <vt:lpstr>More Conditional Operations</vt:lpstr>
      <vt:lpstr>Branch Instruction Design</vt:lpstr>
      <vt:lpstr>Instruction Encoding</vt:lpstr>
      <vt:lpstr>Representing Instructions</vt:lpstr>
      <vt:lpstr>MIPS I-format Instructions</vt:lpstr>
      <vt:lpstr>MIPS R-format Instructions</vt:lpstr>
      <vt:lpstr>R-format Example</vt:lpstr>
      <vt:lpstr>Hexadecimal</vt:lpstr>
      <vt:lpstr>Stored-Program Computers</vt:lpstr>
      <vt:lpstr>Procedure – Leaf</vt:lpstr>
      <vt:lpstr>Procedure Calling</vt:lpstr>
      <vt:lpstr>Procedure Call Instructions</vt:lpstr>
      <vt:lpstr>Leaf Procedure Example</vt:lpstr>
      <vt:lpstr>Stack</vt:lpstr>
      <vt:lpstr>Leaf Procedure Example</vt:lpstr>
      <vt:lpstr>Procedure – Non-Leaf</vt:lpstr>
      <vt:lpstr>Non-Leaf Procedures</vt:lpstr>
      <vt:lpstr>Non-Leaf Procedure Example</vt:lpstr>
      <vt:lpstr>Non-Leaf Procedure Example</vt:lpstr>
      <vt:lpstr>Local Data on the Stack</vt:lpstr>
      <vt:lpstr>Memory Layout</vt:lpstr>
      <vt:lpstr>Branch Addressing</vt:lpstr>
      <vt:lpstr>Branch Addressing</vt:lpstr>
      <vt:lpstr>Jump Addressing</vt:lpstr>
      <vt:lpstr>Target Addressing Example</vt:lpstr>
      <vt:lpstr>Branching Far Away</vt:lpstr>
      <vt:lpstr>Signed vs Unsigned</vt:lpstr>
      <vt:lpstr>Signed vs. Unsigned</vt:lpstr>
      <vt:lpstr>Byte/Halfword Operations</vt:lpstr>
      <vt:lpstr>Zero vs. Sign Extension</vt:lpstr>
      <vt:lpstr>Bit-manipulating  Instructions</vt:lpstr>
      <vt:lpstr>Bit-manipulating Operations</vt:lpstr>
      <vt:lpstr>AND Operations</vt:lpstr>
      <vt:lpstr>OR Operations</vt:lpstr>
      <vt:lpstr>NOT Operations</vt:lpstr>
      <vt:lpstr>Shift Operations</vt:lpstr>
      <vt:lpstr>Misc Topics</vt:lpstr>
      <vt:lpstr>Assembler Pseudoinstructions</vt:lpstr>
      <vt:lpstr>32-bit Constants</vt:lpstr>
      <vt:lpstr>Addressing Mode Summary</vt:lpstr>
      <vt:lpstr>PowerPoint 프레젠테이션</vt:lpstr>
      <vt:lpstr>ARM &amp; MIPS Similarities</vt:lpstr>
      <vt:lpstr>Examples</vt:lpstr>
      <vt:lpstr>String Copy Example</vt:lpstr>
      <vt:lpstr>String Copy Example</vt:lpstr>
      <vt:lpstr>C Sort Example</vt:lpstr>
      <vt:lpstr>The Procedure Swap</vt:lpstr>
      <vt:lpstr>The Sort Procedure in C</vt:lpstr>
      <vt:lpstr>The Procedure Body</vt:lpstr>
      <vt:lpstr>The Full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Neuromorphic-based Learning</dc:title>
  <dc:creator>Jongeun Lee</dc:creator>
  <cp:lastModifiedBy>(학생) 김진혁 (전기전자컴퓨터공학부)</cp:lastModifiedBy>
  <cp:revision>669</cp:revision>
  <cp:lastPrinted>2017-02-21T10:34:28Z</cp:lastPrinted>
  <dcterms:created xsi:type="dcterms:W3CDTF">2016-03-10T08:07:23Z</dcterms:created>
  <dcterms:modified xsi:type="dcterms:W3CDTF">2020-03-23T01:31:45Z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2016-03-10T00:00:00Z</vt:filetime>
  </property>
</Properties>
</file>