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74" r:id="rId5"/>
    <p:sldId id="273" r:id="rId6"/>
    <p:sldId id="275" r:id="rId7"/>
    <p:sldId id="278" r:id="rId8"/>
    <p:sldId id="339" r:id="rId9"/>
    <p:sldId id="281" r:id="rId10"/>
    <p:sldId id="282" r:id="rId11"/>
    <p:sldId id="283" r:id="rId12"/>
    <p:sldId id="297" r:id="rId13"/>
    <p:sldId id="303" r:id="rId14"/>
    <p:sldId id="304" r:id="rId15"/>
    <p:sldId id="305" r:id="rId16"/>
    <p:sldId id="335" r:id="rId17"/>
    <p:sldId id="307" r:id="rId18"/>
    <p:sldId id="308" r:id="rId19"/>
    <p:sldId id="306" r:id="rId20"/>
    <p:sldId id="309" r:id="rId21"/>
    <p:sldId id="310" r:id="rId22"/>
    <p:sldId id="311" r:id="rId23"/>
    <p:sldId id="331" r:id="rId24"/>
    <p:sldId id="332" r:id="rId25"/>
    <p:sldId id="333" r:id="rId26"/>
    <p:sldId id="334" r:id="rId27"/>
    <p:sldId id="336" r:id="rId28"/>
    <p:sldId id="337" r:id="rId29"/>
    <p:sldId id="338" r:id="rId30"/>
    <p:sldId id="315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298" r:id="rId43"/>
    <p:sldId id="300" r:id="rId44"/>
    <p:sldId id="269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C00E1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 smtClean="0"/>
              <a:t>SSIT MCA Semester - II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 smtClean="0"/>
              <a:t>SSIT MCA Semester - II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pPr/>
              <a:t>13.12.2023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" TargetMode="External"/><Relationship Id="rId2" Type="http://schemas.openxmlformats.org/officeDocument/2006/relationships/hyperlink" Target="https://laravel.com/" TargetMode="Externa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4178554" y="287274"/>
            <a:ext cx="4773422" cy="676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Project Report On</a:t>
            </a:r>
            <a:endParaRPr lang="ru-RU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1490472" y="963549"/>
            <a:ext cx="9313886" cy="676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“Web Application For </a:t>
            </a:r>
            <a:r>
              <a:rPr lang="en-US" sz="3600" dirty="0" smtClean="0"/>
              <a:t>e-Buy Tech”</a:t>
            </a:r>
            <a:endParaRPr lang="ru-RU" sz="36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 txBox="1">
            <a:spLocks/>
          </p:cNvSpPr>
          <p:nvPr/>
        </p:nvSpPr>
        <p:spPr>
          <a:xfrm>
            <a:off x="830066" y="1898650"/>
            <a:ext cx="10515599" cy="1027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Submitted for </a:t>
            </a:r>
            <a:r>
              <a:rPr lang="en-US" sz="1800" b="1" dirty="0" smtClean="0">
                <a:latin typeface="+mj-lt"/>
              </a:rPr>
              <a:t>3rd </a:t>
            </a:r>
            <a:r>
              <a:rPr lang="en-US" sz="1800" b="1" dirty="0">
                <a:latin typeface="+mj-lt"/>
              </a:rPr>
              <a:t>semester project fulfillment towards 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sz="1800" b="1" dirty="0" smtClean="0">
                <a:latin typeface="+mj-lt"/>
              </a:rPr>
              <a:t>the </a:t>
            </a:r>
            <a:r>
              <a:rPr lang="en-US" sz="1800" b="1" dirty="0">
                <a:latin typeface="+mj-lt"/>
              </a:rPr>
              <a:t>degree of</a:t>
            </a:r>
            <a:endParaRPr lang="en-IN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	                          MASTER </a:t>
            </a:r>
            <a:r>
              <a:rPr lang="en-US" sz="1800" b="1" dirty="0">
                <a:latin typeface="+mj-lt"/>
              </a:rPr>
              <a:t>IN COMPUTER APPLICATIONS (MCA)</a:t>
            </a:r>
            <a:endParaRPr lang="en-IN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 </a:t>
            </a:r>
            <a:endParaRPr lang="en-IN" sz="1800" b="1" dirty="0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4927090" y="2944115"/>
            <a:ext cx="1938782" cy="39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Submitted To</a:t>
            </a:r>
            <a:endParaRPr lang="ru-RU" sz="2000" dirty="0"/>
          </a:p>
        </p:txBody>
      </p:sp>
      <p:pic>
        <p:nvPicPr>
          <p:cNvPr id="1027" name="Picture 3" descr="SS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18" y="3352800"/>
            <a:ext cx="876300" cy="58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 txBox="1">
            <a:spLocks/>
          </p:cNvSpPr>
          <p:nvPr/>
        </p:nvSpPr>
        <p:spPr>
          <a:xfrm>
            <a:off x="3195910" y="4025945"/>
            <a:ext cx="5646246" cy="596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Shree Swaminarayan Institute of </a:t>
            </a:r>
            <a:r>
              <a:rPr lang="en-US" sz="2000" dirty="0" smtClean="0"/>
              <a:t>Technology</a:t>
            </a:r>
            <a:br>
              <a:rPr lang="en-US" sz="2000" dirty="0" smtClean="0"/>
            </a:b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Affiliated to Gujarat Technological University)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5145437" y="4594733"/>
            <a:ext cx="1772600" cy="39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December 2023</a:t>
            </a:r>
            <a:endParaRPr lang="ru-RU" sz="1400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 txBox="1">
            <a:spLocks/>
          </p:cNvSpPr>
          <p:nvPr/>
        </p:nvSpPr>
        <p:spPr>
          <a:xfrm>
            <a:off x="222549" y="4893002"/>
            <a:ext cx="1962867" cy="3798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Submitted By :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 txBox="1">
            <a:spLocks/>
          </p:cNvSpPr>
          <p:nvPr/>
        </p:nvSpPr>
        <p:spPr>
          <a:xfrm>
            <a:off x="457825" y="5319037"/>
            <a:ext cx="1133231" cy="3386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</a:t>
            </a:r>
            <a:endParaRPr lang="ru-RU" sz="18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 txBox="1">
            <a:spLocks/>
          </p:cNvSpPr>
          <p:nvPr/>
        </p:nvSpPr>
        <p:spPr>
          <a:xfrm>
            <a:off x="4505754" y="5347517"/>
            <a:ext cx="1756546" cy="3386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Enrollment No</a:t>
            </a:r>
            <a:endParaRPr lang="ru-RU" sz="18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391666" y="5698890"/>
            <a:ext cx="1702310" cy="39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2060"/>
                </a:solidFill>
              </a:rPr>
              <a:t>Koladiya Jaimin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400903" y="5991389"/>
            <a:ext cx="1702310" cy="39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2060"/>
                </a:solidFill>
              </a:rPr>
              <a:t>Kotadiya Jaykrut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4550661" y="5661944"/>
            <a:ext cx="1702310" cy="39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2060"/>
                </a:solidFill>
              </a:rPr>
              <a:t>225330694028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4550661" y="5977781"/>
            <a:ext cx="1702310" cy="39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2060"/>
                </a:solidFill>
              </a:rPr>
              <a:t>225330694029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387048" y="6282334"/>
            <a:ext cx="1702310" cy="39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 smtClean="0">
                <a:solidFill>
                  <a:srgbClr val="002060"/>
                </a:solidFill>
              </a:rPr>
              <a:t>Nakrani</a:t>
            </a:r>
            <a:r>
              <a:rPr lang="en-US" sz="1400" dirty="0" smtClean="0">
                <a:solidFill>
                  <a:srgbClr val="002060"/>
                </a:solidFill>
              </a:rPr>
              <a:t> Meet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 txBox="1">
            <a:spLocks/>
          </p:cNvSpPr>
          <p:nvPr/>
        </p:nvSpPr>
        <p:spPr>
          <a:xfrm>
            <a:off x="4546042" y="6250254"/>
            <a:ext cx="1702310" cy="39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2060"/>
                </a:solidFill>
              </a:rPr>
              <a:t>225330694038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.1 Use-Case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8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D897CF-1F1F-6502-29DA-713EA1970B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5" y="1099127"/>
            <a:ext cx="5746750" cy="5366650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96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907750" y="15216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681286" y="123567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7.2  Class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9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752-79EB-4215-F48B-B4349D48AD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91" y="1182256"/>
            <a:ext cx="9064336" cy="5088658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13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7.3 Activity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8424" y="796137"/>
            <a:ext cx="241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 Activity diagram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10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AFC773-184A-BBA2-6336-E4016312C7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4914" y="1813791"/>
            <a:ext cx="6853958" cy="3958936"/>
          </a:xfrm>
          <a:prstGeom prst="rect">
            <a:avLst/>
          </a:prstGeom>
        </p:spPr>
      </p:pic>
      <p:sp>
        <p:nvSpPr>
          <p:cNvPr id="12" name="Round Diagonal Corner Rectangle 11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1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7.3 Activity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D07F9E4-653D-8BAE-6828-79CA04027B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31" y="1699491"/>
            <a:ext cx="8026977" cy="37320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8424" y="796137"/>
            <a:ext cx="258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 Activity diagram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10109" y="6483926"/>
            <a:ext cx="581891" cy="374073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11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7.4 Sequence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8424" y="796137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Sequence diagram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12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7956A7B2-57E7-48CC-B3C5-BBDBC61881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1717674"/>
            <a:ext cx="8432800" cy="4452217"/>
          </a:xfrm>
          <a:prstGeom prst="rect">
            <a:avLst/>
          </a:prstGeom>
        </p:spPr>
      </p:pic>
      <p:sp>
        <p:nvSpPr>
          <p:cNvPr id="12" name="Round Diagonal Corner Rectangle 11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8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7.4 Sequence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8424" y="79613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Sequence diagram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13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56E7D3-02F8-1B46-5BB2-92BD3836AE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9564" y="1870075"/>
            <a:ext cx="7924800" cy="3958070"/>
          </a:xfrm>
          <a:prstGeom prst="rect">
            <a:avLst/>
          </a:prstGeom>
        </p:spPr>
      </p:pic>
      <p:sp>
        <p:nvSpPr>
          <p:cNvPr id="12" name="Round Diagonal Corner Rectangle 11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0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7.4 Sequence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8424" y="796137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Category Sequence diagram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14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F03A46-7C43-261A-7141-EB0FE1BD3E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7817" y="1882774"/>
            <a:ext cx="7989455" cy="4222461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58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7.4 Sequence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8424" y="796137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Product Sequence diagram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15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3945B99C-077C-C2BE-38AB-1DD3E200F1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3782" y="1755775"/>
            <a:ext cx="8839200" cy="3952298"/>
          </a:xfrm>
          <a:prstGeom prst="rect">
            <a:avLst/>
          </a:prstGeom>
        </p:spPr>
      </p:pic>
      <p:sp>
        <p:nvSpPr>
          <p:cNvPr id="12" name="Round Diagonal Corner Rectangle 11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7.4 Sequence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8424" y="796137"/>
            <a:ext cx="3399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To Cart Sequence diagram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16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7B1B6C-6BAB-BE7F-BD88-386B0D92C6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2473" y="1695450"/>
            <a:ext cx="8063345" cy="4188114"/>
          </a:xfrm>
          <a:prstGeom prst="rect">
            <a:avLst/>
          </a:prstGeom>
        </p:spPr>
      </p:pic>
      <p:sp>
        <p:nvSpPr>
          <p:cNvPr id="12" name="Round Diagonal Corner Rectangle 11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9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 UML-Diagrams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7.4 Sequence Diagram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8424" y="79613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Order Sequence diagram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17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83E642-600B-125A-0980-0E0FE77F19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1" y="1663699"/>
            <a:ext cx="8866909" cy="4312227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7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ru-RU" dirty="0"/>
          </a:p>
        </p:txBody>
      </p:sp>
      <p:graphicFrame>
        <p:nvGraphicFramePr>
          <p:cNvPr id="18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772198"/>
              </p:ext>
            </p:extLst>
          </p:nvPr>
        </p:nvGraphicFramePr>
        <p:xfrm>
          <a:off x="0" y="1737685"/>
          <a:ext cx="6092951" cy="389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27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448322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842804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</a:tblGrid>
              <a:tr h="3247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No.</a:t>
                      </a:r>
                      <a:endParaRPr lang="ru-RU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Content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Page No</a:t>
                      </a:r>
                      <a:endParaRPr lang="ru-RU" sz="12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Profile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Work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Distribution among group members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Goals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And Objectives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Area &amp; Project Definition</a:t>
                      </a:r>
                      <a:endParaRPr lang="ru-RU" sz="1400" b="1" i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4-5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Analysis</a:t>
                      </a:r>
                      <a:endParaRPr lang="ru-RU" sz="1400" b="1" i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Module Hierarchy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UML-Diagrams :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7.1   Use-Case Diagram 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74179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7.2   Class Diagram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23491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7.3   Activity Diagram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10-11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21645"/>
                  </a:ext>
                </a:extLst>
              </a:tr>
              <a:tr h="324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7.4    Sequence Diagram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12-17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026"/>
                  </a:ext>
                </a:extLst>
              </a:tr>
            </a:tbl>
          </a:graphicData>
        </a:graphic>
      </p:graphicFrame>
      <p:graphicFrame>
        <p:nvGraphicFramePr>
          <p:cNvPr id="19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697352"/>
              </p:ext>
            </p:extLst>
          </p:nvPr>
        </p:nvGraphicFramePr>
        <p:xfrm>
          <a:off x="6373368" y="1719722"/>
          <a:ext cx="4818815" cy="413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98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2940368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146049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</a:tblGrid>
              <a:tr h="4751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No.</a:t>
                      </a:r>
                      <a:endParaRPr lang="ru-RU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Content</a:t>
                      </a:r>
                      <a:endParaRPr lang="ru-RU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Page No</a:t>
                      </a:r>
                      <a:endParaRPr lang="ru-RU" sz="12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Software Design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: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 8.1 Data Dictionary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18-24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GUI Design :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 9.1 Screen Layouts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25-36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About the  tools</a:t>
                      </a:r>
                      <a:r>
                        <a:rPr lang="en-US" sz="1400" b="1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&amp; Technologies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  10.1  Tools  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37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  10.2  Technologies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37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Bibliography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38</a:t>
                      </a:r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74179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23491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21645"/>
                  </a:ext>
                </a:extLst>
              </a:tr>
              <a:tr h="333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     </a:t>
                      </a:r>
                      <a:endParaRPr lang="ru-RU" sz="1400" b="1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7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 Software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8.1 Data Dictionary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7101" y="86269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latin typeface="+mj-lt"/>
                <a:ea typeface="Times New Roman" panose="02020603050405020304" pitchFamily="18" charset="0"/>
              </a:rPr>
              <a:t>Table Name: 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User</a:t>
            </a:r>
            <a:endParaRPr lang="en-IN" sz="1600" dirty="0">
              <a:latin typeface="+mj-lt"/>
              <a:ea typeface="Times New Roman" panose="02020603050405020304" pitchFamily="18" charset="0"/>
            </a:endParaRPr>
          </a:p>
          <a:p>
            <a:r>
              <a:rPr lang="en-US" sz="1600" b="1" dirty="0">
                <a:latin typeface="+mj-lt"/>
                <a:ea typeface="Times New Roman" panose="02020603050405020304" pitchFamily="18" charset="0"/>
              </a:rPr>
              <a:t>Description: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This table contains all the details of  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user</a:t>
            </a:r>
            <a:endParaRPr lang="en-IN" sz="1600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18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b="21230"/>
          <a:stretch/>
        </p:blipFill>
        <p:spPr>
          <a:xfrm>
            <a:off x="2253673" y="1463531"/>
            <a:ext cx="7308446" cy="2834150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4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 Software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8.1 Data Dictionary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8235" y="79803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+mj-lt"/>
              </a:rPr>
              <a:t>Table Name: </a:t>
            </a:r>
            <a:r>
              <a:rPr lang="en-US" sz="1600" dirty="0" smtClean="0">
                <a:latin typeface="+mj-lt"/>
              </a:rPr>
              <a:t>Roles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Description: </a:t>
            </a:r>
            <a:r>
              <a:rPr lang="en-US" sz="1600" dirty="0">
                <a:latin typeface="+mj-lt"/>
              </a:rPr>
              <a:t>This table contains all the details of </a:t>
            </a:r>
            <a:r>
              <a:rPr lang="en-US" sz="1600" dirty="0" smtClean="0">
                <a:latin typeface="+mj-lt"/>
              </a:rPr>
              <a:t>Role.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	</a:t>
            </a:r>
            <a:endParaRPr lang="en-IN" sz="1600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19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027044" y="1773382"/>
            <a:ext cx="5731510" cy="3131127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4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 Software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8.1 Data Dictionary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1828" y="101047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+mj-lt"/>
              </a:rPr>
              <a:t>Table </a:t>
            </a:r>
            <a:r>
              <a:rPr lang="en-US" sz="1600" b="1" dirty="0" err="1" smtClean="0">
                <a:latin typeface="+mj-lt"/>
              </a:rPr>
              <a:t>Name:</a:t>
            </a:r>
            <a:r>
              <a:rPr lang="en-US" sz="1600" dirty="0" err="1" smtClean="0">
                <a:latin typeface="+mj-lt"/>
              </a:rPr>
              <a:t>Product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Description: </a:t>
            </a:r>
            <a:r>
              <a:rPr lang="en-US" sz="1600" dirty="0">
                <a:latin typeface="+mj-lt"/>
              </a:rPr>
              <a:t>This table contains all the details </a:t>
            </a:r>
            <a:r>
              <a:rPr lang="en-US" sz="1600" dirty="0" smtClean="0">
                <a:latin typeface="+mj-lt"/>
              </a:rPr>
              <a:t>of Product.</a:t>
            </a:r>
            <a:r>
              <a:rPr lang="en-US" sz="1600" b="1" dirty="0">
                <a:latin typeface="+mj-lt"/>
              </a:rPr>
              <a:t>	</a:t>
            </a:r>
            <a:endParaRPr lang="en-IN" sz="1600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20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b="24544"/>
          <a:stretch/>
        </p:blipFill>
        <p:spPr>
          <a:xfrm>
            <a:off x="2087418" y="2051367"/>
            <a:ext cx="7656946" cy="2849817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4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 Software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8.1 Data Dictionary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938" y="95505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+mj-lt"/>
              </a:rPr>
              <a:t>Table Name</a:t>
            </a:r>
            <a:r>
              <a:rPr lang="en-US" sz="1600" b="1" dirty="0" smtClean="0">
                <a:latin typeface="+mj-lt"/>
              </a:rPr>
              <a:t>: </a:t>
            </a:r>
            <a:r>
              <a:rPr lang="en-US" sz="1600" dirty="0" smtClean="0">
                <a:latin typeface="+mj-lt"/>
              </a:rPr>
              <a:t>Category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Description: </a:t>
            </a:r>
            <a:r>
              <a:rPr lang="en-US" sz="1600" dirty="0">
                <a:latin typeface="+mj-lt"/>
              </a:rPr>
              <a:t>This table contains all the details of </a:t>
            </a:r>
            <a:r>
              <a:rPr lang="en-US" sz="1600" dirty="0" smtClean="0">
                <a:latin typeface="+mj-lt"/>
              </a:rPr>
              <a:t>Category.</a:t>
            </a:r>
            <a:r>
              <a:rPr lang="en-US" sz="1600" dirty="0" smtClean="0"/>
              <a:t> </a:t>
            </a:r>
            <a:r>
              <a:rPr lang="en-US" sz="1600" b="1" dirty="0">
                <a:latin typeface="+mj-lt"/>
              </a:rPr>
              <a:t>	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	</a:t>
            </a:r>
            <a:endParaRPr lang="en-IN" sz="1600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21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30764" y="1810327"/>
            <a:ext cx="7121236" cy="3232728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3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52072" y="1754909"/>
            <a:ext cx="7666182" cy="342923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 Software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8.1 Data Dictionary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7938" y="95505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+mj-lt"/>
              </a:rPr>
              <a:t>Table Name</a:t>
            </a:r>
            <a:r>
              <a:rPr lang="en-US" sz="1600" b="1" dirty="0" smtClean="0">
                <a:latin typeface="+mj-lt"/>
              </a:rPr>
              <a:t>: </a:t>
            </a:r>
            <a:r>
              <a:rPr lang="en-US" sz="1600" dirty="0" smtClean="0">
                <a:latin typeface="+mj-lt"/>
              </a:rPr>
              <a:t>Cart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Description: </a:t>
            </a:r>
            <a:r>
              <a:rPr lang="en-US" sz="1600" dirty="0">
                <a:latin typeface="+mj-lt"/>
              </a:rPr>
              <a:t>This table contains all the details of </a:t>
            </a:r>
            <a:r>
              <a:rPr lang="en-US" sz="1600" dirty="0" smtClean="0">
                <a:latin typeface="+mj-lt"/>
              </a:rPr>
              <a:t>Cart.</a:t>
            </a:r>
            <a:r>
              <a:rPr lang="en-US" sz="1600" dirty="0" smtClean="0"/>
              <a:t> </a:t>
            </a:r>
            <a:r>
              <a:rPr lang="en-US" sz="1600" b="1" dirty="0">
                <a:latin typeface="+mj-lt"/>
              </a:rPr>
              <a:t>	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	</a:t>
            </a:r>
            <a:endParaRPr lang="en-IN" sz="1600" dirty="0"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82401" y="6446982"/>
            <a:ext cx="609600" cy="411018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IN" sz="1600" dirty="0" smtClean="0">
                <a:solidFill>
                  <a:schemeClr val="bg1"/>
                </a:solidFill>
                <a:latin typeface="+mj-lt"/>
              </a:rPr>
              <a:t>22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9854" y="2076132"/>
            <a:ext cx="8017163" cy="3585759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 Software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8.1 Data Dictionary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7938" y="95505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+mj-lt"/>
              </a:rPr>
              <a:t>Table Name</a:t>
            </a:r>
            <a:r>
              <a:rPr lang="en-US" sz="1600" b="1" dirty="0" smtClean="0">
                <a:latin typeface="+mj-lt"/>
              </a:rPr>
              <a:t>:</a:t>
            </a:r>
            <a:r>
              <a:rPr lang="en-US" sz="1600" dirty="0" smtClean="0">
                <a:latin typeface="+mj-lt"/>
              </a:rPr>
              <a:t> Order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Description: </a:t>
            </a:r>
            <a:r>
              <a:rPr lang="en-US" sz="1600" dirty="0">
                <a:latin typeface="+mj-lt"/>
              </a:rPr>
              <a:t>This table contains all the details of </a:t>
            </a:r>
            <a:r>
              <a:rPr lang="en-US" sz="1600" dirty="0" smtClean="0">
                <a:latin typeface="+mj-lt"/>
              </a:rPr>
              <a:t>Order.</a:t>
            </a:r>
            <a:r>
              <a:rPr lang="en-US" sz="1600" dirty="0" smtClean="0"/>
              <a:t> </a:t>
            </a:r>
            <a:r>
              <a:rPr lang="en-US" sz="1600" b="1" dirty="0">
                <a:latin typeface="+mj-lt"/>
              </a:rPr>
              <a:t>	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	</a:t>
            </a:r>
            <a:endParaRPr lang="en-IN" sz="1600" dirty="0">
              <a:latin typeface="+mj-lt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582401" y="6446982"/>
            <a:ext cx="609600" cy="411018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IN" sz="1600" dirty="0" smtClean="0">
                <a:solidFill>
                  <a:schemeClr val="bg1"/>
                </a:solidFill>
                <a:latin typeface="+mj-lt"/>
              </a:rPr>
              <a:t>23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7636" y="2131695"/>
            <a:ext cx="7056582" cy="308685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77240" y="168028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 Software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6404610" y="120409"/>
            <a:ext cx="291236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8.1 Data Dictionary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7938" y="95505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+mj-lt"/>
              </a:rPr>
              <a:t>Table Name</a:t>
            </a:r>
            <a:r>
              <a:rPr lang="en-US" sz="1600" b="1" dirty="0" smtClean="0">
                <a:latin typeface="+mj-lt"/>
              </a:rPr>
              <a:t>: </a:t>
            </a:r>
            <a:r>
              <a:rPr lang="en-US" sz="1600" dirty="0" smtClean="0">
                <a:latin typeface="+mj-lt"/>
              </a:rPr>
              <a:t>Contact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Description: </a:t>
            </a:r>
            <a:r>
              <a:rPr lang="en-US" sz="1600" dirty="0">
                <a:latin typeface="+mj-lt"/>
              </a:rPr>
              <a:t>This table contains all the details of </a:t>
            </a:r>
            <a:r>
              <a:rPr lang="en-US" sz="1600" dirty="0" smtClean="0">
                <a:latin typeface="+mj-lt"/>
              </a:rPr>
              <a:t>Contact.</a:t>
            </a:r>
            <a:r>
              <a:rPr lang="en-US" sz="1600" dirty="0" smtClean="0"/>
              <a:t> </a:t>
            </a:r>
            <a:r>
              <a:rPr lang="en-US" sz="1600" b="1" dirty="0">
                <a:latin typeface="+mj-lt"/>
              </a:rPr>
              <a:t>	</a:t>
            </a:r>
            <a:endParaRPr lang="en-IN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	</a:t>
            </a:r>
            <a:endParaRPr lang="en-IN" sz="1600" dirty="0">
              <a:latin typeface="+mj-lt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582401" y="6446982"/>
            <a:ext cx="609600" cy="411018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IN" sz="1600" dirty="0" smtClean="0">
                <a:solidFill>
                  <a:schemeClr val="bg1"/>
                </a:solidFill>
                <a:latin typeface="+mj-lt"/>
              </a:rPr>
              <a:t>24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3901" y="610658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Layout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25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DC3353-B34D-1352-2183-3CF4173537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258" y="1274233"/>
            <a:ext cx="8424248" cy="4738640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7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8153" y="59952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Customer- Login/Register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26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80B9A0-20A1-101B-965B-A6B9B87B22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991" y="1607128"/>
            <a:ext cx="4278918" cy="3953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5DDFB7-3AA9-B658-DC0D-A93808935E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34536" y="1533236"/>
            <a:ext cx="4805391" cy="4054764"/>
          </a:xfrm>
          <a:prstGeom prst="rect">
            <a:avLst/>
          </a:prstGeom>
        </p:spPr>
      </p:pic>
      <p:sp>
        <p:nvSpPr>
          <p:cNvPr id="14" name="Round Diagonal Corner Rectangle 13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6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8153" y="599524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Customer-About us/ Contact page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27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254890-64F6-E6F1-C0AC-67BADC1FF6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972" y="1921163"/>
            <a:ext cx="5054773" cy="374072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837381" y="1976582"/>
            <a:ext cx="5151293" cy="3722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ound Diagonal Corner Rectangle 13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4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4187952" y="256032"/>
            <a:ext cx="2907792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1. Project Profile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90704"/>
              </p:ext>
            </p:extLst>
          </p:nvPr>
        </p:nvGraphicFramePr>
        <p:xfrm>
          <a:off x="1702816" y="1176866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39416">
                  <a:extLst>
                    <a:ext uri="{9D8B030D-6E8A-4147-A177-3AD203B41FA5}">
                      <a16:colId xmlns:a16="http://schemas.microsoft.com/office/drawing/2014/main" val="1407895165"/>
                    </a:ext>
                  </a:extLst>
                </a:gridCol>
                <a:gridCol w="5688584">
                  <a:extLst>
                    <a:ext uri="{9D8B030D-6E8A-4147-A177-3AD203B41FA5}">
                      <a16:colId xmlns:a16="http://schemas.microsoft.com/office/drawing/2014/main" val="825742022"/>
                    </a:ext>
                  </a:extLst>
                </a:gridCol>
              </a:tblGrid>
              <a:tr h="5159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1" dirty="0" smtClean="0">
                          <a:latin typeface="+mj-lt"/>
                        </a:rPr>
                        <a:t>Project Title</a:t>
                      </a:r>
                      <a:endParaRPr lang="en-IN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Web application</a:t>
                      </a:r>
                      <a:r>
                        <a:rPr lang="en-US" sz="1400" b="0" baseline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 for e-Buy Tech</a:t>
                      </a:r>
                      <a:endParaRPr lang="en-IN" sz="1400" b="0" dirty="0">
                        <a:solidFill>
                          <a:srgbClr val="080808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934754"/>
                  </a:ext>
                </a:extLst>
              </a:tr>
              <a:tr h="5159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1" dirty="0" smtClean="0">
                          <a:latin typeface="+mj-lt"/>
                        </a:rPr>
                        <a:t>Front-End</a:t>
                      </a:r>
                      <a:endParaRPr lang="en-IN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400" b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React</a:t>
                      </a:r>
                      <a:r>
                        <a:rPr lang="en-IN" sz="1400" b="0" baseline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 </a:t>
                      </a:r>
                      <a:r>
                        <a:rPr lang="en-IN" sz="1400" b="0" baseline="0" dirty="0" err="1" smtClean="0">
                          <a:solidFill>
                            <a:srgbClr val="080808"/>
                          </a:solidFill>
                          <a:latin typeface="+mj-lt"/>
                        </a:rPr>
                        <a:t>js</a:t>
                      </a:r>
                      <a:endParaRPr lang="en-IN" sz="1400" b="0" dirty="0">
                        <a:solidFill>
                          <a:srgbClr val="080808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524578"/>
                  </a:ext>
                </a:extLst>
              </a:tr>
              <a:tr h="5159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1" dirty="0" smtClean="0">
                          <a:latin typeface="+mj-lt"/>
                        </a:rPr>
                        <a:t>Back-End</a:t>
                      </a:r>
                      <a:endParaRPr lang="en-IN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400" b="0" dirty="0" err="1" smtClean="0">
                          <a:solidFill>
                            <a:srgbClr val="080808"/>
                          </a:solidFill>
                          <a:latin typeface="+mj-lt"/>
                        </a:rPr>
                        <a:t>Laravel</a:t>
                      </a:r>
                      <a:endParaRPr lang="en-IN" sz="1400" b="0" dirty="0">
                        <a:solidFill>
                          <a:srgbClr val="080808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596799"/>
                  </a:ext>
                </a:extLst>
              </a:tr>
              <a:tr h="5159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1" dirty="0" smtClean="0">
                          <a:latin typeface="+mj-lt"/>
                        </a:rPr>
                        <a:t>Database</a:t>
                      </a:r>
                      <a:r>
                        <a:rPr lang="en-US" sz="1400" b="1" baseline="0" dirty="0" smtClean="0">
                          <a:latin typeface="+mj-lt"/>
                        </a:rPr>
                        <a:t> </a:t>
                      </a:r>
                      <a:endParaRPr lang="en-IN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MYSQL 8</a:t>
                      </a:r>
                      <a:endParaRPr lang="en-IN" sz="1400" b="0" dirty="0">
                        <a:solidFill>
                          <a:srgbClr val="080808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2213"/>
                  </a:ext>
                </a:extLst>
              </a:tr>
              <a:tr h="51594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1" dirty="0" smtClean="0">
                          <a:latin typeface="+mj-lt"/>
                        </a:rPr>
                        <a:t>Project team size </a:t>
                      </a:r>
                      <a:endParaRPr lang="en-IN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400" b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3</a:t>
                      </a:r>
                      <a:endParaRPr lang="en-IN" sz="1400" b="0" dirty="0">
                        <a:solidFill>
                          <a:srgbClr val="080808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87218"/>
                  </a:ext>
                </a:extLst>
              </a:tr>
              <a:tr h="515948">
                <a:tc rowSpan="3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1" dirty="0" smtClean="0">
                          <a:latin typeface="+mj-lt"/>
                        </a:rPr>
                        <a:t>Submitted By</a:t>
                      </a:r>
                      <a:r>
                        <a:rPr lang="en-US" sz="1400" b="1" baseline="0" dirty="0" smtClean="0">
                          <a:latin typeface="+mj-lt"/>
                        </a:rPr>
                        <a:t> </a:t>
                      </a:r>
                      <a:endParaRPr lang="en-IN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1. Koladiya Jaimin    (225330694028)</a:t>
                      </a:r>
                      <a:endParaRPr lang="en-IN" sz="1400" b="0" dirty="0">
                        <a:solidFill>
                          <a:srgbClr val="080808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456077"/>
                  </a:ext>
                </a:extLst>
              </a:tr>
              <a:tr h="515948">
                <a:tc vMerge="1">
                  <a:txBody>
                    <a:bodyPr/>
                    <a:lstStyle/>
                    <a:p>
                      <a:endParaRPr lang="en-IN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b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2. Kotadiya</a:t>
                      </a:r>
                      <a:r>
                        <a:rPr lang="en-US" sz="1400" b="0" baseline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 Jaykrut   (225330694029)</a:t>
                      </a:r>
                      <a:endParaRPr lang="en-IN" sz="1400" b="0" dirty="0">
                        <a:solidFill>
                          <a:srgbClr val="080808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012038"/>
                  </a:ext>
                </a:extLst>
              </a:tr>
              <a:tr h="515948">
                <a:tc vMerge="1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IN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400" b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3. </a:t>
                      </a:r>
                      <a:r>
                        <a:rPr lang="en-IN" sz="1400" b="0" dirty="0" err="1" smtClean="0">
                          <a:solidFill>
                            <a:srgbClr val="080808"/>
                          </a:solidFill>
                          <a:latin typeface="+mj-lt"/>
                        </a:rPr>
                        <a:t>Nakrani</a:t>
                      </a:r>
                      <a:r>
                        <a:rPr lang="en-IN" sz="1400" b="0" dirty="0" smtClean="0">
                          <a:solidFill>
                            <a:srgbClr val="080808"/>
                          </a:solidFill>
                          <a:latin typeface="+mj-lt"/>
                        </a:rPr>
                        <a:t> Meet   </a:t>
                      </a:r>
                      <a:r>
                        <a:rPr lang="en-IN" sz="1400" b="0" smtClean="0">
                          <a:solidFill>
                            <a:srgbClr val="080808"/>
                          </a:solidFill>
                          <a:latin typeface="+mj-lt"/>
                        </a:rPr>
                        <a:t>(225330694038)</a:t>
                      </a:r>
                      <a:endParaRPr lang="en-IN" sz="1400" b="0" dirty="0">
                        <a:solidFill>
                          <a:srgbClr val="080808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762232" y="6537960"/>
            <a:ext cx="429768" cy="320040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15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8153" y="599524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Customer- Product Page 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28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D3E5A-FEC1-D961-6654-9FD285E16E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2219" y="1795520"/>
            <a:ext cx="6824288" cy="3838662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87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8153" y="599524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- Cart 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29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AF4C91-C75F-2123-627E-1A71F8CFBF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5038" y="1928177"/>
            <a:ext cx="6867596" cy="3863023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84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6407" y="62723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– Order </a:t>
            </a:r>
            <a:r>
              <a:rPr lang="en-IN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Deatils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30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381EF-E898-C2D0-9EB9-7893887A28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500" y="1930400"/>
            <a:ext cx="4432428" cy="4304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381EF-E898-C2D0-9EB9-7893887A28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6082" y="1995055"/>
            <a:ext cx="4432428" cy="3953162"/>
          </a:xfrm>
          <a:prstGeom prst="rect">
            <a:avLst/>
          </a:prstGeom>
        </p:spPr>
      </p:pic>
      <p:sp>
        <p:nvSpPr>
          <p:cNvPr id="13" name="Round Diagonal Corner Rectangle 12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9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6655" y="66205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Customer- Order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31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1B9A3-6CA1-7019-F8FC-426F271268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8419" y="1588654"/>
            <a:ext cx="7651813" cy="430414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4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4292" y="69899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-  Dashboard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32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96E78-A843-640A-961E-DA5A7CECAD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545" y="1385455"/>
            <a:ext cx="8316191" cy="471054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8729" y="708235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– All User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33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5D73F8-8279-347D-2DBD-222E6E9D2E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3091" y="1320800"/>
            <a:ext cx="8183417" cy="4664363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03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4292" y="662052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– Product Category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34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299FDD-A4D6-A28E-59B9-F26B703E58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5382" y="1514765"/>
            <a:ext cx="8432800" cy="4461162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7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9565" y="671288"/>
            <a:ext cx="2146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- All Product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35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D5DC79-A99B-C957-E01A-E38400014A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9345" y="1357745"/>
            <a:ext cx="8201891" cy="4645891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89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0" y="1535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 GUI Design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9274" y="698998"/>
            <a:ext cx="2658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-  All Order</a:t>
            </a:r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154168" y="-3037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9.1  Screen Layout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36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9560B-EE5D-8565-C813-536D2A2BF4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4836" y="1542473"/>
            <a:ext cx="8063346" cy="4498109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22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569464" y="405772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10. About tools &amp; technologies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768" y="2210574"/>
            <a:ext cx="50200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10.1  Tools :-</a:t>
            </a:r>
          </a:p>
          <a:p>
            <a:endParaRPr lang="en-US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Editor : Visual Studio Code</a:t>
            </a:r>
            <a:endParaRPr lang="en-IN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UML Diagram Tool : Visual paradigm 8</a:t>
            </a:r>
            <a:endParaRPr lang="en-IN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ER Diagram Tool : MYSQL Workbench 5</a:t>
            </a:r>
            <a:endParaRPr lang="en-IN" sz="1600" dirty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5584" y="2210574"/>
            <a:ext cx="50200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10.2 Technologies :-</a:t>
            </a:r>
          </a:p>
          <a:p>
            <a:endParaRPr lang="en-US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Front-End Languages </a:t>
            </a:r>
            <a:r>
              <a:rPr lang="en-US" sz="1600" dirty="0" smtClean="0">
                <a:latin typeface="+mj-lt"/>
              </a:rPr>
              <a:t>:React Js</a:t>
            </a:r>
            <a:endParaRPr lang="en-IN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Back-End Language : LARAVEL 8	</a:t>
            </a:r>
            <a:endParaRPr lang="en-IN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Database : MySQL 8</a:t>
            </a:r>
            <a:endParaRPr lang="en-IN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Server : Apache 2</a:t>
            </a:r>
            <a:endParaRPr lang="en-IN" sz="1600" dirty="0">
              <a:latin typeface="+mj-lt"/>
            </a:endParaRPr>
          </a:p>
          <a:p>
            <a:pPr lvl="1"/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37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04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939796" y="630936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2. Work Distribution among group members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408" y="1773936"/>
            <a:ext cx="8961120" cy="1200329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	</a:t>
            </a:r>
            <a:r>
              <a:rPr lang="en-US" dirty="0">
                <a:latin typeface="+mj-lt"/>
              </a:rPr>
              <a:t>Let’s me to clarify that there are </a:t>
            </a:r>
            <a:r>
              <a:rPr lang="en-US" dirty="0" smtClean="0">
                <a:latin typeface="+mj-lt"/>
              </a:rPr>
              <a:t>three </a:t>
            </a:r>
            <a:r>
              <a:rPr lang="en-US" dirty="0">
                <a:latin typeface="+mj-lt"/>
              </a:rPr>
              <a:t>member in our </a:t>
            </a:r>
            <a:r>
              <a:rPr lang="en-US" dirty="0" smtClean="0">
                <a:latin typeface="+mj-lt"/>
              </a:rPr>
              <a:t>group Koladiya </a:t>
            </a:r>
            <a:r>
              <a:rPr lang="en-US" dirty="0" err="1">
                <a:latin typeface="+mj-lt"/>
              </a:rPr>
              <a:t>J</a:t>
            </a:r>
            <a:r>
              <a:rPr lang="en-US" dirty="0" err="1" smtClean="0">
                <a:latin typeface="+mj-lt"/>
              </a:rPr>
              <a:t>aimin</a:t>
            </a:r>
            <a:r>
              <a:rPr lang="en-US" dirty="0" smtClean="0">
                <a:latin typeface="+mj-lt"/>
              </a:rPr>
              <a:t> , </a:t>
            </a:r>
            <a:r>
              <a:rPr lang="en-US" dirty="0" err="1" smtClean="0">
                <a:latin typeface="+mj-lt"/>
              </a:rPr>
              <a:t>Kotadiya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Jaykrut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err="1" smtClean="0">
                <a:latin typeface="+mj-lt"/>
              </a:rPr>
              <a:t>Nakrani</a:t>
            </a:r>
            <a:r>
              <a:rPr lang="en-US" dirty="0" smtClean="0">
                <a:latin typeface="+mj-lt"/>
              </a:rPr>
              <a:t> Meet. we </a:t>
            </a:r>
            <a:r>
              <a:rPr lang="en-US" dirty="0">
                <a:latin typeface="+mj-lt"/>
              </a:rPr>
              <a:t>work </a:t>
            </a:r>
            <a:r>
              <a:rPr lang="en-US" dirty="0" smtClean="0">
                <a:latin typeface="+mj-lt"/>
              </a:rPr>
              <a:t>together </a:t>
            </a:r>
            <a:r>
              <a:rPr lang="en-US" dirty="0">
                <a:latin typeface="+mj-lt"/>
              </a:rPr>
              <a:t>in this </a:t>
            </a:r>
            <a:r>
              <a:rPr lang="en-US" dirty="0" smtClean="0">
                <a:latin typeface="+mj-lt"/>
              </a:rPr>
              <a:t>project.</a:t>
            </a:r>
            <a:endParaRPr lang="en-IN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IN" dirty="0">
              <a:latin typeface="+mj-lt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762232" y="6537960"/>
            <a:ext cx="429768" cy="320040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2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7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3095244" y="192024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11. Bibliography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366" y="2017680"/>
            <a:ext cx="9628632" cy="230832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+mj-lt"/>
              </a:rPr>
              <a:t>Websites:-</a:t>
            </a:r>
          </a:p>
          <a:p>
            <a:pPr algn="just"/>
            <a:endParaRPr lang="en-US" sz="1600" dirty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hlinkClick r:id="rId2"/>
              </a:rPr>
              <a:t>https</a:t>
            </a:r>
            <a:r>
              <a:rPr lang="en-US" sz="16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hlinkClick r:id="rId2"/>
              </a:rPr>
              <a:t>://laravel.com</a:t>
            </a:r>
            <a:r>
              <a:rPr lang="en-US" sz="1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hlinkClick r:id="rId2"/>
              </a:rPr>
              <a:t>/</a:t>
            </a:r>
            <a:endParaRPr lang="en-US" sz="1600" u="sng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u="sng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" pitchFamily="18" charset="0"/>
                <a:hlinkClick r:id="rId3"/>
              </a:rPr>
              <a:t>https://www.w3schools.com/react/</a:t>
            </a:r>
            <a:endParaRPr lang="en-US" sz="1600" u="sng" dirty="0" smtClean="0">
              <a:solidFill>
                <a:schemeClr val="accent2">
                  <a:lumMod val="60000"/>
                  <a:lumOff val="40000"/>
                </a:schemeClr>
              </a:solidFill>
              <a:latin typeface="Century" pitchFamily="18" charset="0"/>
            </a:endParaRPr>
          </a:p>
          <a:p>
            <a:pPr marL="742950" lvl="1" indent="-285750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https://legacy.reactjs.org/docs/getting-started.html</a:t>
            </a:r>
          </a:p>
          <a:p>
            <a:endParaRPr lang="en-IN" sz="1600" dirty="0">
              <a:latin typeface="+mj-lt"/>
            </a:endParaRPr>
          </a:p>
          <a:p>
            <a:pPr lvl="2" algn="just"/>
            <a:endParaRPr lang="en-US" sz="16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38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71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39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-36944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2939796" y="630936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3.Goals And Objectives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4081" y="1621905"/>
            <a:ext cx="675284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Admin can manage order efficiently.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Admin can manage product easily.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Customer can buy product easily.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771468" y="6537960"/>
            <a:ext cx="429768" cy="320040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3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3095244" y="192024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. Problem Area &amp; Project Definition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5244" y="1889760"/>
            <a:ext cx="67528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Problem Area :-</a:t>
            </a:r>
          </a:p>
          <a:p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endParaRPr lang="en-US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Customer need to wait for product.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Admin have more responsibility.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11762232" y="6537960"/>
            <a:ext cx="429768" cy="320040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4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2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3095244" y="192024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. Problem Area &amp; Project Definition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416" y="1286256"/>
            <a:ext cx="8997696" cy="2523768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Project Definition:-</a:t>
            </a:r>
          </a:p>
          <a:p>
            <a:pPr algn="just"/>
            <a:endParaRPr lang="en-US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just"/>
            <a:r>
              <a:rPr lang="en-US" sz="1600" dirty="0">
                <a:latin typeface="+mj-lt"/>
              </a:rPr>
              <a:t>e-Buy Tech is an innovative e-commerce web application designed to provide users with a seamless and secure platform for purchasing a variety of tech products, including mobile phones, chargers, laptops, earbuds, and more. The application aims to streamline the online shopping experience for tech enthusiasts, offering a diverse range of products from various brands.</a:t>
            </a:r>
            <a:endParaRPr lang="en-US" sz="16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just"/>
            <a:endParaRPr lang="en-US" sz="1400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just"/>
            <a:endParaRPr lang="en-US" sz="1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just"/>
            <a:endParaRPr lang="en-US" sz="1400" dirty="0" smtClean="0">
              <a:ln w="0"/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762232" y="6537960"/>
            <a:ext cx="429768" cy="320040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5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76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3095244" y="192024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. System Analysis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768" y="2210574"/>
            <a:ext cx="50200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Input :-</a:t>
            </a:r>
          </a:p>
          <a:p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endParaRPr lang="en-US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en-US" sz="1600" dirty="0">
                <a:latin typeface="+mj-lt"/>
              </a:rPr>
              <a:t>The major inputs of the system are</a:t>
            </a:r>
            <a:r>
              <a:rPr lang="en-US" sz="1600" dirty="0" smtClean="0">
                <a:latin typeface="+mj-lt"/>
              </a:rPr>
              <a:t>:</a:t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Admin can add new product.</a:t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Admin can add new product category. </a:t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Customer can place order.</a:t>
            </a:r>
            <a:endParaRPr lang="en-IN" sz="1600" dirty="0">
              <a:latin typeface="+mj-lt"/>
            </a:endParaRP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15584" y="2210574"/>
            <a:ext cx="50200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Output :-</a:t>
            </a:r>
          </a:p>
          <a:p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endParaRPr lang="en-US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en-US" sz="1600" dirty="0">
                <a:latin typeface="+mj-lt"/>
              </a:rPr>
              <a:t>Various outputs are generated, once all the required inputs are provided to the application. 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The major outputs of the system are</a:t>
            </a:r>
            <a:r>
              <a:rPr lang="en-US" sz="1600" dirty="0" smtClean="0">
                <a:latin typeface="+mj-lt"/>
              </a:rPr>
              <a:t>:</a:t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Admin can see all the order.</a:t>
            </a:r>
          </a:p>
          <a:p>
            <a:pPr marL="1200150" lvl="2" indent="-285750"/>
            <a:endParaRPr lang="en-US" sz="1600" dirty="0" smtClean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Customer can see all the product.</a:t>
            </a:r>
            <a:endParaRPr lang="en-IN" sz="16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762232" y="6537960"/>
            <a:ext cx="429768" cy="320040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6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1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3529676" y="241919"/>
            <a:ext cx="5038344" cy="46634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6. </a:t>
            </a:r>
            <a:r>
              <a:rPr lang="en-US" b="1" dirty="0" smtClean="0">
                <a:solidFill>
                  <a:schemeClr val="bg1"/>
                </a:solidFill>
              </a:rPr>
              <a:t>Project Module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768" y="2210574"/>
            <a:ext cx="50200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1. Admin  Module :-</a:t>
            </a:r>
          </a:p>
          <a:p>
            <a:pPr marL="1200150" lvl="2" indent="-285750"/>
            <a:endParaRPr lang="en-IN" sz="1600" dirty="0" smtClean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Manage Category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Manage Product</a:t>
            </a:r>
            <a:br>
              <a:rPr lang="en-US" sz="1600" dirty="0" smtClean="0">
                <a:latin typeface="+mj-lt"/>
              </a:rPr>
            </a:br>
            <a:endParaRPr lang="en-IN" sz="1600" dirty="0" smtClean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Manage Customer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IN" sz="1600" dirty="0" smtClean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Manage Order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Manage Payment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Manage Feedback</a:t>
            </a:r>
            <a:endParaRPr lang="en-IN" sz="1600" dirty="0" smtClean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094" y="2182865"/>
            <a:ext cx="35223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2. Customer Module :-</a:t>
            </a:r>
          </a:p>
          <a:p>
            <a:endParaRPr lang="en-US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View  Category</a:t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View Product</a:t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View Profile </a:t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Add to Cart</a:t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Place Order</a:t>
            </a:r>
            <a:br>
              <a:rPr lang="en-US" sz="1600" dirty="0" smtClean="0">
                <a:latin typeface="+mj-lt"/>
              </a:rPr>
            </a:br>
            <a:endParaRPr lang="en-IN" sz="1600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Give Feedback</a:t>
            </a:r>
            <a:endParaRPr lang="en-IN" sz="1600" dirty="0">
              <a:latin typeface="+mj-lt"/>
            </a:endParaRPr>
          </a:p>
          <a:p>
            <a:pPr lvl="1"/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11606784" y="6437376"/>
            <a:ext cx="585216" cy="42062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7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5875" y="2150537"/>
            <a:ext cx="35223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3. Visitor Module :-</a:t>
            </a:r>
          </a:p>
          <a:p>
            <a:endParaRPr lang="en-US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Registration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+mj-lt"/>
              </a:rPr>
              <a:t>View Product</a:t>
            </a:r>
            <a:endParaRPr lang="en-US" dirty="0" smtClean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0" y="6711096"/>
            <a:ext cx="2148840" cy="146904"/>
          </a:xfrm>
          <a:prstGeom prst="round2Diag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SSIT MCA Semester-III Project (2023)</a:t>
            </a:r>
            <a:endParaRPr lang="en-IN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http://purl.org/dc/terms/"/>
    <ds:schemaRef ds:uri="6dc4bcd6-49db-4c07-9060-8acfc67cef9f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1112</Words>
  <Application>Microsoft Office PowerPoint</Application>
  <PresentationFormat>Widescreen</PresentationFormat>
  <Paragraphs>344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</vt:lpstr>
      <vt:lpstr>Century Gothic</vt:lpstr>
      <vt:lpstr>Times New Roman</vt:lpstr>
      <vt:lpstr>Wingdings</vt:lpstr>
      <vt:lpstr>Office Theme</vt:lpstr>
      <vt:lpstr>PowerPoint Presentation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2023-06-10T07:38:38Z</dcterms:created>
  <dcterms:modified xsi:type="dcterms:W3CDTF">2023-12-13T05:24:51Z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