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013" r:id="rId4"/>
  </p:sldMasterIdLst>
  <p:notesMasterIdLst>
    <p:notesMasterId r:id="rId6"/>
  </p:notesMasterIdLst>
  <p:handoutMasterIdLst>
    <p:handoutMasterId r:id="rId7"/>
  </p:handoutMasterIdLst>
  <p:sldIdLst>
    <p:sldId id="259" r:id="rId5"/>
  </p:sldIdLst>
  <p:sldSz cx="9144000" cy="5143500" type="screen16x9"/>
  <p:notesSz cx="7023100" cy="93091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044329-6A09-4440-8AF6-FE391421B68E}">
          <p14:sldIdLst>
            <p14:sldId id="259"/>
          </p14:sldIdLst>
        </p14:section>
      </p14:sectionLst>
    </p:ext>
    <p:ext uri="{EFAFB233-063F-42B5-8137-9DF3F51BA10A}">
      <p15:sldGuideLst xmlns:p15="http://schemas.microsoft.com/office/powerpoint/2012/main">
        <p15:guide id="6" orient="horz" pos="1620" userDrawn="1">
          <p15:clr>
            <a:srgbClr val="A4A3A4"/>
          </p15:clr>
        </p15:guide>
        <p15:guide id="7"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1DEFF"/>
    <a:srgbClr val="93E3FF"/>
    <a:srgbClr val="640000"/>
    <a:srgbClr val="E7F9FF"/>
    <a:srgbClr val="004EEA"/>
    <a:srgbClr val="005392"/>
    <a:srgbClr val="BFC7D6"/>
    <a:srgbClr val="33CC33"/>
    <a:srgbClr val="00A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425" autoAdjust="0"/>
    <p:restoredTop sz="91489" autoAdjust="0"/>
  </p:normalViewPr>
  <p:slideViewPr>
    <p:cSldViewPr snapToGrid="0" showGuides="1">
      <p:cViewPr varScale="1">
        <p:scale>
          <a:sx n="123" d="100"/>
          <a:sy n="123" d="100"/>
        </p:scale>
        <p:origin x="108" y="16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2424" y="51"/>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2020-05-21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2020-05-21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orkflow_dev_page 1">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B24978-F138-4B4A-8E33-574508ED3D9A}"/>
              </a:ext>
            </a:extLst>
          </p:cNvPr>
          <p:cNvSpPr/>
          <p:nvPr userDrawn="1"/>
        </p:nvSpPr>
        <p:spPr>
          <a:xfrm>
            <a:off x="347265" y="1054476"/>
            <a:ext cx="8210042" cy="669976"/>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3" name="Text Placeholder 2">
            <a:extLst>
              <a:ext uri="{FF2B5EF4-FFF2-40B4-BE49-F238E27FC236}">
                <a16:creationId xmlns:a16="http://schemas.microsoft.com/office/drawing/2014/main" id="{2F267EE3-5B93-459C-9A79-94A17E6C22E8}"/>
              </a:ext>
            </a:extLst>
          </p:cNvPr>
          <p:cNvSpPr>
            <a:spLocks noGrp="1"/>
          </p:cNvSpPr>
          <p:nvPr>
            <p:ph type="body" sz="quarter" idx="10" hasCustomPrompt="1"/>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Title</a:t>
            </a:r>
          </a:p>
        </p:txBody>
      </p:sp>
      <p:sp useBgFill="1">
        <p:nvSpPr>
          <p:cNvPr id="4" name="Text Placeholder 2">
            <a:extLst>
              <a:ext uri="{FF2B5EF4-FFF2-40B4-BE49-F238E27FC236}">
                <a16:creationId xmlns:a16="http://schemas.microsoft.com/office/drawing/2014/main" id="{B24D2326-3C2A-4404-8264-9AB4EEE12D79}"/>
              </a:ext>
            </a:extLst>
          </p:cNvPr>
          <p:cNvSpPr>
            <a:spLocks noGrp="1"/>
          </p:cNvSpPr>
          <p:nvPr>
            <p:ph type="body" sz="quarter" idx="11"/>
          </p:nvPr>
        </p:nvSpPr>
        <p:spPr>
          <a:xfrm>
            <a:off x="1224027" y="113847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5" name="TextBox 4">
            <a:extLst>
              <a:ext uri="{FF2B5EF4-FFF2-40B4-BE49-F238E27FC236}">
                <a16:creationId xmlns:a16="http://schemas.microsoft.com/office/drawing/2014/main" id="{6DDB44D7-23A3-4373-AF7E-3B4DB8F619A2}"/>
              </a:ext>
            </a:extLst>
          </p:cNvPr>
          <p:cNvSpPr txBox="1"/>
          <p:nvPr userDrawn="1"/>
        </p:nvSpPr>
        <p:spPr>
          <a:xfrm>
            <a:off x="318171" y="1140547"/>
            <a:ext cx="731290"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Venture Line</a:t>
            </a:r>
          </a:p>
        </p:txBody>
      </p:sp>
      <p:sp useBgFill="1">
        <p:nvSpPr>
          <p:cNvPr id="6" name="Text Placeholder 2">
            <a:extLst>
              <a:ext uri="{FF2B5EF4-FFF2-40B4-BE49-F238E27FC236}">
                <a16:creationId xmlns:a16="http://schemas.microsoft.com/office/drawing/2014/main" id="{1B64A474-5D76-400E-A9F9-EC5A31774809}"/>
              </a:ext>
            </a:extLst>
          </p:cNvPr>
          <p:cNvSpPr>
            <a:spLocks noGrp="1"/>
          </p:cNvSpPr>
          <p:nvPr>
            <p:ph type="body" sz="quarter" idx="12" hasCustomPrompt="1"/>
          </p:nvPr>
        </p:nvSpPr>
        <p:spPr>
          <a:xfrm>
            <a:off x="1224027" y="140516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Demo, flight hardware, software, etc.</a:t>
            </a:r>
          </a:p>
        </p:txBody>
      </p:sp>
      <p:sp>
        <p:nvSpPr>
          <p:cNvPr id="7" name="TextBox 6">
            <a:extLst>
              <a:ext uri="{FF2B5EF4-FFF2-40B4-BE49-F238E27FC236}">
                <a16:creationId xmlns:a16="http://schemas.microsoft.com/office/drawing/2014/main" id="{C6DEDBFD-04E3-42D5-B0F6-72574D720A9B}"/>
              </a:ext>
            </a:extLst>
          </p:cNvPr>
          <p:cNvSpPr txBox="1"/>
          <p:nvPr userDrawn="1"/>
        </p:nvSpPr>
        <p:spPr>
          <a:xfrm>
            <a:off x="347265" y="1404766"/>
            <a:ext cx="702197"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Product</a:t>
            </a:r>
          </a:p>
        </p:txBody>
      </p:sp>
      <p:sp>
        <p:nvSpPr>
          <p:cNvPr id="8" name="Text Placeholder 2">
            <a:extLst>
              <a:ext uri="{FF2B5EF4-FFF2-40B4-BE49-F238E27FC236}">
                <a16:creationId xmlns:a16="http://schemas.microsoft.com/office/drawing/2014/main" id="{6B413A0D-3A40-4BBB-8CDF-E232B54C4957}"/>
              </a:ext>
            </a:extLst>
          </p:cNvPr>
          <p:cNvSpPr>
            <a:spLocks noGrp="1"/>
          </p:cNvSpPr>
          <p:nvPr>
            <p:ph type="body" sz="quarter" idx="13" hasCustomPrompt="1"/>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Proposers</a:t>
            </a:r>
          </a:p>
        </p:txBody>
      </p:sp>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17732" y="2044332"/>
            <a:ext cx="2239614" cy="2737173"/>
          </a:xfrm>
          <a:prstGeom prst="rect">
            <a:avLst/>
          </a:prstGeom>
          <a:noFill/>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1">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One or two sentences that summarizes your proposal: (1) what is it, (2) what problem is it solving, and (3) how it’s done.                                                                      - DO NOT Make the font size smaller than 12 pt.                                                  - Use your FY20 funding as a baseline for your request.</a:t>
            </a:r>
          </a:p>
          <a:p>
            <a:pPr marL="0" marR="0" lvl="0" indent="0" algn="l" defTabSz="914400" rtl="0" eaLnBrk="1" fontAlgn="auto" latinLnBrk="0" hangingPunct="1">
              <a:lnSpc>
                <a:spcPct val="110000"/>
              </a:lnSpc>
              <a:spcBef>
                <a:spcPts val="1000"/>
              </a:spcBef>
              <a:spcAft>
                <a:spcPts val="0"/>
              </a:spcAft>
              <a:buClrTx/>
              <a:buSzTx/>
              <a:buFontTx/>
              <a:buNone/>
              <a:tabLst/>
              <a:defRPr/>
            </a:pPr>
            <a:endParaRPr lang="en-US" dirty="0"/>
          </a:p>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                                                                     </a:t>
            </a:r>
          </a:p>
          <a:p>
            <a:pPr marL="0" marR="0" lvl="0" indent="0" algn="l" defTabSz="914400" rtl="0" eaLnBrk="1" fontAlgn="auto" latinLnBrk="0" hangingPunct="1">
              <a:lnSpc>
                <a:spcPct val="110000"/>
              </a:lnSpc>
              <a:spcBef>
                <a:spcPts val="1000"/>
              </a:spcBef>
              <a:spcAft>
                <a:spcPts val="0"/>
              </a:spcAft>
              <a:buClrTx/>
              <a:buSzTx/>
              <a:buFontTx/>
              <a:buNone/>
              <a:tabLst/>
              <a:defRPr/>
            </a:pPr>
            <a:endParaRPr lang="en-US" dirty="0"/>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16718" y="1864679"/>
            <a:ext cx="1214716" cy="215444"/>
          </a:xfrm>
          <a:prstGeom prst="rect">
            <a:avLst/>
          </a:prstGeom>
          <a:noFill/>
        </p:spPr>
        <p:txBody>
          <a:bodyPr wrap="square" rtlCol="0">
            <a:spAutoFit/>
          </a:bodyPr>
          <a:lstStyle/>
          <a:p>
            <a:r>
              <a:rPr lang="en-US" sz="800" dirty="0">
                <a:solidFill>
                  <a:schemeClr val="tx1">
                    <a:lumMod val="65000"/>
                    <a:lumOff val="35000"/>
                  </a:schemeClr>
                </a:solidFill>
                <a:latin typeface="Franklin Gothic Book" panose="020B0503020102020204" pitchFamily="34" charset="0"/>
              </a:rPr>
              <a:t>FY21 Proposal Pitch</a:t>
            </a:r>
          </a:p>
        </p:txBody>
      </p:sp>
      <p:sp>
        <p:nvSpPr>
          <p:cNvPr id="15" name="Text Placeholder 2">
            <a:extLst>
              <a:ext uri="{FF2B5EF4-FFF2-40B4-BE49-F238E27FC236}">
                <a16:creationId xmlns:a16="http://schemas.microsoft.com/office/drawing/2014/main" id="{7782B198-5FBC-4AF9-854C-C748BE0C196E}"/>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16" name="TextBox 15">
            <a:extLst>
              <a:ext uri="{FF2B5EF4-FFF2-40B4-BE49-F238E27FC236}">
                <a16:creationId xmlns:a16="http://schemas.microsoft.com/office/drawing/2014/main" id="{C4CD4747-A72F-4100-ADD9-FB37151C6938}"/>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useBgFill="1">
        <p:nvSpPr>
          <p:cNvPr id="17" name="Text Placeholder 2">
            <a:extLst>
              <a:ext uri="{FF2B5EF4-FFF2-40B4-BE49-F238E27FC236}">
                <a16:creationId xmlns:a16="http://schemas.microsoft.com/office/drawing/2014/main" id="{72C80006-BFFA-4A03-885B-1FC1C1955049}"/>
              </a:ext>
            </a:extLst>
          </p:cNvPr>
          <p:cNvSpPr>
            <a:spLocks noGrp="1"/>
          </p:cNvSpPr>
          <p:nvPr>
            <p:ph type="body" sz="quarter" idx="18" hasCustomPrompt="1"/>
          </p:nvPr>
        </p:nvSpPr>
        <p:spPr>
          <a:xfrm>
            <a:off x="5228700" y="1139116"/>
            <a:ext cx="1263112"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a:t>
            </a:r>
            <a:r>
              <a:rPr lang="en-US" dirty="0" err="1"/>
              <a:t>hrs</a:t>
            </a:r>
            <a:r>
              <a:rPr lang="en-US" dirty="0"/>
              <a:t>/</a:t>
            </a:r>
            <a:r>
              <a:rPr lang="en-US" dirty="0" err="1"/>
              <a:t>wk</a:t>
            </a:r>
            <a:r>
              <a:rPr lang="en-US" dirty="0"/>
              <a:t>)</a:t>
            </a:r>
          </a:p>
        </p:txBody>
      </p:sp>
      <p:sp useBgFill="1">
        <p:nvSpPr>
          <p:cNvPr id="18" name="TextBox 17">
            <a:extLst>
              <a:ext uri="{FF2B5EF4-FFF2-40B4-BE49-F238E27FC236}">
                <a16:creationId xmlns:a16="http://schemas.microsoft.com/office/drawing/2014/main" id="{65AC0216-B3AC-4AA4-ABA9-C55B93B8C2D2}"/>
              </a:ext>
            </a:extLst>
          </p:cNvPr>
          <p:cNvSpPr txBox="1"/>
          <p:nvPr userDrawn="1"/>
        </p:nvSpPr>
        <p:spPr>
          <a:xfrm>
            <a:off x="4358844" y="1146415"/>
            <a:ext cx="873958"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FY21 Burn Rate</a:t>
            </a:r>
          </a:p>
        </p:txBody>
      </p:sp>
      <p:sp useBgFill="1">
        <p:nvSpPr>
          <p:cNvPr id="21" name="Text Placeholder 2">
            <a:extLst>
              <a:ext uri="{FF2B5EF4-FFF2-40B4-BE49-F238E27FC236}">
                <a16:creationId xmlns:a16="http://schemas.microsoft.com/office/drawing/2014/main" id="{7D2375CB-6B72-4162-8BA1-2F36B8E0E224}"/>
              </a:ext>
            </a:extLst>
          </p:cNvPr>
          <p:cNvSpPr>
            <a:spLocks noGrp="1"/>
          </p:cNvSpPr>
          <p:nvPr>
            <p:ph type="body" sz="quarter" idx="19" hasCustomPrompt="1"/>
          </p:nvPr>
        </p:nvSpPr>
        <p:spPr>
          <a:xfrm>
            <a:off x="5226642" y="1412467"/>
            <a:ext cx="1264680"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a:t>
            </a:r>
            <a:r>
              <a:rPr lang="en-US" dirty="0" err="1"/>
              <a:t>ODCs</a:t>
            </a:r>
            <a:r>
              <a:rPr lang="en-US" dirty="0"/>
              <a:t> ($K)</a:t>
            </a:r>
          </a:p>
        </p:txBody>
      </p:sp>
      <p:sp useBgFill="1">
        <p:nvSpPr>
          <p:cNvPr id="22" name="TextBox 21">
            <a:extLst>
              <a:ext uri="{FF2B5EF4-FFF2-40B4-BE49-F238E27FC236}">
                <a16:creationId xmlns:a16="http://schemas.microsoft.com/office/drawing/2014/main" id="{FE642AC2-16D2-48AB-8FD5-B01371D45E4E}"/>
              </a:ext>
            </a:extLst>
          </p:cNvPr>
          <p:cNvSpPr txBox="1"/>
          <p:nvPr userDrawn="1"/>
        </p:nvSpPr>
        <p:spPr>
          <a:xfrm>
            <a:off x="4605706" y="1419766"/>
            <a:ext cx="627096"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FY21 ODC</a:t>
            </a:r>
          </a:p>
        </p:txBody>
      </p:sp>
      <p:sp useBgFill="1">
        <p:nvSpPr>
          <p:cNvPr id="24" name="TextBox 23">
            <a:extLst>
              <a:ext uri="{FF2B5EF4-FFF2-40B4-BE49-F238E27FC236}">
                <a16:creationId xmlns:a16="http://schemas.microsoft.com/office/drawing/2014/main" id="{4FE0D5E4-6B0B-4AD8-AC63-E523F072C5F1}"/>
              </a:ext>
            </a:extLst>
          </p:cNvPr>
          <p:cNvSpPr txBox="1"/>
          <p:nvPr userDrawn="1"/>
        </p:nvSpPr>
        <p:spPr>
          <a:xfrm>
            <a:off x="6766684" y="1414592"/>
            <a:ext cx="740908"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FY21 Capital</a:t>
            </a:r>
          </a:p>
        </p:txBody>
      </p:sp>
      <p:sp useBgFill="1">
        <p:nvSpPr>
          <p:cNvPr id="2" name="TextBox 1">
            <a:extLst>
              <a:ext uri="{FF2B5EF4-FFF2-40B4-BE49-F238E27FC236}">
                <a16:creationId xmlns:a16="http://schemas.microsoft.com/office/drawing/2014/main" id="{51EC326E-7A70-48B6-A997-4FA1A8AF4D25}"/>
              </a:ext>
            </a:extLst>
          </p:cNvPr>
          <p:cNvSpPr txBox="1"/>
          <p:nvPr userDrawn="1"/>
        </p:nvSpPr>
        <p:spPr>
          <a:xfrm>
            <a:off x="6482911" y="140030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5" name="TextBox 24">
            <a:extLst>
              <a:ext uri="{FF2B5EF4-FFF2-40B4-BE49-F238E27FC236}">
                <a16:creationId xmlns:a16="http://schemas.microsoft.com/office/drawing/2014/main" id="{30B22D89-DB47-4908-B78B-D55465A5135F}"/>
              </a:ext>
            </a:extLst>
          </p:cNvPr>
          <p:cNvSpPr txBox="1"/>
          <p:nvPr userDrawn="1"/>
        </p:nvSpPr>
        <p:spPr>
          <a:xfrm>
            <a:off x="8150220" y="139209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6" name="TextBox 25">
            <a:extLst>
              <a:ext uri="{FF2B5EF4-FFF2-40B4-BE49-F238E27FC236}">
                <a16:creationId xmlns:a16="http://schemas.microsoft.com/office/drawing/2014/main" id="{A140C82D-33A6-4F58-B13E-9105CC4CF650}"/>
              </a:ext>
            </a:extLst>
          </p:cNvPr>
          <p:cNvSpPr txBox="1"/>
          <p:nvPr userDrawn="1"/>
        </p:nvSpPr>
        <p:spPr>
          <a:xfrm>
            <a:off x="6482911" y="1130241"/>
            <a:ext cx="534121" cy="253916"/>
          </a:xfrm>
          <a:prstGeom prst="rect">
            <a:avLst/>
          </a:prstGeom>
        </p:spPr>
        <p:txBody>
          <a:bodyPr wrap="none" rtlCol="0">
            <a:spAutoFit/>
          </a:bodyPr>
          <a:lstStyle/>
          <a:p>
            <a:r>
              <a:rPr lang="en-US" sz="1050" dirty="0" err="1">
                <a:solidFill>
                  <a:schemeClr val="tx1">
                    <a:lumMod val="65000"/>
                    <a:lumOff val="35000"/>
                  </a:schemeClr>
                </a:solidFill>
                <a:latin typeface="Franklin Gothic Medium Cond" panose="020B0606030402020204" pitchFamily="34" charset="0"/>
              </a:rPr>
              <a:t>hrs</a:t>
            </a:r>
            <a:r>
              <a:rPr lang="en-US" sz="1050" dirty="0">
                <a:solidFill>
                  <a:schemeClr val="tx1">
                    <a:lumMod val="65000"/>
                    <a:lumOff val="35000"/>
                  </a:schemeClr>
                </a:solidFill>
                <a:latin typeface="Franklin Gothic Medium Cond" panose="020B0606030402020204" pitchFamily="34" charset="0"/>
              </a:rPr>
              <a:t>/</a:t>
            </a:r>
            <a:r>
              <a:rPr lang="en-US" sz="1050" dirty="0" err="1">
                <a:solidFill>
                  <a:schemeClr val="tx1">
                    <a:lumMod val="65000"/>
                    <a:lumOff val="35000"/>
                  </a:schemeClr>
                </a:solidFill>
                <a:latin typeface="Franklin Gothic Medium Cond" panose="020B0606030402020204" pitchFamily="34" charset="0"/>
              </a:rPr>
              <a:t>wk</a:t>
            </a:r>
            <a:endParaRPr lang="en-US" sz="1050" dirty="0">
              <a:solidFill>
                <a:schemeClr val="tx1">
                  <a:lumMod val="65000"/>
                  <a:lumOff val="35000"/>
                </a:schemeClr>
              </a:solidFill>
              <a:latin typeface="Franklin Gothic Medium Cond" panose="020B0606030402020204" pitchFamily="34" charset="0"/>
            </a:endParaRPr>
          </a:p>
        </p:txBody>
      </p:sp>
      <p:sp>
        <p:nvSpPr>
          <p:cNvPr id="28" name="Text Placeholder 2">
            <a:extLst>
              <a:ext uri="{FF2B5EF4-FFF2-40B4-BE49-F238E27FC236}">
                <a16:creationId xmlns:a16="http://schemas.microsoft.com/office/drawing/2014/main" id="{A999ACA8-3AD7-4C53-B398-454A809AC8DF}"/>
              </a:ext>
            </a:extLst>
          </p:cNvPr>
          <p:cNvSpPr>
            <a:spLocks noGrp="1"/>
          </p:cNvSpPr>
          <p:nvPr>
            <p:ph type="body" sz="quarter" idx="21" hasCustomPrompt="1"/>
          </p:nvPr>
        </p:nvSpPr>
        <p:spPr>
          <a:xfrm>
            <a:off x="4607099" y="2046548"/>
            <a:ext cx="3950208" cy="2728206"/>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Please propose terms for 3 sprints (each 4 months long). Describe the goals of each sprint and what will be demonstrated at the end of the sprint.                                                Let us know anything else that is relevant to funding of your project in FY21.                                                                                                                                                                 </a:t>
            </a:r>
          </a:p>
        </p:txBody>
      </p:sp>
      <p:sp>
        <p:nvSpPr>
          <p:cNvPr id="29" name="TextBox 28">
            <a:extLst>
              <a:ext uri="{FF2B5EF4-FFF2-40B4-BE49-F238E27FC236}">
                <a16:creationId xmlns:a16="http://schemas.microsoft.com/office/drawing/2014/main" id="{9717B52A-1EB9-4B79-A4F1-7C93467DE9D1}"/>
              </a:ext>
            </a:extLst>
          </p:cNvPr>
          <p:cNvSpPr txBox="1"/>
          <p:nvPr userDrawn="1"/>
        </p:nvSpPr>
        <p:spPr>
          <a:xfrm>
            <a:off x="4605645" y="1857927"/>
            <a:ext cx="1191352"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FY21 Funding Proposal</a:t>
            </a:r>
          </a:p>
        </p:txBody>
      </p:sp>
      <p:cxnSp>
        <p:nvCxnSpPr>
          <p:cNvPr id="20" name="Straight Connector 19">
            <a:extLst>
              <a:ext uri="{FF2B5EF4-FFF2-40B4-BE49-F238E27FC236}">
                <a16:creationId xmlns:a16="http://schemas.microsoft.com/office/drawing/2014/main" id="{9E3D1BA7-188B-40E9-BF48-A79FC396F49E}"/>
              </a:ext>
            </a:extLst>
          </p:cNvPr>
          <p:cNvCxnSpPr/>
          <p:nvPr userDrawn="1"/>
        </p:nvCxnSpPr>
        <p:spPr>
          <a:xfrm>
            <a:off x="4437656" y="1811041"/>
            <a:ext cx="0" cy="2970465"/>
          </a:xfrm>
          <a:prstGeom prst="line">
            <a:avLst/>
          </a:prstGeom>
          <a:solidFill>
            <a:schemeClr val="bg1"/>
          </a:solidFill>
          <a:ln w="3175">
            <a:solidFill>
              <a:schemeClr val="tx1"/>
            </a:solidFill>
            <a:prstDash val="sysDash"/>
          </a:ln>
        </p:spPr>
      </p:cxnSp>
      <p:sp>
        <p:nvSpPr>
          <p:cNvPr id="30" name="Rectangle 29">
            <a:extLst>
              <a:ext uri="{FF2B5EF4-FFF2-40B4-BE49-F238E27FC236}">
                <a16:creationId xmlns:a16="http://schemas.microsoft.com/office/drawing/2014/main" id="{87353C36-D19E-4B94-BFEA-930B5FB313EB}"/>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useBgFill="1">
        <p:nvSpPr>
          <p:cNvPr id="32" name="Text Placeholder 2">
            <a:extLst>
              <a:ext uri="{FF2B5EF4-FFF2-40B4-BE49-F238E27FC236}">
                <a16:creationId xmlns:a16="http://schemas.microsoft.com/office/drawing/2014/main" id="{9DEFD605-22E9-4414-8C95-A86893413BC5}"/>
              </a:ext>
            </a:extLst>
          </p:cNvPr>
          <p:cNvSpPr>
            <a:spLocks noGrp="1"/>
          </p:cNvSpPr>
          <p:nvPr>
            <p:ph type="body" sz="quarter" idx="22" hasCustomPrompt="1"/>
          </p:nvPr>
        </p:nvSpPr>
        <p:spPr>
          <a:xfrm>
            <a:off x="7475395" y="1412467"/>
            <a:ext cx="728277"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(if needed)</a:t>
            </a:r>
          </a:p>
        </p:txBody>
      </p:sp>
      <p:sp>
        <p:nvSpPr>
          <p:cNvPr id="34" name="TextBox 33">
            <a:extLst>
              <a:ext uri="{FF2B5EF4-FFF2-40B4-BE49-F238E27FC236}">
                <a16:creationId xmlns:a16="http://schemas.microsoft.com/office/drawing/2014/main" id="{564E9FB2-AD6C-48FC-9AAF-770A1AD9BF5D}"/>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FY21 Pitch</a:t>
            </a:r>
          </a:p>
        </p:txBody>
      </p:sp>
      <p:sp>
        <p:nvSpPr>
          <p:cNvPr id="31" name="Text Placeholder 2">
            <a:extLst>
              <a:ext uri="{FF2B5EF4-FFF2-40B4-BE49-F238E27FC236}">
                <a16:creationId xmlns:a16="http://schemas.microsoft.com/office/drawing/2014/main" id="{6A5443E6-C980-4ED5-A555-00AE7DACDDE1}"/>
              </a:ext>
            </a:extLst>
          </p:cNvPr>
          <p:cNvSpPr>
            <a:spLocks noGrp="1"/>
          </p:cNvSpPr>
          <p:nvPr>
            <p:ph type="body" sz="quarter" idx="23" hasCustomPrompt="1"/>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Tagline</a:t>
            </a:r>
          </a:p>
        </p:txBody>
      </p:sp>
    </p:spTree>
    <p:extLst>
      <p:ext uri="{BB962C8B-B14F-4D97-AF65-F5344CB8AC3E}">
        <p14:creationId xmlns:p14="http://schemas.microsoft.com/office/powerpoint/2010/main" val="1203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kflow_dev_page2">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29757" y="1383508"/>
            <a:ext cx="4106424" cy="1278014"/>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Use case or reference mission that drives your project plans.</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4762681" y="1386769"/>
            <a:ext cx="3794626" cy="3385570"/>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FOR ALL PROPOSALS (new or existing) but OPTIONAL, anything else you want us to know.</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62913"/>
            <a:ext cx="4102068" cy="3712769"/>
          </a:xfrm>
          <a:prstGeom prst="roundRect">
            <a:avLst>
              <a:gd name="adj" fmla="val 3505"/>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4762681" y="1062913"/>
            <a:ext cx="3794626" cy="3712769"/>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3" name="TextBox 22">
            <a:extLst>
              <a:ext uri="{FF2B5EF4-FFF2-40B4-BE49-F238E27FC236}">
                <a16:creationId xmlns:a16="http://schemas.microsoft.com/office/drawing/2014/main" id="{9ED77F32-4068-4C82-A6D6-3C0B17396F55}"/>
              </a:ext>
            </a:extLst>
          </p:cNvPr>
          <p:cNvSpPr txBox="1"/>
          <p:nvPr userDrawn="1"/>
        </p:nvSpPr>
        <p:spPr>
          <a:xfrm>
            <a:off x="4761227" y="1137501"/>
            <a:ext cx="1143262"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Additional Information</a:t>
            </a:r>
          </a:p>
        </p:txBody>
      </p:sp>
      <p:sp>
        <p:nvSpPr>
          <p:cNvPr id="24" name="TextBox 23">
            <a:extLst>
              <a:ext uri="{FF2B5EF4-FFF2-40B4-BE49-F238E27FC236}">
                <a16:creationId xmlns:a16="http://schemas.microsoft.com/office/drawing/2014/main" id="{768EF4F3-1132-4846-9F56-32FD53BBB90D}"/>
              </a:ext>
            </a:extLst>
          </p:cNvPr>
          <p:cNvSpPr txBox="1"/>
          <p:nvPr userDrawn="1"/>
        </p:nvSpPr>
        <p:spPr>
          <a:xfrm>
            <a:off x="329757" y="1140307"/>
            <a:ext cx="1439818"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Use Case/Reference Mission</a:t>
            </a:r>
          </a:p>
        </p:txBody>
      </p:sp>
      <p:sp>
        <p:nvSpPr>
          <p:cNvPr id="25" name="Text Placeholder 2">
            <a:extLst>
              <a:ext uri="{FF2B5EF4-FFF2-40B4-BE49-F238E27FC236}">
                <a16:creationId xmlns:a16="http://schemas.microsoft.com/office/drawing/2014/main" id="{00708DF3-6FEA-4C2D-AE5C-81B1F0F42371}"/>
              </a:ext>
            </a:extLst>
          </p:cNvPr>
          <p:cNvSpPr>
            <a:spLocks noGrp="1"/>
          </p:cNvSpPr>
          <p:nvPr>
            <p:ph type="body" sz="quarter" idx="21" hasCustomPrompt="1"/>
          </p:nvPr>
        </p:nvSpPr>
        <p:spPr>
          <a:xfrm>
            <a:off x="329757" y="2946527"/>
            <a:ext cx="4106424" cy="182581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Top-level details on how you plan to achieve your objectives.</a:t>
            </a:r>
          </a:p>
        </p:txBody>
      </p:sp>
      <p:sp>
        <p:nvSpPr>
          <p:cNvPr id="26" name="TextBox 25">
            <a:extLst>
              <a:ext uri="{FF2B5EF4-FFF2-40B4-BE49-F238E27FC236}">
                <a16:creationId xmlns:a16="http://schemas.microsoft.com/office/drawing/2014/main" id="{A17BDDA4-990F-402B-B77A-220C85D83B29}"/>
              </a:ext>
            </a:extLst>
          </p:cNvPr>
          <p:cNvSpPr txBox="1"/>
          <p:nvPr userDrawn="1"/>
        </p:nvSpPr>
        <p:spPr>
          <a:xfrm>
            <a:off x="329757" y="2731083"/>
            <a:ext cx="1005403"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FY20 Project Plans</a:t>
            </a:r>
          </a:p>
        </p:txBody>
      </p:sp>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Plans and Details</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30786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kflow_dev_page3">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Infographic</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34" name="Text Placeholder 2">
            <a:extLst>
              <a:ext uri="{FF2B5EF4-FFF2-40B4-BE49-F238E27FC236}">
                <a16:creationId xmlns:a16="http://schemas.microsoft.com/office/drawing/2014/main" id="{942C76A3-70C4-40E7-AB2C-2240B00EBFF6}"/>
              </a:ext>
            </a:extLst>
          </p:cNvPr>
          <p:cNvSpPr>
            <a:spLocks noGrp="1"/>
          </p:cNvSpPr>
          <p:nvPr>
            <p:ph type="body" sz="quarter" idx="14" hasCustomPrompt="1"/>
          </p:nvPr>
        </p:nvSpPr>
        <p:spPr>
          <a:xfrm>
            <a:off x="329757" y="1383507"/>
            <a:ext cx="1707058" cy="3307253"/>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0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Text description/narrative of the graphic.</a:t>
            </a:r>
          </a:p>
        </p:txBody>
      </p:sp>
      <p:sp>
        <p:nvSpPr>
          <p:cNvPr id="3" name="Picture Placeholder 2">
            <a:extLst>
              <a:ext uri="{FF2B5EF4-FFF2-40B4-BE49-F238E27FC236}">
                <a16:creationId xmlns:a16="http://schemas.microsoft.com/office/drawing/2014/main" id="{2AED3DD6-EE54-48C9-9D83-D7392EC23295}"/>
              </a:ext>
            </a:extLst>
          </p:cNvPr>
          <p:cNvSpPr>
            <a:spLocks noGrp="1"/>
          </p:cNvSpPr>
          <p:nvPr>
            <p:ph type="pic" sz="quarter" idx="26" hasCustomPrompt="1"/>
          </p:nvPr>
        </p:nvSpPr>
        <p:spPr>
          <a:xfrm>
            <a:off x="2205038" y="1383506"/>
            <a:ext cx="6401589" cy="33072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atin typeface="Gadugi" panose="020B05020402040202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(Required for existing projects)  Insert graphic, infographic, or multimedia to describe the key result from FY19 or to describe your plans for FY20 (either one is fine).  Create your graphic in a separate </a:t>
            </a:r>
            <a:r>
              <a:rPr lang="en-US" dirty="0" err="1"/>
              <a:t>powerpoint</a:t>
            </a:r>
            <a:r>
              <a:rPr lang="en-US" dirty="0"/>
              <a:t> file, copy all of the content (images, text, </a:t>
            </a:r>
            <a:r>
              <a:rPr lang="en-US" dirty="0" err="1"/>
              <a:t>etc</a:t>
            </a:r>
            <a:r>
              <a:rPr lang="en-US" dirty="0"/>
              <a:t>) and paste into this picture box as an image (this allows our automated script to extract the image).  Use the crop tool to resize and adjust the crop.</a:t>
            </a:r>
          </a:p>
          <a:p>
            <a:endParaRPr lang="en-US" dirty="0"/>
          </a:p>
        </p:txBody>
      </p:sp>
    </p:spTree>
    <p:extLst>
      <p:ext uri="{BB962C8B-B14F-4D97-AF65-F5344CB8AC3E}">
        <p14:creationId xmlns:p14="http://schemas.microsoft.com/office/powerpoint/2010/main" val="51565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orkflow_dev_page4">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53759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--Treat your project like it was a product line.  If you are successful, tell us what the first generation will look like at the end of FY20.</a:t>
            </a:r>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3411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FY20</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1</a:t>
            </a:r>
            <a:r>
              <a:rPr lang="en-US" sz="1200" dirty="0">
                <a:solidFill>
                  <a:schemeClr val="tx1">
                    <a:lumMod val="65000"/>
                    <a:lumOff val="35000"/>
                  </a:schemeClr>
                </a:solidFill>
                <a:latin typeface="Tw Cen MT" panose="020B0602020104020603" pitchFamily="34" charset="0"/>
              </a:rPr>
              <a:t>)</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3366125"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--Second generation at the end of FY21.</a:t>
            </a:r>
          </a:p>
        </p:txBody>
      </p:sp>
      <p:sp>
        <p:nvSpPr>
          <p:cNvPr id="32" name="Text Placeholder 2">
            <a:extLst>
              <a:ext uri="{FF2B5EF4-FFF2-40B4-BE49-F238E27FC236}">
                <a16:creationId xmlns:a16="http://schemas.microsoft.com/office/drawing/2014/main" id="{93F1A937-431A-4C29-8570-992F79BEF3C0}"/>
              </a:ext>
            </a:extLst>
          </p:cNvPr>
          <p:cNvSpPr>
            <a:spLocks noGrp="1"/>
          </p:cNvSpPr>
          <p:nvPr>
            <p:ph type="body" sz="quarter" idx="16" hasCustomPrompt="1"/>
          </p:nvPr>
        </p:nvSpPr>
        <p:spPr>
          <a:xfrm>
            <a:off x="619901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--Third generation at the of FY22.</a:t>
            </a:r>
          </a:p>
        </p:txBody>
      </p:sp>
      <p:sp>
        <p:nvSpPr>
          <p:cNvPr id="45" name="TextBox 44">
            <a:extLst>
              <a:ext uri="{FF2B5EF4-FFF2-40B4-BE49-F238E27FC236}">
                <a16:creationId xmlns:a16="http://schemas.microsoft.com/office/drawing/2014/main" id="{C165D53A-B685-4688-9EFD-E88D42AE66F5}"/>
              </a:ext>
            </a:extLst>
          </p:cNvPr>
          <p:cNvSpPr txBox="1"/>
          <p:nvPr userDrawn="1"/>
        </p:nvSpPr>
        <p:spPr>
          <a:xfrm>
            <a:off x="3162647"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FY21</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2</a:t>
            </a:r>
            <a:r>
              <a:rPr lang="en-US" sz="1200" dirty="0">
                <a:solidFill>
                  <a:schemeClr val="tx1">
                    <a:lumMod val="65000"/>
                    <a:lumOff val="35000"/>
                  </a:schemeClr>
                </a:solidFill>
                <a:latin typeface="Tw Cen MT" panose="020B0602020104020603" pitchFamily="34" charset="0"/>
              </a:rPr>
              <a:t>)</a:t>
            </a:r>
          </a:p>
        </p:txBody>
      </p:sp>
      <p:sp>
        <p:nvSpPr>
          <p:cNvPr id="46" name="TextBox 45">
            <a:extLst>
              <a:ext uri="{FF2B5EF4-FFF2-40B4-BE49-F238E27FC236}">
                <a16:creationId xmlns:a16="http://schemas.microsoft.com/office/drawing/2014/main" id="{405F4F52-6233-4B70-AA42-17B359CDFD79}"/>
              </a:ext>
            </a:extLst>
          </p:cNvPr>
          <p:cNvSpPr txBox="1"/>
          <p:nvPr userDrawn="1"/>
        </p:nvSpPr>
        <p:spPr>
          <a:xfrm>
            <a:off x="599553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FY22</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3</a:t>
            </a:r>
            <a:r>
              <a:rPr lang="en-US" sz="1200" dirty="0">
                <a:solidFill>
                  <a:schemeClr val="tx1">
                    <a:lumMod val="65000"/>
                    <a:lumOff val="35000"/>
                  </a:schemeClr>
                </a:solidFill>
                <a:latin typeface="Tw Cen MT" panose="020B0602020104020603" pitchFamily="34" charset="0"/>
              </a:rPr>
              <a:t>)</a:t>
            </a:r>
          </a:p>
        </p:txBody>
      </p:sp>
      <p:sp>
        <p:nvSpPr>
          <p:cNvPr id="12" name="Text Placeholder 11">
            <a:extLst>
              <a:ext uri="{FF2B5EF4-FFF2-40B4-BE49-F238E27FC236}">
                <a16:creationId xmlns:a16="http://schemas.microsoft.com/office/drawing/2014/main" id="{8240E7A3-E191-48DF-BD05-29150361FEF3}"/>
              </a:ext>
            </a:extLst>
          </p:cNvPr>
          <p:cNvSpPr>
            <a:spLocks noGrp="1"/>
          </p:cNvSpPr>
          <p:nvPr>
            <p:ph type="body" sz="quarter" idx="21" hasCustomPrompt="1"/>
          </p:nvPr>
        </p:nvSpPr>
        <p:spPr>
          <a:xfrm>
            <a:off x="334113"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3164099"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8" name="Rectangle: Rounded Corners 47">
            <a:extLst>
              <a:ext uri="{FF2B5EF4-FFF2-40B4-BE49-F238E27FC236}">
                <a16:creationId xmlns:a16="http://schemas.microsoft.com/office/drawing/2014/main" id="{3B4DC698-B42B-4ADA-9CB2-493BF2A21A39}"/>
              </a:ext>
            </a:extLst>
          </p:cNvPr>
          <p:cNvSpPr/>
          <p:nvPr userDrawn="1"/>
        </p:nvSpPr>
        <p:spPr>
          <a:xfrm>
            <a:off x="5992631" y="1094243"/>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9" name="Text Placeholder 11">
            <a:extLst>
              <a:ext uri="{FF2B5EF4-FFF2-40B4-BE49-F238E27FC236}">
                <a16:creationId xmlns:a16="http://schemas.microsoft.com/office/drawing/2014/main" id="{22780435-20C5-45AE-A1AF-D60F9246945D}"/>
              </a:ext>
            </a:extLst>
          </p:cNvPr>
          <p:cNvSpPr>
            <a:spLocks noGrp="1"/>
          </p:cNvSpPr>
          <p:nvPr>
            <p:ph type="body" sz="quarter" idx="22" hasCustomPrompt="1"/>
          </p:nvPr>
        </p:nvSpPr>
        <p:spPr>
          <a:xfrm>
            <a:off x="3164099"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0" name="Text Placeholder 11">
            <a:extLst>
              <a:ext uri="{FF2B5EF4-FFF2-40B4-BE49-F238E27FC236}">
                <a16:creationId xmlns:a16="http://schemas.microsoft.com/office/drawing/2014/main" id="{BF74BF59-7AEB-41CC-B135-7F9591723F8C}"/>
              </a:ext>
            </a:extLst>
          </p:cNvPr>
          <p:cNvSpPr>
            <a:spLocks noGrp="1"/>
          </p:cNvSpPr>
          <p:nvPr>
            <p:ph type="body" sz="quarter" idx="23" hasCustomPrompt="1"/>
          </p:nvPr>
        </p:nvSpPr>
        <p:spPr>
          <a:xfrm>
            <a:off x="5995535" y="3483263"/>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1" name="TextBox 50">
            <a:extLst>
              <a:ext uri="{FF2B5EF4-FFF2-40B4-BE49-F238E27FC236}">
                <a16:creationId xmlns:a16="http://schemas.microsoft.com/office/drawing/2014/main" id="{ACBFABB3-9374-4ED3-9A1B-4EE427637AAD}"/>
              </a:ext>
            </a:extLst>
          </p:cNvPr>
          <p:cNvSpPr txBox="1"/>
          <p:nvPr userDrawn="1"/>
        </p:nvSpPr>
        <p:spPr>
          <a:xfrm>
            <a:off x="329757"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2" name="TextBox 51">
            <a:extLst>
              <a:ext uri="{FF2B5EF4-FFF2-40B4-BE49-F238E27FC236}">
                <a16:creationId xmlns:a16="http://schemas.microsoft.com/office/drawing/2014/main" id="{C569EC6F-46FB-41C5-9A76-B0847EDB84C4}"/>
              </a:ext>
            </a:extLst>
          </p:cNvPr>
          <p:cNvSpPr txBox="1"/>
          <p:nvPr userDrawn="1"/>
        </p:nvSpPr>
        <p:spPr>
          <a:xfrm>
            <a:off x="3159743"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3" name="TextBox 52">
            <a:extLst>
              <a:ext uri="{FF2B5EF4-FFF2-40B4-BE49-F238E27FC236}">
                <a16:creationId xmlns:a16="http://schemas.microsoft.com/office/drawing/2014/main" id="{22A88837-FDA4-4285-9D69-6E9197BBE6A3}"/>
              </a:ext>
            </a:extLst>
          </p:cNvPr>
          <p:cNvSpPr txBox="1"/>
          <p:nvPr userDrawn="1"/>
        </p:nvSpPr>
        <p:spPr>
          <a:xfrm>
            <a:off x="6003226"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4" name="TextBox 53">
            <a:extLst>
              <a:ext uri="{FF2B5EF4-FFF2-40B4-BE49-F238E27FC236}">
                <a16:creationId xmlns:a16="http://schemas.microsoft.com/office/drawing/2014/main" id="{08E7286B-4F46-4A52-B42A-4759E5E0708C}"/>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3-Gen Roadmap</a:t>
            </a:r>
          </a:p>
        </p:txBody>
      </p:sp>
      <p:sp>
        <p:nvSpPr>
          <p:cNvPr id="24" name="Text Placeholder 2">
            <a:extLst>
              <a:ext uri="{FF2B5EF4-FFF2-40B4-BE49-F238E27FC236}">
                <a16:creationId xmlns:a16="http://schemas.microsoft.com/office/drawing/2014/main" id="{07D8DEF9-D65D-4D9A-8DB8-D61D14A62CAE}"/>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5" name="Text Placeholder 2">
            <a:extLst>
              <a:ext uri="{FF2B5EF4-FFF2-40B4-BE49-F238E27FC236}">
                <a16:creationId xmlns:a16="http://schemas.microsoft.com/office/drawing/2014/main" id="{D2593F97-9E97-4E52-9A8F-D13E45789625}"/>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6" name="Text Placeholder 2">
            <a:extLst>
              <a:ext uri="{FF2B5EF4-FFF2-40B4-BE49-F238E27FC236}">
                <a16:creationId xmlns:a16="http://schemas.microsoft.com/office/drawing/2014/main" id="{356D0D40-605F-4FEB-A197-30AC716C0253}"/>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7" name="TextBox 26">
            <a:extLst>
              <a:ext uri="{FF2B5EF4-FFF2-40B4-BE49-F238E27FC236}">
                <a16:creationId xmlns:a16="http://schemas.microsoft.com/office/drawing/2014/main" id="{C1539B58-73F7-466B-915D-F2E77253C14B}"/>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8" name="Rectangle 27">
            <a:extLst>
              <a:ext uri="{FF2B5EF4-FFF2-40B4-BE49-F238E27FC236}">
                <a16:creationId xmlns:a16="http://schemas.microsoft.com/office/drawing/2014/main" id="{436ACE8F-9CDE-4642-9EAA-FA0B1547A7F3}"/>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9" name="Text Placeholder 2">
            <a:extLst>
              <a:ext uri="{FF2B5EF4-FFF2-40B4-BE49-F238E27FC236}">
                <a16:creationId xmlns:a16="http://schemas.microsoft.com/office/drawing/2014/main" id="{93339D01-F4F4-4E8E-A348-E95F621ECD8A}"/>
              </a:ext>
            </a:extLst>
          </p:cNvPr>
          <p:cNvSpPr>
            <a:spLocks noGrp="1"/>
          </p:cNvSpPr>
          <p:nvPr>
            <p:ph type="body" sz="quarter" idx="24"/>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2154193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0912" y="125070"/>
            <a:ext cx="952764" cy="215238"/>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0" y="4890448"/>
            <a:ext cx="7032568" cy="200055"/>
          </a:xfrm>
          <a:prstGeom prst="rect">
            <a:avLst/>
          </a:prstGeom>
          <a:noFill/>
        </p:spPr>
        <p:txBody>
          <a:bodyPr wrap="square" rtlCol="0">
            <a:spAutoFit/>
          </a:bodyPr>
          <a:lstStyle/>
          <a:p>
            <a:pPr>
              <a:spcBef>
                <a:spcPts val="100"/>
              </a:spcBef>
            </a:pPr>
            <a:r>
              <a:rPr lang="en-US" sz="700" dirty="0">
                <a:latin typeface="Yu Gothic Medium" panose="020B0500000000000000" pitchFamily="34" charset="-128"/>
                <a:ea typeface="Yu Gothic Medium" panose="020B0500000000000000" pitchFamily="34" charset="-128"/>
              </a:rPr>
              <a:t>HIGH SENSITIVITY//AEROSPACE PROPRIETARY INFORMATION</a:t>
            </a:r>
          </a:p>
        </p:txBody>
      </p:sp>
      <p:sp>
        <p:nvSpPr>
          <p:cNvPr id="2" name="TextBox 1">
            <a:extLst>
              <a:ext uri="{FF2B5EF4-FFF2-40B4-BE49-F238E27FC236}">
                <a16:creationId xmlns:a16="http://schemas.microsoft.com/office/drawing/2014/main" id="{B5FC3B0A-A38D-4959-9C09-A63C8EAC6B0C}"/>
              </a:ext>
            </a:extLst>
          </p:cNvPr>
          <p:cNvSpPr txBox="1"/>
          <p:nvPr userDrawn="1"/>
        </p:nvSpPr>
        <p:spPr>
          <a:xfrm>
            <a:off x="8350135" y="4882753"/>
            <a:ext cx="723207" cy="215444"/>
          </a:xfrm>
          <a:prstGeom prst="rect">
            <a:avLst/>
          </a:prstGeom>
          <a:noFill/>
        </p:spPr>
        <p:txBody>
          <a:bodyPr wrap="square" rtlCol="0">
            <a:spAutoFit/>
          </a:bodyPr>
          <a:lstStyle/>
          <a:p>
            <a:pPr algn="r"/>
            <a:r>
              <a:rPr lang="en-US" sz="800" dirty="0">
                <a:latin typeface="Yu Gothic Medium" panose="020B0500000000000000" pitchFamily="34" charset="-128"/>
                <a:ea typeface="Yu Gothic Medium" panose="020B0500000000000000" pitchFamily="34" charset="-128"/>
              </a:rPr>
              <a:t>//</a:t>
            </a:r>
            <a:fld id="{545FEBB2-146D-447F-9F7A-7077BEA07106}" type="slidenum">
              <a:rPr lang="en-US" sz="800" smtClean="0">
                <a:latin typeface="Yu Gothic Medium" panose="020B0500000000000000" pitchFamily="34" charset="-128"/>
                <a:ea typeface="Yu Gothic Medium" panose="020B0500000000000000" pitchFamily="34" charset="-128"/>
              </a:rPr>
              <a:pPr algn="r"/>
              <a:t>‹#›</a:t>
            </a:fld>
            <a:endParaRPr lang="en-US" sz="800" dirty="0">
              <a:latin typeface="Yu Gothic Medium" panose="020B0500000000000000" pitchFamily="34" charset="-128"/>
              <a:ea typeface="Yu Gothic Medium" panose="020B0500000000000000" pitchFamily="34" charset="-128"/>
            </a:endParaRPr>
          </a:p>
        </p:txBody>
      </p:sp>
      <p:pic>
        <p:nvPicPr>
          <p:cNvPr id="5" name="Picture 4">
            <a:extLst>
              <a:ext uri="{FF2B5EF4-FFF2-40B4-BE49-F238E27FC236}">
                <a16:creationId xmlns:a16="http://schemas.microsoft.com/office/drawing/2014/main" id="{23BB131C-8E1C-458E-B298-CA8EF64A8857}"/>
              </a:ext>
            </a:extLst>
          </p:cNvPr>
          <p:cNvPicPr>
            <a:picLocks noChangeAspect="1"/>
          </p:cNvPicPr>
          <p:nvPr userDrawn="1"/>
        </p:nvPicPr>
        <p:blipFill>
          <a:blip r:embed="rId7"/>
          <a:stretch>
            <a:fillRect/>
          </a:stretch>
        </p:blipFill>
        <p:spPr>
          <a:xfrm>
            <a:off x="7475396" y="4847717"/>
            <a:ext cx="820495" cy="295783"/>
          </a:xfrm>
          <a:prstGeom prst="rect">
            <a:avLst/>
          </a:prstGeom>
        </p:spPr>
      </p:pic>
    </p:spTree>
    <p:extLst>
      <p:ext uri="{BB962C8B-B14F-4D97-AF65-F5344CB8AC3E}">
        <p14:creationId xmlns:p14="http://schemas.microsoft.com/office/powerpoint/2010/main" val="1503389281"/>
      </p:ext>
    </p:extLst>
  </p:cSld>
  <p:clrMap bg1="lt1" tx1="dk1" bg2="lt2" tx2="dk2" accent1="accent1" accent2="accent2" accent3="accent3" accent4="accent4" accent5="accent5" accent6="accent6" hlink="hlink" folHlink="folHlink"/>
  <p:sldLayoutIdLst>
    <p:sldLayoutId id="2147485033" r:id="rId1"/>
    <p:sldLayoutId id="2147485035" r:id="rId2"/>
    <p:sldLayoutId id="2147485036" r:id="rId3"/>
    <p:sldLayoutId id="214748503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a:extLst>
              <a:ext uri="{FF2B5EF4-FFF2-40B4-BE49-F238E27FC236}">
                <a16:creationId xmlns:a16="http://schemas.microsoft.com/office/drawing/2014/main" id="{757D358D-838E-48C4-8887-41026BBFCB95}"/>
              </a:ext>
            </a:extLst>
          </p:cNvPr>
          <p:cNvSpPr>
            <a:spLocks noGrp="1"/>
          </p:cNvSpPr>
          <p:nvPr>
            <p:ph type="body" sz="quarter" idx="10"/>
          </p:nvPr>
        </p:nvSpPr>
        <p:spPr/>
        <p:txBody>
          <a:bodyPr/>
          <a:lstStyle/>
          <a:p>
            <a:r>
              <a:rPr lang="en-US" dirty="0"/>
              <a:t>Chain Mail </a:t>
            </a:r>
            <a:r>
              <a:rPr lang="en-US" dirty="0" err="1"/>
              <a:t>DiAL</a:t>
            </a:r>
            <a:r>
              <a:rPr lang="en-US" dirty="0"/>
              <a:t> – Distributed Ad-Hoc Localization</a:t>
            </a:r>
          </a:p>
        </p:txBody>
      </p:sp>
      <p:sp>
        <p:nvSpPr>
          <p:cNvPr id="36" name="Text Placeholder 35">
            <a:extLst>
              <a:ext uri="{FF2B5EF4-FFF2-40B4-BE49-F238E27FC236}">
                <a16:creationId xmlns:a16="http://schemas.microsoft.com/office/drawing/2014/main" id="{CA0F20C8-BF95-4647-B612-1A4CC53C9EEB}"/>
              </a:ext>
            </a:extLst>
          </p:cNvPr>
          <p:cNvSpPr>
            <a:spLocks noGrp="1"/>
          </p:cNvSpPr>
          <p:nvPr>
            <p:ph type="body" sz="quarter" idx="11"/>
          </p:nvPr>
        </p:nvSpPr>
        <p:spPr/>
        <p:txBody>
          <a:bodyPr/>
          <a:lstStyle/>
          <a:p>
            <a:r>
              <a:rPr lang="en-US" dirty="0"/>
              <a:t>Scrimmage</a:t>
            </a:r>
          </a:p>
        </p:txBody>
      </p:sp>
      <p:sp>
        <p:nvSpPr>
          <p:cNvPr id="37" name="Text Placeholder 36">
            <a:extLst>
              <a:ext uri="{FF2B5EF4-FFF2-40B4-BE49-F238E27FC236}">
                <a16:creationId xmlns:a16="http://schemas.microsoft.com/office/drawing/2014/main" id="{BB94B0BC-4F22-4210-BDD8-BADA747F3A43}"/>
              </a:ext>
            </a:extLst>
          </p:cNvPr>
          <p:cNvSpPr>
            <a:spLocks noGrp="1"/>
          </p:cNvSpPr>
          <p:nvPr>
            <p:ph type="body" sz="quarter" idx="12"/>
          </p:nvPr>
        </p:nvSpPr>
        <p:spPr/>
        <p:txBody>
          <a:bodyPr/>
          <a:lstStyle/>
          <a:p>
            <a:r>
              <a:rPr lang="en-US" dirty="0"/>
              <a:t>Report + hardware implementation</a:t>
            </a:r>
          </a:p>
        </p:txBody>
      </p:sp>
      <p:sp>
        <p:nvSpPr>
          <p:cNvPr id="38" name="Text Placeholder 37">
            <a:extLst>
              <a:ext uri="{FF2B5EF4-FFF2-40B4-BE49-F238E27FC236}">
                <a16:creationId xmlns:a16="http://schemas.microsoft.com/office/drawing/2014/main" id="{332FA2F4-9973-4CF4-ADA8-940AACADBCD1}"/>
              </a:ext>
            </a:extLst>
          </p:cNvPr>
          <p:cNvSpPr>
            <a:spLocks noGrp="1"/>
          </p:cNvSpPr>
          <p:nvPr>
            <p:ph type="body" sz="quarter" idx="13"/>
          </p:nvPr>
        </p:nvSpPr>
        <p:spPr/>
        <p:txBody>
          <a:bodyPr/>
          <a:lstStyle/>
          <a:p>
            <a:r>
              <a:rPr lang="en-US" dirty="0"/>
              <a:t>Justin Kim</a:t>
            </a:r>
          </a:p>
        </p:txBody>
      </p:sp>
      <p:sp>
        <p:nvSpPr>
          <p:cNvPr id="39" name="Text Placeholder 38">
            <a:extLst>
              <a:ext uri="{FF2B5EF4-FFF2-40B4-BE49-F238E27FC236}">
                <a16:creationId xmlns:a16="http://schemas.microsoft.com/office/drawing/2014/main" id="{825D45CD-57BA-4FA2-8B3F-7791507246F0}"/>
              </a:ext>
            </a:extLst>
          </p:cNvPr>
          <p:cNvSpPr>
            <a:spLocks noGrp="1"/>
          </p:cNvSpPr>
          <p:nvPr>
            <p:ph type="body" sz="quarter" idx="14"/>
          </p:nvPr>
        </p:nvSpPr>
        <p:spPr>
          <a:noFill/>
        </p:spPr>
        <p:txBody>
          <a:bodyPr/>
          <a:lstStyle/>
          <a:p>
            <a:r>
              <a:rPr lang="en-US" dirty="0" err="1"/>
              <a:t>DiAL</a:t>
            </a:r>
            <a:r>
              <a:rPr lang="en-US" dirty="0"/>
              <a:t> is for rapidly determining satellite position in a large proliferated constellation, addressing a challenge for future constellation operators.</a:t>
            </a:r>
          </a:p>
          <a:p>
            <a:r>
              <a:rPr lang="en-US" dirty="0"/>
              <a:t>A distributed localization algorithm will use crosslink information to relatively map the network and use anchor nodes to absolutely map the network, without large computational overhead or a centralized computing system.</a:t>
            </a:r>
          </a:p>
        </p:txBody>
      </p:sp>
      <p:sp>
        <p:nvSpPr>
          <p:cNvPr id="40" name="Text Placeholder 39">
            <a:extLst>
              <a:ext uri="{FF2B5EF4-FFF2-40B4-BE49-F238E27FC236}">
                <a16:creationId xmlns:a16="http://schemas.microsoft.com/office/drawing/2014/main" id="{4C8F485C-F420-4C80-9962-2133AD6FF7B4}"/>
              </a:ext>
            </a:extLst>
          </p:cNvPr>
          <p:cNvSpPr>
            <a:spLocks noGrp="1"/>
          </p:cNvSpPr>
          <p:nvPr>
            <p:ph type="body" sz="quarter" idx="17"/>
          </p:nvPr>
        </p:nvSpPr>
        <p:spPr/>
        <p:txBody>
          <a:bodyPr/>
          <a:lstStyle/>
          <a:p>
            <a:r>
              <a:rPr lang="en-US" dirty="0"/>
              <a:t>841753</a:t>
            </a:r>
          </a:p>
        </p:txBody>
      </p:sp>
      <p:sp>
        <p:nvSpPr>
          <p:cNvPr id="41" name="Text Placeholder 40">
            <a:extLst>
              <a:ext uri="{FF2B5EF4-FFF2-40B4-BE49-F238E27FC236}">
                <a16:creationId xmlns:a16="http://schemas.microsoft.com/office/drawing/2014/main" id="{08A91150-8360-49BE-9B83-BB6705D90624}"/>
              </a:ext>
            </a:extLst>
          </p:cNvPr>
          <p:cNvSpPr>
            <a:spLocks noGrp="1"/>
          </p:cNvSpPr>
          <p:nvPr>
            <p:ph type="body" sz="quarter" idx="18"/>
          </p:nvPr>
        </p:nvSpPr>
        <p:spPr/>
        <p:txBody>
          <a:bodyPr/>
          <a:lstStyle/>
          <a:p>
            <a:r>
              <a:rPr lang="en-US" dirty="0"/>
              <a:t>15</a:t>
            </a:r>
          </a:p>
        </p:txBody>
      </p:sp>
      <p:sp>
        <p:nvSpPr>
          <p:cNvPr id="42" name="Text Placeholder 41">
            <a:extLst>
              <a:ext uri="{FF2B5EF4-FFF2-40B4-BE49-F238E27FC236}">
                <a16:creationId xmlns:a16="http://schemas.microsoft.com/office/drawing/2014/main" id="{39D443C6-3007-41D1-AF60-AACD44D4E63C}"/>
              </a:ext>
            </a:extLst>
          </p:cNvPr>
          <p:cNvSpPr>
            <a:spLocks noGrp="1"/>
          </p:cNvSpPr>
          <p:nvPr>
            <p:ph type="body" sz="quarter" idx="19"/>
          </p:nvPr>
        </p:nvSpPr>
        <p:spPr/>
        <p:txBody>
          <a:bodyPr/>
          <a:lstStyle/>
          <a:p>
            <a:endParaRPr lang="en-US"/>
          </a:p>
        </p:txBody>
      </p:sp>
      <p:sp>
        <p:nvSpPr>
          <p:cNvPr id="43" name="Text Placeholder 42">
            <a:extLst>
              <a:ext uri="{FF2B5EF4-FFF2-40B4-BE49-F238E27FC236}">
                <a16:creationId xmlns:a16="http://schemas.microsoft.com/office/drawing/2014/main" id="{DA781F24-1AD4-4127-A447-84A64B9375A1}"/>
              </a:ext>
            </a:extLst>
          </p:cNvPr>
          <p:cNvSpPr>
            <a:spLocks noGrp="1"/>
          </p:cNvSpPr>
          <p:nvPr>
            <p:ph type="body" sz="quarter" idx="21"/>
          </p:nvPr>
        </p:nvSpPr>
        <p:spPr/>
        <p:txBody>
          <a:bodyPr/>
          <a:lstStyle/>
          <a:p>
            <a:r>
              <a:rPr lang="en-US" dirty="0"/>
              <a:t>Propose terms for 3 sprints. Describe the goals of each sprint and what will be demonstrated</a:t>
            </a:r>
          </a:p>
          <a:p>
            <a:r>
              <a:rPr lang="en-US" b="1" dirty="0"/>
              <a:t>Sprint 1</a:t>
            </a:r>
            <a:r>
              <a:rPr lang="en-US" dirty="0"/>
              <a:t>: Investigate and characterize range-free algorithm, ranging uncertainty, network topology effects. Begin collaboration with other teams for hardware implementation.</a:t>
            </a:r>
          </a:p>
          <a:p>
            <a:r>
              <a:rPr lang="en-US" b="1" dirty="0"/>
              <a:t>Sprint 2</a:t>
            </a:r>
            <a:r>
              <a:rPr lang="en-US" dirty="0"/>
              <a:t>: Implement and test algorithms on </a:t>
            </a:r>
            <a:r>
              <a:rPr lang="en-US" dirty="0" err="1"/>
              <a:t>SWaP</a:t>
            </a:r>
            <a:r>
              <a:rPr lang="en-US" dirty="0"/>
              <a:t>-limited hardware.</a:t>
            </a:r>
          </a:p>
          <a:p>
            <a:r>
              <a:rPr lang="en-US" b="1" dirty="0"/>
              <a:t>Sprint 3</a:t>
            </a:r>
            <a:r>
              <a:rPr lang="en-US" dirty="0"/>
              <a:t>: Document results in ATM or ATR. Look for publication opportunities.</a:t>
            </a:r>
          </a:p>
        </p:txBody>
      </p:sp>
      <p:sp>
        <p:nvSpPr>
          <p:cNvPr id="44" name="Text Placeholder 43">
            <a:extLst>
              <a:ext uri="{FF2B5EF4-FFF2-40B4-BE49-F238E27FC236}">
                <a16:creationId xmlns:a16="http://schemas.microsoft.com/office/drawing/2014/main" id="{233CF62D-551E-4280-86F9-9840924EC20A}"/>
              </a:ext>
            </a:extLst>
          </p:cNvPr>
          <p:cNvSpPr>
            <a:spLocks noGrp="1"/>
          </p:cNvSpPr>
          <p:nvPr>
            <p:ph type="body" sz="quarter" idx="22"/>
          </p:nvPr>
        </p:nvSpPr>
        <p:spPr/>
        <p:txBody>
          <a:bodyPr/>
          <a:lstStyle/>
          <a:p>
            <a:endParaRPr lang="en-US"/>
          </a:p>
        </p:txBody>
      </p:sp>
      <p:sp>
        <p:nvSpPr>
          <p:cNvPr id="45" name="Text Placeholder 44">
            <a:extLst>
              <a:ext uri="{FF2B5EF4-FFF2-40B4-BE49-F238E27FC236}">
                <a16:creationId xmlns:a16="http://schemas.microsoft.com/office/drawing/2014/main" id="{AD6A2F17-326F-4998-B810-56D412E9F2A8}"/>
              </a:ext>
            </a:extLst>
          </p:cNvPr>
          <p:cNvSpPr>
            <a:spLocks noGrp="1"/>
          </p:cNvSpPr>
          <p:nvPr>
            <p:ph type="body" sz="quarter" idx="23"/>
          </p:nvPr>
        </p:nvSpPr>
        <p:spPr/>
        <p:txBody>
          <a:bodyPr/>
          <a:lstStyle/>
          <a:p>
            <a:r>
              <a:rPr lang="en-US" dirty="0"/>
              <a:t>Rapid and distributed position estimation in large proliferated constellations</a:t>
            </a:r>
          </a:p>
        </p:txBody>
      </p:sp>
      <p:sp>
        <p:nvSpPr>
          <p:cNvPr id="46" name="MEDIA_BACKGROUND_FIGURE_IMAGE">
            <a:extLst>
              <a:ext uri="{FF2B5EF4-FFF2-40B4-BE49-F238E27FC236}">
                <a16:creationId xmlns:a16="http://schemas.microsoft.com/office/drawing/2014/main" id="{A951E170-E957-481E-917C-1223CF654B43}"/>
              </a:ext>
            </a:extLst>
          </p:cNvPr>
          <p:cNvSpPr txBox="1">
            <a:spLocks/>
          </p:cNvSpPr>
          <p:nvPr/>
        </p:nvSpPr>
        <p:spPr>
          <a:xfrm>
            <a:off x="2571423" y="2415480"/>
            <a:ext cx="1737360" cy="1828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3175">
            <a:solidFill>
              <a:schemeClr val="tx1"/>
            </a:solidFill>
          </a:ln>
        </p:spPr>
        <p:txBody>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2">
                    <a:lumMod val="75000"/>
                  </a:schemeClr>
                </a:solidFill>
                <a:latin typeface="Franklin Gothic Book" panose="020B05030201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57008450"/>
      </p:ext>
    </p:extLst>
  </p:cSld>
  <p:clrMapOvr>
    <a:masterClrMapping/>
  </p:clrMapOvr>
</p:sld>
</file>

<file path=ppt/theme/theme1.xml><?xml version="1.0" encoding="utf-8"?>
<a:theme xmlns:a="http://schemas.openxmlformats.org/drawingml/2006/main" name="Prop Unclass rel USG_corn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9281B6EE-8A92-4A1B-B48C-81D8234CD128}" vid="{F543C0B6-9BED-4F34-875C-E9CD257B36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1B769-D194-4AE7-9D3D-107ABC3B3746}">
  <ds:schemaRefs>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elements/1.1/"/>
    <ds:schemaRef ds:uri="1b61945e-ea42-4939-992c-499712c4dde6"/>
    <ds:schemaRef ds:uri="http://schemas.openxmlformats.org/package/2006/metadata/core-properties"/>
    <ds:schemaRef ds:uri="1b57da1d-7a00-4ff2-b8bb-a5e2684365e0"/>
    <ds:schemaRef ds:uri="http://www.w3.org/XML/1998/namespace"/>
    <ds:schemaRef ds:uri="http://purl.org/dc/dcmitype/"/>
  </ds:schemaRefs>
</ds:datastoreItem>
</file>

<file path=customXml/itemProps2.xml><?xml version="1.0" encoding="utf-8"?>
<ds:datastoreItem xmlns:ds="http://schemas.openxmlformats.org/officeDocument/2006/customXml" ds:itemID="{E3E715DC-9438-40A2-B70B-45C26ABD11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941D5-9B70-4FCF-8431-FD2C00B4DF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whitespace_ppt_revA</Template>
  <TotalTime>659</TotalTime>
  <Words>147</Words>
  <Application>Microsoft Office PowerPoint</Application>
  <PresentationFormat>On-screen Show (16:9)</PresentationFormat>
  <Paragraphs>13</Paragraphs>
  <Slides>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Yu Gothic Medium</vt:lpstr>
      <vt:lpstr>Arial</vt:lpstr>
      <vt:lpstr>Calibri</vt:lpstr>
      <vt:lpstr>Franklin Gothic Book</vt:lpstr>
      <vt:lpstr>Franklin Gothic Demi</vt:lpstr>
      <vt:lpstr>Franklin Gothic Medium</vt:lpstr>
      <vt:lpstr>Franklin Gothic Medium Cond</vt:lpstr>
      <vt:lpstr>Gadugi</vt:lpstr>
      <vt:lpstr>Segoe UI Semibold</vt:lpstr>
      <vt:lpstr>Tw Cen MT</vt:lpstr>
      <vt:lpstr>Wingdings</vt:lpstr>
      <vt:lpstr>Prop Unclass rel USG_cornerLogo</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57</cp:revision>
  <cp:lastPrinted>2018-05-08T07:47:25Z</cp:lastPrinted>
  <dcterms:created xsi:type="dcterms:W3CDTF">2019-06-23T18:26:17Z</dcterms:created>
  <dcterms:modified xsi:type="dcterms:W3CDTF">2020-05-21T17:42:50Z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