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5013" r:id="rId4"/>
  </p:sldMasterIdLst>
  <p:notesMasterIdLst>
    <p:notesMasterId r:id="rId9"/>
  </p:notesMasterIdLst>
  <p:handoutMasterIdLst>
    <p:handoutMasterId r:id="rId10"/>
  </p:handoutMasterIdLst>
  <p:sldIdLst>
    <p:sldId id="259" r:id="rId5"/>
    <p:sldId id="263" r:id="rId6"/>
    <p:sldId id="265" r:id="rId7"/>
    <p:sldId id="260" r:id="rId8"/>
  </p:sldIdLst>
  <p:sldSz cx="9144000" cy="5143500" type="screen16x9"/>
  <p:notesSz cx="7023100" cy="9309100"/>
  <p:defaultTex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2044329-6A09-4440-8AF6-FE391421B68E}">
          <p14:sldIdLst>
            <p14:sldId id="259"/>
            <p14:sldId id="263"/>
            <p14:sldId id="265"/>
            <p14:sldId id="260"/>
          </p14:sldIdLst>
        </p14:section>
      </p14:sectionLst>
    </p:ext>
    <p:ext uri="{EFAFB233-063F-42B5-8137-9DF3F51BA10A}">
      <p15:sldGuideLst xmlns:p15="http://schemas.microsoft.com/office/powerpoint/2012/main">
        <p15:guide id="6" orient="horz" pos="1620" userDrawn="1">
          <p15:clr>
            <a:srgbClr val="A4A3A4"/>
          </p15:clr>
        </p15:guide>
        <p15:guide id="7" pos="2880">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 Ann Apostol" initials="JA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81DEFF"/>
    <a:srgbClr val="93E3FF"/>
    <a:srgbClr val="640000"/>
    <a:srgbClr val="E7F9FF"/>
    <a:srgbClr val="004EEA"/>
    <a:srgbClr val="005392"/>
    <a:srgbClr val="BFC7D6"/>
    <a:srgbClr val="33CC33"/>
    <a:srgbClr val="00A0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1489" autoAdjust="0"/>
  </p:normalViewPr>
  <p:slideViewPr>
    <p:cSldViewPr snapToGrid="0" showGuides="1">
      <p:cViewPr>
        <p:scale>
          <a:sx n="125" d="100"/>
          <a:sy n="125" d="100"/>
        </p:scale>
        <p:origin x="1230" y="90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64" d="100"/>
          <a:sy n="64" d="100"/>
        </p:scale>
        <p:origin x="2424" y="51"/>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F7DDA5E6-0336-6043-97BE-2667D5222006}" type="datetimeFigureOut">
              <a:rPr lang="en-US" smtClean="0"/>
              <a:pPr/>
              <a:t>8/8/2019</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A2E12B18-0379-EC43-9B57-C54D0D9C72D8}" type="slidenum">
              <a:rPr lang="en-US" smtClean="0"/>
              <a:pPr/>
              <a:t>‹#›</a:t>
            </a:fld>
            <a:endParaRPr lang="en-US" dirty="0"/>
          </a:p>
        </p:txBody>
      </p:sp>
    </p:spTree>
    <p:extLst>
      <p:ext uri="{BB962C8B-B14F-4D97-AF65-F5344CB8AC3E}">
        <p14:creationId xmlns:p14="http://schemas.microsoft.com/office/powerpoint/2010/main" val="14439138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835EEF68-F202-4D68-8499-4DCDD1E544DE}" type="datetimeFigureOut">
              <a:rPr lang="en-US" smtClean="0"/>
              <a:pPr/>
              <a:t>8/8/2019</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99E4C13A-5EDB-4018-91C6-F8B752C11E71}" type="slidenum">
              <a:rPr lang="en-US" smtClean="0"/>
              <a:pPr/>
              <a:t>‹#›</a:t>
            </a:fld>
            <a:endParaRPr lang="en-US" dirty="0"/>
          </a:p>
        </p:txBody>
      </p:sp>
    </p:spTree>
    <p:extLst>
      <p:ext uri="{BB962C8B-B14F-4D97-AF65-F5344CB8AC3E}">
        <p14:creationId xmlns:p14="http://schemas.microsoft.com/office/powerpoint/2010/main" val="1687339761"/>
      </p:ext>
    </p:extLst>
  </p:cSld>
  <p:clrMap bg1="lt1" tx1="dk1" bg2="lt2" tx2="dk2" accent1="accent1" accent2="accent2" accent3="accent3" accent4="accent4" accent5="accent5" accent6="accent6" hlink="hlink" folHlink="folHlink"/>
  <p:hf hdr="0" ftr="0" dt="0"/>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orkflow_dev_page 1">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B24978-F138-4B4A-8E33-574508ED3D9A}"/>
              </a:ext>
            </a:extLst>
          </p:cNvPr>
          <p:cNvSpPr/>
          <p:nvPr userDrawn="1"/>
        </p:nvSpPr>
        <p:spPr>
          <a:xfrm>
            <a:off x="347265" y="1054476"/>
            <a:ext cx="8210042" cy="669976"/>
          </a:xfrm>
          <a:prstGeom prst="rect">
            <a:avLst/>
          </a:prstGeom>
          <a:ln w="3175">
            <a:solidFill>
              <a:schemeClr val="tx1"/>
            </a:solidFill>
            <a:prstDash val="sysDash"/>
          </a:ln>
        </p:spPr>
        <p:txBody>
          <a:bodyPr wrap="none"/>
          <a:lstStyle/>
          <a:p>
            <a:pPr lvl="0" indent="0" algn="r" defTabSz="914400">
              <a:lnSpc>
                <a:spcPct val="90000"/>
              </a:lnSpc>
              <a:spcBef>
                <a:spcPts val="1000"/>
              </a:spcBef>
              <a:buFontTx/>
              <a:buNone/>
            </a:pPr>
            <a:endParaRPr lang="en-US" sz="1050">
              <a:solidFill>
                <a:schemeClr val="tx1"/>
              </a:solidFill>
              <a:latin typeface="Franklin Gothic Medium Cond" panose="020B0606030402020204" pitchFamily="34" charset="0"/>
            </a:endParaRPr>
          </a:p>
        </p:txBody>
      </p:sp>
      <p:sp>
        <p:nvSpPr>
          <p:cNvPr id="3" name="Text Placeholder 2">
            <a:extLst>
              <a:ext uri="{FF2B5EF4-FFF2-40B4-BE49-F238E27FC236}">
                <a16:creationId xmlns:a16="http://schemas.microsoft.com/office/drawing/2014/main" id="{2F267EE3-5B93-459C-9A79-94A17E6C22E8}"/>
              </a:ext>
            </a:extLst>
          </p:cNvPr>
          <p:cNvSpPr>
            <a:spLocks noGrp="1"/>
          </p:cNvSpPr>
          <p:nvPr>
            <p:ph type="body" sz="quarter" idx="10"/>
          </p:nvPr>
        </p:nvSpPr>
        <p:spPr>
          <a:xfrm>
            <a:off x="347266" y="155110"/>
            <a:ext cx="7443816" cy="347578"/>
          </a:xfrm>
          <a:prstGeom prst="rect">
            <a:avLst/>
          </a:prstGeom>
        </p:spPr>
        <p:txBody>
          <a:bodyPr bIns="0"/>
          <a:lstStyle>
            <a:lvl1pPr marL="0" indent="0">
              <a:buFontTx/>
              <a:buNone/>
              <a:defRPr sz="2200">
                <a:solidFill>
                  <a:schemeClr val="bg2"/>
                </a:solidFill>
                <a:latin typeface="Franklin Gothic Demi" panose="020B07030201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endParaRPr lang="en-US" dirty="0"/>
          </a:p>
        </p:txBody>
      </p:sp>
      <p:sp useBgFill="1">
        <p:nvSpPr>
          <p:cNvPr id="4" name="Text Placeholder 2">
            <a:extLst>
              <a:ext uri="{FF2B5EF4-FFF2-40B4-BE49-F238E27FC236}">
                <a16:creationId xmlns:a16="http://schemas.microsoft.com/office/drawing/2014/main" id="{B24D2326-3C2A-4404-8264-9AB4EEE12D79}"/>
              </a:ext>
            </a:extLst>
          </p:cNvPr>
          <p:cNvSpPr>
            <a:spLocks noGrp="1"/>
          </p:cNvSpPr>
          <p:nvPr>
            <p:ph type="body" sz="quarter" idx="11"/>
          </p:nvPr>
        </p:nvSpPr>
        <p:spPr>
          <a:xfrm>
            <a:off x="1224027" y="1138478"/>
            <a:ext cx="2281844" cy="230043"/>
          </a:xfrm>
          <a:prstGeom prst="rect">
            <a:avLst/>
          </a:prstGeom>
        </p:spPr>
        <p:txBody>
          <a:bodyPr/>
          <a:lstStyle>
            <a:lvl1pPr marL="0" indent="0">
              <a:buFontTx/>
              <a:buNone/>
              <a:defRPr sz="1200">
                <a:solidFill>
                  <a:schemeClr val="tx1"/>
                </a:solidFill>
                <a:latin typeface="Franklin Gothic Medium Cond" panose="020B06060304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endParaRPr lang="en-US" dirty="0"/>
          </a:p>
        </p:txBody>
      </p:sp>
      <p:sp>
        <p:nvSpPr>
          <p:cNvPr id="5" name="TextBox 4">
            <a:extLst>
              <a:ext uri="{FF2B5EF4-FFF2-40B4-BE49-F238E27FC236}">
                <a16:creationId xmlns:a16="http://schemas.microsoft.com/office/drawing/2014/main" id="{6DDB44D7-23A3-4373-AF7E-3B4DB8F619A2}"/>
              </a:ext>
            </a:extLst>
          </p:cNvPr>
          <p:cNvSpPr txBox="1"/>
          <p:nvPr userDrawn="1"/>
        </p:nvSpPr>
        <p:spPr>
          <a:xfrm>
            <a:off x="318171" y="1140547"/>
            <a:ext cx="731290" cy="215444"/>
          </a:xfrm>
          <a:prstGeom prst="rect">
            <a:avLst/>
          </a:prstGeom>
          <a:noFill/>
        </p:spPr>
        <p:txBody>
          <a:bodyPr wrap="square" rtlCol="0">
            <a:spAutoFit/>
          </a:bodyPr>
          <a:lstStyle/>
          <a:p>
            <a:pPr algn="r"/>
            <a:r>
              <a:rPr lang="en-US" sz="800" dirty="0">
                <a:solidFill>
                  <a:schemeClr val="tx1">
                    <a:lumMod val="65000"/>
                    <a:lumOff val="35000"/>
                  </a:schemeClr>
                </a:solidFill>
                <a:latin typeface="Franklin Gothic Book" panose="020B0503020102020204" pitchFamily="34" charset="0"/>
              </a:rPr>
              <a:t>Venture Line</a:t>
            </a:r>
          </a:p>
        </p:txBody>
      </p:sp>
      <p:sp useBgFill="1">
        <p:nvSpPr>
          <p:cNvPr id="6" name="Text Placeholder 2">
            <a:extLst>
              <a:ext uri="{FF2B5EF4-FFF2-40B4-BE49-F238E27FC236}">
                <a16:creationId xmlns:a16="http://schemas.microsoft.com/office/drawing/2014/main" id="{1B64A474-5D76-400E-A9F9-EC5A31774809}"/>
              </a:ext>
            </a:extLst>
          </p:cNvPr>
          <p:cNvSpPr>
            <a:spLocks noGrp="1"/>
          </p:cNvSpPr>
          <p:nvPr>
            <p:ph type="body" sz="quarter" idx="12"/>
          </p:nvPr>
        </p:nvSpPr>
        <p:spPr>
          <a:xfrm>
            <a:off x="1224027" y="1405168"/>
            <a:ext cx="2281844" cy="230043"/>
          </a:xfrm>
          <a:prstGeom prst="rect">
            <a:avLst/>
          </a:prstGeom>
        </p:spPr>
        <p:txBody>
          <a:bodyPr/>
          <a:lstStyle>
            <a:lvl1pPr marL="0" indent="0">
              <a:buFontTx/>
              <a:buNone/>
              <a:defRPr sz="1200">
                <a:solidFill>
                  <a:schemeClr val="tx1"/>
                </a:solidFill>
                <a:latin typeface="Franklin Gothic Medium Cond" panose="020B06060304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endParaRPr lang="en-US" dirty="0"/>
          </a:p>
        </p:txBody>
      </p:sp>
      <p:sp>
        <p:nvSpPr>
          <p:cNvPr id="7" name="TextBox 6">
            <a:extLst>
              <a:ext uri="{FF2B5EF4-FFF2-40B4-BE49-F238E27FC236}">
                <a16:creationId xmlns:a16="http://schemas.microsoft.com/office/drawing/2014/main" id="{C6DEDBFD-04E3-42D5-B0F6-72574D720A9B}"/>
              </a:ext>
            </a:extLst>
          </p:cNvPr>
          <p:cNvSpPr txBox="1"/>
          <p:nvPr userDrawn="1"/>
        </p:nvSpPr>
        <p:spPr>
          <a:xfrm>
            <a:off x="347265" y="1404766"/>
            <a:ext cx="702197" cy="215444"/>
          </a:xfrm>
          <a:prstGeom prst="rect">
            <a:avLst/>
          </a:prstGeom>
          <a:noFill/>
        </p:spPr>
        <p:txBody>
          <a:bodyPr wrap="square" rtlCol="0">
            <a:spAutoFit/>
          </a:bodyPr>
          <a:lstStyle/>
          <a:p>
            <a:pPr algn="r"/>
            <a:r>
              <a:rPr lang="en-US" sz="800" dirty="0">
                <a:solidFill>
                  <a:schemeClr val="tx1">
                    <a:lumMod val="65000"/>
                    <a:lumOff val="35000"/>
                  </a:schemeClr>
                </a:solidFill>
                <a:latin typeface="Franklin Gothic Book" panose="020B0503020102020204" pitchFamily="34" charset="0"/>
              </a:rPr>
              <a:t>RFP Target</a:t>
            </a:r>
          </a:p>
        </p:txBody>
      </p:sp>
      <p:sp>
        <p:nvSpPr>
          <p:cNvPr id="8" name="Text Placeholder 2">
            <a:extLst>
              <a:ext uri="{FF2B5EF4-FFF2-40B4-BE49-F238E27FC236}">
                <a16:creationId xmlns:a16="http://schemas.microsoft.com/office/drawing/2014/main" id="{6B413A0D-3A40-4BBB-8CDF-E232B54C4957}"/>
              </a:ext>
            </a:extLst>
          </p:cNvPr>
          <p:cNvSpPr>
            <a:spLocks noGrp="1"/>
          </p:cNvSpPr>
          <p:nvPr>
            <p:ph type="body" sz="quarter" idx="13"/>
          </p:nvPr>
        </p:nvSpPr>
        <p:spPr>
          <a:xfrm>
            <a:off x="347265" y="796259"/>
            <a:ext cx="6504235" cy="230043"/>
          </a:xfrm>
          <a:prstGeom prst="rect">
            <a:avLst/>
          </a:prstGeom>
        </p:spPr>
        <p:txBody>
          <a:bodyPr/>
          <a:lstStyle>
            <a:lvl1pPr marL="0" indent="0">
              <a:buFontTx/>
              <a:buNone/>
              <a:defRPr sz="1050">
                <a:solidFill>
                  <a:schemeClr val="tx1"/>
                </a:solidFill>
                <a:latin typeface="Franklin Gothic Medium" panose="020B06030201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endParaRPr lang="en-US" dirty="0"/>
          </a:p>
        </p:txBody>
      </p:sp>
      <p:sp>
        <p:nvSpPr>
          <p:cNvPr id="9" name="Text Placeholder 2">
            <a:extLst>
              <a:ext uri="{FF2B5EF4-FFF2-40B4-BE49-F238E27FC236}">
                <a16:creationId xmlns:a16="http://schemas.microsoft.com/office/drawing/2014/main" id="{D390DC36-0F03-4298-B3E3-DCB5F708EABE}"/>
              </a:ext>
            </a:extLst>
          </p:cNvPr>
          <p:cNvSpPr>
            <a:spLocks noGrp="1"/>
          </p:cNvSpPr>
          <p:nvPr>
            <p:ph type="body" sz="quarter" idx="14" hasCustomPrompt="1"/>
          </p:nvPr>
        </p:nvSpPr>
        <p:spPr>
          <a:xfrm>
            <a:off x="317732" y="2044332"/>
            <a:ext cx="3950482" cy="2737173"/>
          </a:xfrm>
          <a:prstGeom prst="rect">
            <a:avLst/>
          </a:prstGeom>
        </p:spPr>
        <p:txBody>
          <a:bodyPr/>
          <a:lstStyle>
            <a:lvl1pPr marL="0" marR="0" indent="0" algn="l" defTabSz="914400" rtl="0" eaLnBrk="1" fontAlgn="auto" latinLnBrk="0" hangingPunct="1">
              <a:lnSpc>
                <a:spcPct val="110000"/>
              </a:lnSpc>
              <a:spcBef>
                <a:spcPts val="1000"/>
              </a:spcBef>
              <a:spcAft>
                <a:spcPts val="0"/>
              </a:spcAft>
              <a:buClrTx/>
              <a:buSzTx/>
              <a:buFontTx/>
              <a:buNone/>
              <a:tabLst/>
              <a:defRPr sz="1700" b="1">
                <a:solidFill>
                  <a:schemeClr val="tx1"/>
                </a:solidFill>
                <a:latin typeface="Franklin Gothic Medium" panose="020B06030201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marL="0" marR="0" lvl="0" indent="0" algn="l" defTabSz="914400" rtl="0" eaLnBrk="1" fontAlgn="auto" latinLnBrk="0" hangingPunct="1">
              <a:lnSpc>
                <a:spcPct val="110000"/>
              </a:lnSpc>
              <a:spcBef>
                <a:spcPts val="1000"/>
              </a:spcBef>
              <a:spcAft>
                <a:spcPts val="0"/>
              </a:spcAft>
              <a:buClrTx/>
              <a:buSzTx/>
              <a:buFontTx/>
              <a:buNone/>
              <a:tabLst/>
              <a:defRPr/>
            </a:pPr>
            <a:r>
              <a:rPr lang="en-US" dirty="0"/>
              <a:t>One or two sentences that summarizes your proposal: (1) what is it, (2) what problem is it solving, and (3) how it’s done.                                                                      - DO NOT Make the font size smaller than 15 pt.                                                  - New projects should propose to 120 hours, existing to a 1-year sprint.</a:t>
            </a:r>
          </a:p>
        </p:txBody>
      </p:sp>
      <p:sp>
        <p:nvSpPr>
          <p:cNvPr id="10" name="TextBox 9">
            <a:extLst>
              <a:ext uri="{FF2B5EF4-FFF2-40B4-BE49-F238E27FC236}">
                <a16:creationId xmlns:a16="http://schemas.microsoft.com/office/drawing/2014/main" id="{ABF232E7-0D73-428B-A768-0A7F370DB315}"/>
              </a:ext>
            </a:extLst>
          </p:cNvPr>
          <p:cNvSpPr txBox="1"/>
          <p:nvPr userDrawn="1"/>
        </p:nvSpPr>
        <p:spPr>
          <a:xfrm>
            <a:off x="316718" y="1864679"/>
            <a:ext cx="870702" cy="215444"/>
          </a:xfrm>
          <a:prstGeom prst="rect">
            <a:avLst/>
          </a:prstGeom>
          <a:noFill/>
        </p:spPr>
        <p:txBody>
          <a:bodyPr wrap="square" rtlCol="0">
            <a:spAutoFit/>
          </a:bodyPr>
          <a:lstStyle/>
          <a:p>
            <a:r>
              <a:rPr lang="en-US" sz="800" dirty="0">
                <a:solidFill>
                  <a:schemeClr val="tx1">
                    <a:lumMod val="65000"/>
                    <a:lumOff val="35000"/>
                  </a:schemeClr>
                </a:solidFill>
                <a:latin typeface="Franklin Gothic Book" panose="020B0503020102020204" pitchFamily="34" charset="0"/>
              </a:rPr>
              <a:t>Proposal Pitch</a:t>
            </a:r>
          </a:p>
        </p:txBody>
      </p:sp>
      <p:sp>
        <p:nvSpPr>
          <p:cNvPr id="15" name="Text Placeholder 2">
            <a:extLst>
              <a:ext uri="{FF2B5EF4-FFF2-40B4-BE49-F238E27FC236}">
                <a16:creationId xmlns:a16="http://schemas.microsoft.com/office/drawing/2014/main" id="{7782B198-5FBC-4AF9-854C-C748BE0C196E}"/>
              </a:ext>
            </a:extLst>
          </p:cNvPr>
          <p:cNvSpPr>
            <a:spLocks noGrp="1"/>
          </p:cNvSpPr>
          <p:nvPr>
            <p:ph type="body" sz="quarter" idx="17" hasCustomPrompt="1"/>
          </p:nvPr>
        </p:nvSpPr>
        <p:spPr>
          <a:xfrm>
            <a:off x="7389573" y="813595"/>
            <a:ext cx="1167734" cy="230043"/>
          </a:xfrm>
          <a:prstGeom prst="rect">
            <a:avLst/>
          </a:prstGeom>
        </p:spPr>
        <p:txBody>
          <a:bodyPr wrap="none"/>
          <a:lstStyle>
            <a:lvl1pPr marL="0" indent="0">
              <a:buFontTx/>
              <a:buNone/>
              <a:defRPr sz="1050">
                <a:solidFill>
                  <a:schemeClr val="tx1"/>
                </a:solidFill>
                <a:latin typeface="Franklin Gothic Medium Cond" panose="020B06060304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r>
              <a:rPr lang="en-US" dirty="0"/>
              <a:t>JO (existing only)</a:t>
            </a:r>
          </a:p>
        </p:txBody>
      </p:sp>
      <p:sp>
        <p:nvSpPr>
          <p:cNvPr id="16" name="TextBox 15">
            <a:extLst>
              <a:ext uri="{FF2B5EF4-FFF2-40B4-BE49-F238E27FC236}">
                <a16:creationId xmlns:a16="http://schemas.microsoft.com/office/drawing/2014/main" id="{C4CD4747-A72F-4100-ADD9-FB37151C6938}"/>
              </a:ext>
            </a:extLst>
          </p:cNvPr>
          <p:cNvSpPr txBox="1"/>
          <p:nvPr userDrawn="1"/>
        </p:nvSpPr>
        <p:spPr>
          <a:xfrm>
            <a:off x="7043258" y="815664"/>
            <a:ext cx="287258" cy="215444"/>
          </a:xfrm>
          <a:prstGeom prst="rect">
            <a:avLst/>
          </a:prstGeom>
          <a:noFill/>
        </p:spPr>
        <p:txBody>
          <a:bodyPr wrap="none" rtlCol="0">
            <a:spAutoFit/>
          </a:bodyPr>
          <a:lstStyle/>
          <a:p>
            <a:pPr algn="r"/>
            <a:r>
              <a:rPr lang="en-US" sz="800" dirty="0">
                <a:solidFill>
                  <a:schemeClr val="tx1">
                    <a:lumMod val="65000"/>
                    <a:lumOff val="35000"/>
                  </a:schemeClr>
                </a:solidFill>
                <a:latin typeface="Franklin Gothic Book" panose="020B0503020102020204" pitchFamily="34" charset="0"/>
              </a:rPr>
              <a:t>JO</a:t>
            </a:r>
          </a:p>
        </p:txBody>
      </p:sp>
      <p:sp useBgFill="1">
        <p:nvSpPr>
          <p:cNvPr id="17" name="Text Placeholder 2">
            <a:extLst>
              <a:ext uri="{FF2B5EF4-FFF2-40B4-BE49-F238E27FC236}">
                <a16:creationId xmlns:a16="http://schemas.microsoft.com/office/drawing/2014/main" id="{72C80006-BFFA-4A03-885B-1FC1C1955049}"/>
              </a:ext>
            </a:extLst>
          </p:cNvPr>
          <p:cNvSpPr>
            <a:spLocks noGrp="1"/>
          </p:cNvSpPr>
          <p:nvPr>
            <p:ph type="body" sz="quarter" idx="18" hasCustomPrompt="1"/>
          </p:nvPr>
        </p:nvSpPr>
        <p:spPr>
          <a:xfrm>
            <a:off x="5228700" y="1139116"/>
            <a:ext cx="1263112" cy="230043"/>
          </a:xfrm>
          <a:prstGeom prst="rect">
            <a:avLst/>
          </a:prstGeom>
          <a:ln w="3175">
            <a:solidFill>
              <a:schemeClr val="tx1"/>
            </a:solidFill>
            <a:prstDash val="sysDash"/>
          </a:ln>
        </p:spPr>
        <p:txBody>
          <a:bodyPr wrap="none"/>
          <a:lstStyle>
            <a:lvl1pPr marL="0" indent="0" algn="r">
              <a:buFontTx/>
              <a:buNone/>
              <a:defRPr sz="1050">
                <a:solidFill>
                  <a:schemeClr val="tx1"/>
                </a:solidFill>
                <a:latin typeface="Franklin Gothic Medium Cond" panose="020B06060304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r>
              <a:rPr lang="en-US" dirty="0"/>
              <a:t>Requested Burn Rate (</a:t>
            </a:r>
            <a:r>
              <a:rPr lang="en-US" dirty="0" err="1"/>
              <a:t>hrs</a:t>
            </a:r>
            <a:r>
              <a:rPr lang="en-US" dirty="0"/>
              <a:t>/</a:t>
            </a:r>
            <a:r>
              <a:rPr lang="en-US" dirty="0" err="1"/>
              <a:t>wk</a:t>
            </a:r>
            <a:r>
              <a:rPr lang="en-US" dirty="0"/>
              <a:t>)</a:t>
            </a:r>
          </a:p>
        </p:txBody>
      </p:sp>
      <p:sp useBgFill="1">
        <p:nvSpPr>
          <p:cNvPr id="18" name="TextBox 17">
            <a:extLst>
              <a:ext uri="{FF2B5EF4-FFF2-40B4-BE49-F238E27FC236}">
                <a16:creationId xmlns:a16="http://schemas.microsoft.com/office/drawing/2014/main" id="{65AC0216-B3AC-4AA4-ABA9-C55B93B8C2D2}"/>
              </a:ext>
            </a:extLst>
          </p:cNvPr>
          <p:cNvSpPr txBox="1"/>
          <p:nvPr userDrawn="1"/>
        </p:nvSpPr>
        <p:spPr>
          <a:xfrm>
            <a:off x="4612119" y="1146415"/>
            <a:ext cx="620683" cy="215444"/>
          </a:xfrm>
          <a:prstGeom prst="rect">
            <a:avLst/>
          </a:prstGeom>
        </p:spPr>
        <p:txBody>
          <a:bodyPr wrap="none" rtlCol="0">
            <a:spAutoFit/>
          </a:bodyPr>
          <a:lstStyle/>
          <a:p>
            <a:pPr algn="r"/>
            <a:r>
              <a:rPr lang="en-US" sz="800" dirty="0">
                <a:solidFill>
                  <a:schemeClr val="tx1">
                    <a:lumMod val="65000"/>
                    <a:lumOff val="35000"/>
                  </a:schemeClr>
                </a:solidFill>
                <a:latin typeface="Franklin Gothic Book" panose="020B0503020102020204" pitchFamily="34" charset="0"/>
              </a:rPr>
              <a:t>Burn Rate</a:t>
            </a:r>
          </a:p>
        </p:txBody>
      </p:sp>
      <p:sp useBgFill="1">
        <p:nvSpPr>
          <p:cNvPr id="21" name="Text Placeholder 2">
            <a:extLst>
              <a:ext uri="{FF2B5EF4-FFF2-40B4-BE49-F238E27FC236}">
                <a16:creationId xmlns:a16="http://schemas.microsoft.com/office/drawing/2014/main" id="{7D2375CB-6B72-4162-8BA1-2F36B8E0E224}"/>
              </a:ext>
            </a:extLst>
          </p:cNvPr>
          <p:cNvSpPr>
            <a:spLocks noGrp="1"/>
          </p:cNvSpPr>
          <p:nvPr>
            <p:ph type="body" sz="quarter" idx="19" hasCustomPrompt="1"/>
          </p:nvPr>
        </p:nvSpPr>
        <p:spPr>
          <a:xfrm>
            <a:off x="5226642" y="1412467"/>
            <a:ext cx="1264680" cy="230043"/>
          </a:xfrm>
          <a:prstGeom prst="rect">
            <a:avLst/>
          </a:prstGeom>
          <a:ln w="3175">
            <a:solidFill>
              <a:schemeClr val="tx1"/>
            </a:solidFill>
            <a:prstDash val="sysDash"/>
          </a:ln>
        </p:spPr>
        <p:txBody>
          <a:bodyPr wrap="none"/>
          <a:lstStyle>
            <a:lvl1pPr marL="0" indent="0" algn="r">
              <a:buFontTx/>
              <a:buNone/>
              <a:defRPr sz="1050">
                <a:solidFill>
                  <a:schemeClr val="tx1"/>
                </a:solidFill>
                <a:latin typeface="Franklin Gothic Medium Cond" panose="020B06060304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r>
              <a:rPr lang="en-US" dirty="0"/>
              <a:t>Requested </a:t>
            </a:r>
            <a:r>
              <a:rPr lang="en-US" dirty="0" err="1"/>
              <a:t>ODCs</a:t>
            </a:r>
            <a:r>
              <a:rPr lang="en-US" dirty="0"/>
              <a:t> ($K)</a:t>
            </a:r>
          </a:p>
        </p:txBody>
      </p:sp>
      <p:sp useBgFill="1">
        <p:nvSpPr>
          <p:cNvPr id="22" name="TextBox 21">
            <a:extLst>
              <a:ext uri="{FF2B5EF4-FFF2-40B4-BE49-F238E27FC236}">
                <a16:creationId xmlns:a16="http://schemas.microsoft.com/office/drawing/2014/main" id="{FE642AC2-16D2-48AB-8FD5-B01371D45E4E}"/>
              </a:ext>
            </a:extLst>
          </p:cNvPr>
          <p:cNvSpPr txBox="1"/>
          <p:nvPr userDrawn="1"/>
        </p:nvSpPr>
        <p:spPr>
          <a:xfrm>
            <a:off x="4858982" y="1419766"/>
            <a:ext cx="373820" cy="215444"/>
          </a:xfrm>
          <a:prstGeom prst="rect">
            <a:avLst/>
          </a:prstGeom>
        </p:spPr>
        <p:txBody>
          <a:bodyPr wrap="none" rtlCol="0">
            <a:spAutoFit/>
          </a:bodyPr>
          <a:lstStyle/>
          <a:p>
            <a:pPr algn="r"/>
            <a:r>
              <a:rPr lang="en-US" sz="800" dirty="0" err="1">
                <a:solidFill>
                  <a:schemeClr val="tx1">
                    <a:lumMod val="65000"/>
                    <a:lumOff val="35000"/>
                  </a:schemeClr>
                </a:solidFill>
                <a:latin typeface="Franklin Gothic Book" panose="020B0503020102020204" pitchFamily="34" charset="0"/>
              </a:rPr>
              <a:t>ODC</a:t>
            </a:r>
            <a:endParaRPr lang="en-US" sz="800" dirty="0">
              <a:solidFill>
                <a:schemeClr val="tx1">
                  <a:lumMod val="65000"/>
                  <a:lumOff val="35000"/>
                </a:schemeClr>
              </a:solidFill>
              <a:latin typeface="Franklin Gothic Book" panose="020B0503020102020204" pitchFamily="34" charset="0"/>
            </a:endParaRPr>
          </a:p>
        </p:txBody>
      </p:sp>
      <p:sp useBgFill="1">
        <p:nvSpPr>
          <p:cNvPr id="24" name="TextBox 23">
            <a:extLst>
              <a:ext uri="{FF2B5EF4-FFF2-40B4-BE49-F238E27FC236}">
                <a16:creationId xmlns:a16="http://schemas.microsoft.com/office/drawing/2014/main" id="{4FE0D5E4-6B0B-4AD8-AC63-E523F072C5F1}"/>
              </a:ext>
            </a:extLst>
          </p:cNvPr>
          <p:cNvSpPr txBox="1"/>
          <p:nvPr userDrawn="1"/>
        </p:nvSpPr>
        <p:spPr>
          <a:xfrm>
            <a:off x="7019959" y="1414592"/>
            <a:ext cx="487633" cy="215444"/>
          </a:xfrm>
          <a:prstGeom prst="rect">
            <a:avLst/>
          </a:prstGeom>
        </p:spPr>
        <p:txBody>
          <a:bodyPr wrap="none" rtlCol="0">
            <a:spAutoFit/>
          </a:bodyPr>
          <a:lstStyle/>
          <a:p>
            <a:pPr algn="r"/>
            <a:r>
              <a:rPr lang="en-US" sz="800" dirty="0">
                <a:solidFill>
                  <a:schemeClr val="tx1">
                    <a:lumMod val="65000"/>
                    <a:lumOff val="35000"/>
                  </a:schemeClr>
                </a:solidFill>
                <a:latin typeface="Franklin Gothic Book" panose="020B0503020102020204" pitchFamily="34" charset="0"/>
              </a:rPr>
              <a:t>Capital</a:t>
            </a:r>
          </a:p>
        </p:txBody>
      </p:sp>
      <p:sp useBgFill="1">
        <p:nvSpPr>
          <p:cNvPr id="2" name="TextBox 1">
            <a:extLst>
              <a:ext uri="{FF2B5EF4-FFF2-40B4-BE49-F238E27FC236}">
                <a16:creationId xmlns:a16="http://schemas.microsoft.com/office/drawing/2014/main" id="{51EC326E-7A70-48B6-A997-4FA1A8AF4D25}"/>
              </a:ext>
            </a:extLst>
          </p:cNvPr>
          <p:cNvSpPr txBox="1"/>
          <p:nvPr userDrawn="1"/>
        </p:nvSpPr>
        <p:spPr>
          <a:xfrm>
            <a:off x="6482911" y="1400303"/>
            <a:ext cx="389850" cy="253916"/>
          </a:xfrm>
          <a:prstGeom prst="rect">
            <a:avLst/>
          </a:prstGeom>
        </p:spPr>
        <p:txBody>
          <a:bodyPr wrap="none" rtlCol="0">
            <a:spAutoFit/>
          </a:bodyPr>
          <a:lstStyle/>
          <a:p>
            <a:r>
              <a:rPr lang="en-US" sz="1050" dirty="0">
                <a:solidFill>
                  <a:schemeClr val="tx1">
                    <a:lumMod val="65000"/>
                    <a:lumOff val="35000"/>
                  </a:schemeClr>
                </a:solidFill>
                <a:latin typeface="Franklin Gothic Medium Cond" panose="020B0606030402020204" pitchFamily="34" charset="0"/>
              </a:rPr>
              <a:t>($K)</a:t>
            </a:r>
          </a:p>
        </p:txBody>
      </p:sp>
      <p:sp useBgFill="1">
        <p:nvSpPr>
          <p:cNvPr id="25" name="TextBox 24">
            <a:extLst>
              <a:ext uri="{FF2B5EF4-FFF2-40B4-BE49-F238E27FC236}">
                <a16:creationId xmlns:a16="http://schemas.microsoft.com/office/drawing/2014/main" id="{30B22D89-DB47-4908-B78B-D55465A5135F}"/>
              </a:ext>
            </a:extLst>
          </p:cNvPr>
          <p:cNvSpPr txBox="1"/>
          <p:nvPr userDrawn="1"/>
        </p:nvSpPr>
        <p:spPr>
          <a:xfrm>
            <a:off x="8150220" y="1392093"/>
            <a:ext cx="389850" cy="253916"/>
          </a:xfrm>
          <a:prstGeom prst="rect">
            <a:avLst/>
          </a:prstGeom>
        </p:spPr>
        <p:txBody>
          <a:bodyPr wrap="none" rtlCol="0">
            <a:spAutoFit/>
          </a:bodyPr>
          <a:lstStyle/>
          <a:p>
            <a:r>
              <a:rPr lang="en-US" sz="1050" dirty="0">
                <a:solidFill>
                  <a:schemeClr val="tx1">
                    <a:lumMod val="65000"/>
                    <a:lumOff val="35000"/>
                  </a:schemeClr>
                </a:solidFill>
                <a:latin typeface="Franklin Gothic Medium Cond" panose="020B0606030402020204" pitchFamily="34" charset="0"/>
              </a:rPr>
              <a:t>($K)</a:t>
            </a:r>
          </a:p>
        </p:txBody>
      </p:sp>
      <p:sp useBgFill="1">
        <p:nvSpPr>
          <p:cNvPr id="26" name="TextBox 25">
            <a:extLst>
              <a:ext uri="{FF2B5EF4-FFF2-40B4-BE49-F238E27FC236}">
                <a16:creationId xmlns:a16="http://schemas.microsoft.com/office/drawing/2014/main" id="{A140C82D-33A6-4F58-B13E-9105CC4CF650}"/>
              </a:ext>
            </a:extLst>
          </p:cNvPr>
          <p:cNvSpPr txBox="1"/>
          <p:nvPr userDrawn="1"/>
        </p:nvSpPr>
        <p:spPr>
          <a:xfrm>
            <a:off x="6482911" y="1130241"/>
            <a:ext cx="534121" cy="253916"/>
          </a:xfrm>
          <a:prstGeom prst="rect">
            <a:avLst/>
          </a:prstGeom>
        </p:spPr>
        <p:txBody>
          <a:bodyPr wrap="none" rtlCol="0">
            <a:spAutoFit/>
          </a:bodyPr>
          <a:lstStyle/>
          <a:p>
            <a:r>
              <a:rPr lang="en-US" sz="1050" dirty="0" err="1">
                <a:solidFill>
                  <a:schemeClr val="tx1">
                    <a:lumMod val="65000"/>
                    <a:lumOff val="35000"/>
                  </a:schemeClr>
                </a:solidFill>
                <a:latin typeface="Franklin Gothic Medium Cond" panose="020B0606030402020204" pitchFamily="34" charset="0"/>
              </a:rPr>
              <a:t>hrs</a:t>
            </a:r>
            <a:r>
              <a:rPr lang="en-US" sz="1050" dirty="0">
                <a:solidFill>
                  <a:schemeClr val="tx1">
                    <a:lumMod val="65000"/>
                    <a:lumOff val="35000"/>
                  </a:schemeClr>
                </a:solidFill>
                <a:latin typeface="Franklin Gothic Medium Cond" panose="020B0606030402020204" pitchFamily="34" charset="0"/>
              </a:rPr>
              <a:t>/</a:t>
            </a:r>
            <a:r>
              <a:rPr lang="en-US" sz="1050" dirty="0" err="1">
                <a:solidFill>
                  <a:schemeClr val="tx1">
                    <a:lumMod val="65000"/>
                    <a:lumOff val="35000"/>
                  </a:schemeClr>
                </a:solidFill>
                <a:latin typeface="Franklin Gothic Medium Cond" panose="020B0606030402020204" pitchFamily="34" charset="0"/>
              </a:rPr>
              <a:t>wk</a:t>
            </a:r>
            <a:endParaRPr lang="en-US" sz="1050" dirty="0">
              <a:solidFill>
                <a:schemeClr val="tx1">
                  <a:lumMod val="65000"/>
                  <a:lumOff val="35000"/>
                </a:schemeClr>
              </a:solidFill>
              <a:latin typeface="Franklin Gothic Medium Cond" panose="020B0606030402020204" pitchFamily="34" charset="0"/>
            </a:endParaRPr>
          </a:p>
        </p:txBody>
      </p:sp>
      <p:sp>
        <p:nvSpPr>
          <p:cNvPr id="28" name="Text Placeholder 2">
            <a:extLst>
              <a:ext uri="{FF2B5EF4-FFF2-40B4-BE49-F238E27FC236}">
                <a16:creationId xmlns:a16="http://schemas.microsoft.com/office/drawing/2014/main" id="{A999ACA8-3AD7-4C53-B398-454A809AC8DF}"/>
              </a:ext>
            </a:extLst>
          </p:cNvPr>
          <p:cNvSpPr>
            <a:spLocks noGrp="1"/>
          </p:cNvSpPr>
          <p:nvPr>
            <p:ph type="body" sz="quarter" idx="21" hasCustomPrompt="1"/>
          </p:nvPr>
        </p:nvSpPr>
        <p:spPr>
          <a:xfrm>
            <a:off x="4607099" y="2046548"/>
            <a:ext cx="3950208" cy="2728206"/>
          </a:xfrm>
          <a:prstGeom prst="rect">
            <a:avLst/>
          </a:prstGeom>
        </p:spPr>
        <p:txBody>
          <a:bodyPr/>
          <a:lstStyle>
            <a:lvl1pPr marL="0" marR="0" indent="0" algn="l" defTabSz="914400" rtl="0" eaLnBrk="1" fontAlgn="auto" latinLnBrk="0" hangingPunct="1">
              <a:lnSpc>
                <a:spcPct val="100000"/>
              </a:lnSpc>
              <a:spcBef>
                <a:spcPts val="600"/>
              </a:spcBef>
              <a:spcAft>
                <a:spcPts val="0"/>
              </a:spcAft>
              <a:buClrTx/>
              <a:buSzTx/>
              <a:buFontTx/>
              <a:buNone/>
              <a:tabLst/>
              <a:defRPr sz="1100" b="0">
                <a:solidFill>
                  <a:schemeClr val="tx1"/>
                </a:solidFill>
                <a:latin typeface="Gadugi" panose="020B0502040204020203"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marL="0" marR="0" lvl="0" indent="0" algn="l" defTabSz="914400" rtl="0" eaLnBrk="1" fontAlgn="auto" latinLnBrk="0" hangingPunct="1">
              <a:lnSpc>
                <a:spcPct val="110000"/>
              </a:lnSpc>
              <a:spcBef>
                <a:spcPts val="1000"/>
              </a:spcBef>
              <a:spcAft>
                <a:spcPts val="0"/>
              </a:spcAft>
              <a:buClrTx/>
              <a:buSzTx/>
              <a:buFontTx/>
              <a:buNone/>
              <a:tabLst/>
              <a:defRPr/>
            </a:pPr>
            <a:r>
              <a:rPr lang="en-US" dirty="0"/>
              <a:t>In paragraph form, describe what you will demonstrate at the end of the sprint.  Start by providing context—what problem is being solved and how is it currently done.  Then describe your proposed solution—be aggressive in your vision but realistic in what can be completed with the requested funding because we will use this as the basis for the commitments in your project terms.  Include a sentence or two on your project plans, and description if you are requesting capital.                                                                     - Tip: Assume we don’t know why you’re doing this and how your ‘what’ connects to that ‘why’.  Write your first version and pretend we’ve read it and asked a question indicating we don’t understand because we’re not experts.  Write the follow-up version and use that for your submission.</a:t>
            </a:r>
          </a:p>
        </p:txBody>
      </p:sp>
      <p:sp>
        <p:nvSpPr>
          <p:cNvPr id="29" name="TextBox 28">
            <a:extLst>
              <a:ext uri="{FF2B5EF4-FFF2-40B4-BE49-F238E27FC236}">
                <a16:creationId xmlns:a16="http://schemas.microsoft.com/office/drawing/2014/main" id="{9717B52A-1EB9-4B79-A4F1-7C93467DE9D1}"/>
              </a:ext>
            </a:extLst>
          </p:cNvPr>
          <p:cNvSpPr txBox="1"/>
          <p:nvPr userDrawn="1"/>
        </p:nvSpPr>
        <p:spPr>
          <a:xfrm>
            <a:off x="4605645" y="1857927"/>
            <a:ext cx="1181734" cy="215444"/>
          </a:xfrm>
          <a:prstGeom prst="rect">
            <a:avLst/>
          </a:prstGeom>
          <a:noFill/>
        </p:spPr>
        <p:txBody>
          <a:bodyPr wrap="none" rtlCol="0">
            <a:spAutoFit/>
          </a:bodyPr>
          <a:lstStyle/>
          <a:p>
            <a:r>
              <a:rPr lang="en-US" sz="800" dirty="0">
                <a:solidFill>
                  <a:schemeClr val="tx1">
                    <a:lumMod val="65000"/>
                    <a:lumOff val="35000"/>
                  </a:schemeClr>
                </a:solidFill>
                <a:latin typeface="Franklin Gothic Book" panose="020B0503020102020204" pitchFamily="34" charset="0"/>
              </a:rPr>
              <a:t>End-of-Sprint Summary</a:t>
            </a:r>
          </a:p>
        </p:txBody>
      </p:sp>
      <p:cxnSp>
        <p:nvCxnSpPr>
          <p:cNvPr id="20" name="Straight Connector 19">
            <a:extLst>
              <a:ext uri="{FF2B5EF4-FFF2-40B4-BE49-F238E27FC236}">
                <a16:creationId xmlns:a16="http://schemas.microsoft.com/office/drawing/2014/main" id="{9E3D1BA7-188B-40E9-BF48-A79FC396F49E}"/>
              </a:ext>
            </a:extLst>
          </p:cNvPr>
          <p:cNvCxnSpPr/>
          <p:nvPr userDrawn="1"/>
        </p:nvCxnSpPr>
        <p:spPr>
          <a:xfrm>
            <a:off x="4437656" y="1811041"/>
            <a:ext cx="0" cy="2970465"/>
          </a:xfrm>
          <a:prstGeom prst="line">
            <a:avLst/>
          </a:prstGeom>
          <a:solidFill>
            <a:schemeClr val="bg1"/>
          </a:solidFill>
          <a:ln w="3175">
            <a:solidFill>
              <a:schemeClr val="tx1"/>
            </a:solidFill>
            <a:prstDash val="sysDash"/>
          </a:ln>
        </p:spPr>
      </p:cxnSp>
      <p:sp>
        <p:nvSpPr>
          <p:cNvPr id="30" name="Rectangle 29">
            <a:extLst>
              <a:ext uri="{FF2B5EF4-FFF2-40B4-BE49-F238E27FC236}">
                <a16:creationId xmlns:a16="http://schemas.microsoft.com/office/drawing/2014/main" id="{87353C36-D19E-4B94-BFEA-930B5FB313EB}"/>
              </a:ext>
            </a:extLst>
          </p:cNvPr>
          <p:cNvSpPr/>
          <p:nvPr userDrawn="1"/>
        </p:nvSpPr>
        <p:spPr>
          <a:xfrm>
            <a:off x="6938315" y="834253"/>
            <a:ext cx="1618992" cy="189788"/>
          </a:xfrm>
          <a:prstGeom prst="rect">
            <a:avLst/>
          </a:prstGeom>
          <a:ln w="3175">
            <a:solidFill>
              <a:schemeClr val="tx1"/>
            </a:solidFill>
            <a:prstDash val="sysDash"/>
          </a:ln>
        </p:spPr>
        <p:txBody>
          <a:bodyPr wrap="none"/>
          <a:lstStyle/>
          <a:p>
            <a:pPr lvl="0" indent="0" algn="r" defTabSz="914400">
              <a:lnSpc>
                <a:spcPct val="90000"/>
              </a:lnSpc>
              <a:spcBef>
                <a:spcPts val="1000"/>
              </a:spcBef>
              <a:buFontTx/>
              <a:buNone/>
            </a:pPr>
            <a:endParaRPr lang="en-US" sz="1050">
              <a:solidFill>
                <a:schemeClr val="tx1"/>
              </a:solidFill>
              <a:latin typeface="Franklin Gothic Medium Cond" panose="020B0606030402020204" pitchFamily="34" charset="0"/>
            </a:endParaRPr>
          </a:p>
        </p:txBody>
      </p:sp>
      <p:sp useBgFill="1">
        <p:nvSpPr>
          <p:cNvPr id="32" name="Text Placeholder 2">
            <a:extLst>
              <a:ext uri="{FF2B5EF4-FFF2-40B4-BE49-F238E27FC236}">
                <a16:creationId xmlns:a16="http://schemas.microsoft.com/office/drawing/2014/main" id="{9DEFD605-22E9-4414-8C95-A86893413BC5}"/>
              </a:ext>
            </a:extLst>
          </p:cNvPr>
          <p:cNvSpPr>
            <a:spLocks noGrp="1"/>
          </p:cNvSpPr>
          <p:nvPr>
            <p:ph type="body" sz="quarter" idx="22" hasCustomPrompt="1"/>
          </p:nvPr>
        </p:nvSpPr>
        <p:spPr>
          <a:xfrm>
            <a:off x="7475395" y="1412467"/>
            <a:ext cx="728277" cy="230043"/>
          </a:xfrm>
          <a:prstGeom prst="rect">
            <a:avLst/>
          </a:prstGeom>
          <a:ln w="3175">
            <a:solidFill>
              <a:schemeClr val="tx1"/>
            </a:solidFill>
            <a:prstDash val="sysDash"/>
          </a:ln>
        </p:spPr>
        <p:txBody>
          <a:bodyPr wrap="none"/>
          <a:lstStyle>
            <a:lvl1pPr marL="0" indent="0" algn="r">
              <a:buFontTx/>
              <a:buNone/>
              <a:defRPr sz="1050">
                <a:solidFill>
                  <a:schemeClr val="tx1"/>
                </a:solidFill>
                <a:latin typeface="Franklin Gothic Medium Cond" panose="020B06060304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r>
              <a:rPr lang="en-US" dirty="0"/>
              <a:t>(if needed)</a:t>
            </a:r>
          </a:p>
        </p:txBody>
      </p:sp>
      <p:sp>
        <p:nvSpPr>
          <p:cNvPr id="34" name="TextBox 33">
            <a:extLst>
              <a:ext uri="{FF2B5EF4-FFF2-40B4-BE49-F238E27FC236}">
                <a16:creationId xmlns:a16="http://schemas.microsoft.com/office/drawing/2014/main" id="{564E9FB2-AD6C-48FC-9AAF-770A1AD9BF5D}"/>
              </a:ext>
            </a:extLst>
          </p:cNvPr>
          <p:cNvSpPr txBox="1"/>
          <p:nvPr userDrawn="1"/>
        </p:nvSpPr>
        <p:spPr>
          <a:xfrm>
            <a:off x="5615396" y="4883312"/>
            <a:ext cx="1161418" cy="187982"/>
          </a:xfrm>
          <a:prstGeom prst="rect">
            <a:avLst/>
          </a:prstGeom>
          <a:noFill/>
          <a:ln w="3175">
            <a:solidFill>
              <a:schemeClr val="tx1"/>
            </a:solidFill>
          </a:ln>
        </p:spPr>
        <p:txBody>
          <a:bodyPr wrap="none" lIns="0" tIns="0" rIns="0" bIns="0" rtlCol="0" anchor="ctr">
            <a:noAutofit/>
          </a:bodyPr>
          <a:lstStyle/>
          <a:p>
            <a:pPr algn="ctr"/>
            <a:r>
              <a:rPr lang="en-US" sz="900" dirty="0">
                <a:latin typeface="Franklin Gothic Book" panose="020B0503020102020204" pitchFamily="34" charset="0"/>
              </a:rPr>
              <a:t>Pitch</a:t>
            </a:r>
          </a:p>
        </p:txBody>
      </p:sp>
      <p:sp>
        <p:nvSpPr>
          <p:cNvPr id="31" name="Text Placeholder 2">
            <a:extLst>
              <a:ext uri="{FF2B5EF4-FFF2-40B4-BE49-F238E27FC236}">
                <a16:creationId xmlns:a16="http://schemas.microsoft.com/office/drawing/2014/main" id="{6A5443E6-C980-4ED5-A555-00AE7DACDDE1}"/>
              </a:ext>
            </a:extLst>
          </p:cNvPr>
          <p:cNvSpPr>
            <a:spLocks noGrp="1"/>
          </p:cNvSpPr>
          <p:nvPr>
            <p:ph type="body" sz="quarter" idx="23"/>
          </p:nvPr>
        </p:nvSpPr>
        <p:spPr>
          <a:xfrm>
            <a:off x="347265" y="502688"/>
            <a:ext cx="8210041" cy="259541"/>
          </a:xfrm>
          <a:prstGeom prst="rect">
            <a:avLst/>
          </a:prstGeom>
          <a:solidFill>
            <a:schemeClr val="bg1">
              <a:lumMod val="95000"/>
            </a:schemeClr>
          </a:solidFill>
        </p:spPr>
        <p:txBody>
          <a:bodyPr bIns="0"/>
          <a:lstStyle>
            <a:lvl1pPr marL="0" indent="0">
              <a:buFontTx/>
              <a:buNone/>
              <a:defRPr sz="1200" b="0">
                <a:solidFill>
                  <a:schemeClr val="bg2"/>
                </a:solidFill>
                <a:latin typeface="Gadugi" panose="020B0502040204020203"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endParaRPr lang="en-US" dirty="0"/>
          </a:p>
        </p:txBody>
      </p:sp>
    </p:spTree>
    <p:extLst>
      <p:ext uri="{BB962C8B-B14F-4D97-AF65-F5344CB8AC3E}">
        <p14:creationId xmlns:p14="http://schemas.microsoft.com/office/powerpoint/2010/main" val="120368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orkflow_dev_page2">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D390DC36-0F03-4298-B3E3-DCB5F708EABE}"/>
              </a:ext>
            </a:extLst>
          </p:cNvPr>
          <p:cNvSpPr>
            <a:spLocks noGrp="1"/>
          </p:cNvSpPr>
          <p:nvPr>
            <p:ph type="body" sz="quarter" idx="14" hasCustomPrompt="1"/>
          </p:nvPr>
        </p:nvSpPr>
        <p:spPr>
          <a:xfrm>
            <a:off x="329757" y="1383508"/>
            <a:ext cx="4106424" cy="1278014"/>
          </a:xfrm>
          <a:prstGeom prst="rect">
            <a:avLst/>
          </a:prstGeom>
        </p:spPr>
        <p:txBody>
          <a:bodyPr/>
          <a:lstStyle>
            <a:lvl1pPr marL="0" marR="0" indent="0" algn="l" defTabSz="914400" rtl="0" eaLnBrk="1" fontAlgn="auto" latinLnBrk="0" hangingPunct="1">
              <a:lnSpc>
                <a:spcPct val="110000"/>
              </a:lnSpc>
              <a:spcBef>
                <a:spcPts val="1000"/>
              </a:spcBef>
              <a:spcAft>
                <a:spcPts val="0"/>
              </a:spcAft>
              <a:buClrTx/>
              <a:buSzTx/>
              <a:buFontTx/>
              <a:buNone/>
              <a:tabLst/>
              <a:defRPr sz="1100" b="0">
                <a:solidFill>
                  <a:schemeClr val="tx1"/>
                </a:solidFill>
                <a:latin typeface="Gadugi" panose="020B0502040204020203"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marL="0" marR="0" lvl="0" indent="0" algn="l" defTabSz="914400" rtl="0" eaLnBrk="1" fontAlgn="auto" latinLnBrk="0" hangingPunct="1">
              <a:lnSpc>
                <a:spcPct val="110000"/>
              </a:lnSpc>
              <a:spcBef>
                <a:spcPts val="1000"/>
              </a:spcBef>
              <a:spcAft>
                <a:spcPts val="0"/>
              </a:spcAft>
              <a:buClrTx/>
              <a:buSzTx/>
              <a:buFontTx/>
              <a:buNone/>
              <a:tabLst/>
              <a:defRPr/>
            </a:pPr>
            <a:r>
              <a:rPr lang="en-US" dirty="0"/>
              <a:t>(REQUIRED FOR EXISTING PROJECTS ONLY)  Use case or reference mission that drives your project plans.</a:t>
            </a:r>
          </a:p>
        </p:txBody>
      </p:sp>
      <p:sp>
        <p:nvSpPr>
          <p:cNvPr id="30" name="Text Placeholder 2">
            <a:extLst>
              <a:ext uri="{FF2B5EF4-FFF2-40B4-BE49-F238E27FC236}">
                <a16:creationId xmlns:a16="http://schemas.microsoft.com/office/drawing/2014/main" id="{A89E8678-4249-4434-A39F-85223DAE331B}"/>
              </a:ext>
            </a:extLst>
          </p:cNvPr>
          <p:cNvSpPr>
            <a:spLocks noGrp="1"/>
          </p:cNvSpPr>
          <p:nvPr>
            <p:ph type="body" sz="quarter" idx="15" hasCustomPrompt="1"/>
          </p:nvPr>
        </p:nvSpPr>
        <p:spPr>
          <a:xfrm>
            <a:off x="4762681" y="1386769"/>
            <a:ext cx="3794626" cy="3385570"/>
          </a:xfrm>
          <a:prstGeom prst="rect">
            <a:avLst/>
          </a:prstGeom>
        </p:spPr>
        <p:txBody>
          <a:bodyPr/>
          <a:lstStyle>
            <a:lvl1pPr marL="171450" marR="0" indent="-171450" algn="l"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sz="1100" b="0">
                <a:solidFill>
                  <a:schemeClr val="tx1"/>
                </a:solidFill>
                <a:latin typeface="Gadugi" panose="020B0502040204020203"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marL="0" marR="0" lvl="0" indent="0" algn="l" defTabSz="914400" rtl="0" eaLnBrk="1" fontAlgn="auto" latinLnBrk="0" hangingPunct="1">
              <a:lnSpc>
                <a:spcPct val="110000"/>
              </a:lnSpc>
              <a:spcBef>
                <a:spcPts val="1000"/>
              </a:spcBef>
              <a:spcAft>
                <a:spcPts val="0"/>
              </a:spcAft>
              <a:buClrTx/>
              <a:buSzTx/>
              <a:buFontTx/>
              <a:buNone/>
              <a:tabLst/>
              <a:defRPr/>
            </a:pPr>
            <a:r>
              <a:rPr lang="en-US" dirty="0"/>
              <a:t>FOR ALL PROPOSALS (new or existing) but OPTIONAL, anything else you want us to know.</a:t>
            </a:r>
          </a:p>
        </p:txBody>
      </p:sp>
      <p:sp>
        <p:nvSpPr>
          <p:cNvPr id="13" name="Rectangle: Rounded Corners 12">
            <a:extLst>
              <a:ext uri="{FF2B5EF4-FFF2-40B4-BE49-F238E27FC236}">
                <a16:creationId xmlns:a16="http://schemas.microsoft.com/office/drawing/2014/main" id="{777FB9D1-82BD-49D3-A628-51135711957F}"/>
              </a:ext>
            </a:extLst>
          </p:cNvPr>
          <p:cNvSpPr/>
          <p:nvPr userDrawn="1"/>
        </p:nvSpPr>
        <p:spPr>
          <a:xfrm>
            <a:off x="334113" y="1062913"/>
            <a:ext cx="4102068" cy="3712769"/>
          </a:xfrm>
          <a:prstGeom prst="roundRect">
            <a:avLst>
              <a:gd name="adj" fmla="val 3505"/>
            </a:avLst>
          </a:prstGeom>
          <a:ln w="3175">
            <a:solidFill>
              <a:srgbClr val="00B0F0"/>
            </a:solidFill>
            <a:prstDash val="sysDash"/>
          </a:ln>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lvl="0" indent="0" algn="r" defTabSz="914400">
              <a:lnSpc>
                <a:spcPct val="90000"/>
              </a:lnSpc>
              <a:spcBef>
                <a:spcPts val="1000"/>
              </a:spcBef>
              <a:buFontTx/>
              <a:buNone/>
            </a:pPr>
            <a:endParaRPr lang="en-US" sz="1050">
              <a:solidFill>
                <a:schemeClr val="tx1"/>
              </a:solidFill>
              <a:latin typeface="Franklin Gothic Medium Cond" panose="020B0606030402020204" pitchFamily="34" charset="0"/>
            </a:endParaRPr>
          </a:p>
        </p:txBody>
      </p:sp>
      <p:sp>
        <p:nvSpPr>
          <p:cNvPr id="47" name="Rectangle: Rounded Corners 46">
            <a:extLst>
              <a:ext uri="{FF2B5EF4-FFF2-40B4-BE49-F238E27FC236}">
                <a16:creationId xmlns:a16="http://schemas.microsoft.com/office/drawing/2014/main" id="{175EC47C-00C8-4DF3-AB32-73DC81E0A9B9}"/>
              </a:ext>
            </a:extLst>
          </p:cNvPr>
          <p:cNvSpPr/>
          <p:nvPr userDrawn="1"/>
        </p:nvSpPr>
        <p:spPr>
          <a:xfrm>
            <a:off x="4762681" y="1062913"/>
            <a:ext cx="3794626" cy="3712769"/>
          </a:xfrm>
          <a:prstGeom prst="roundRect">
            <a:avLst>
              <a:gd name="adj" fmla="val 3972"/>
            </a:avLst>
          </a:prstGeom>
          <a:ln w="3175">
            <a:solidFill>
              <a:srgbClr val="00B0F0"/>
            </a:solidFill>
            <a:prstDash val="sysDash"/>
          </a:ln>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lvl="0" indent="0" algn="r" defTabSz="914400">
              <a:lnSpc>
                <a:spcPct val="90000"/>
              </a:lnSpc>
              <a:spcBef>
                <a:spcPts val="1000"/>
              </a:spcBef>
              <a:buFontTx/>
              <a:buNone/>
            </a:pPr>
            <a:endParaRPr lang="en-US" sz="1050">
              <a:solidFill>
                <a:schemeClr val="tx1"/>
              </a:solidFill>
              <a:latin typeface="Franklin Gothic Medium Cond" panose="020B0606030402020204" pitchFamily="34" charset="0"/>
            </a:endParaRPr>
          </a:p>
        </p:txBody>
      </p:sp>
      <p:sp>
        <p:nvSpPr>
          <p:cNvPr id="23" name="TextBox 22">
            <a:extLst>
              <a:ext uri="{FF2B5EF4-FFF2-40B4-BE49-F238E27FC236}">
                <a16:creationId xmlns:a16="http://schemas.microsoft.com/office/drawing/2014/main" id="{9ED77F32-4068-4C82-A6D6-3C0B17396F55}"/>
              </a:ext>
            </a:extLst>
          </p:cNvPr>
          <p:cNvSpPr txBox="1"/>
          <p:nvPr userDrawn="1"/>
        </p:nvSpPr>
        <p:spPr>
          <a:xfrm>
            <a:off x="4761227" y="1137501"/>
            <a:ext cx="1143262" cy="215444"/>
          </a:xfrm>
          <a:prstGeom prst="rect">
            <a:avLst/>
          </a:prstGeom>
          <a:noFill/>
        </p:spPr>
        <p:txBody>
          <a:bodyPr wrap="none" rtlCol="0">
            <a:spAutoFit/>
          </a:bodyPr>
          <a:lstStyle/>
          <a:p>
            <a:r>
              <a:rPr lang="en-US" sz="800" dirty="0">
                <a:solidFill>
                  <a:schemeClr val="tx1">
                    <a:lumMod val="65000"/>
                    <a:lumOff val="35000"/>
                  </a:schemeClr>
                </a:solidFill>
                <a:latin typeface="Franklin Gothic Book" panose="020B0503020102020204" pitchFamily="34" charset="0"/>
              </a:rPr>
              <a:t>Additional Information</a:t>
            </a:r>
          </a:p>
        </p:txBody>
      </p:sp>
      <p:sp>
        <p:nvSpPr>
          <p:cNvPr id="24" name="TextBox 23">
            <a:extLst>
              <a:ext uri="{FF2B5EF4-FFF2-40B4-BE49-F238E27FC236}">
                <a16:creationId xmlns:a16="http://schemas.microsoft.com/office/drawing/2014/main" id="{768EF4F3-1132-4846-9F56-32FD53BBB90D}"/>
              </a:ext>
            </a:extLst>
          </p:cNvPr>
          <p:cNvSpPr txBox="1"/>
          <p:nvPr userDrawn="1"/>
        </p:nvSpPr>
        <p:spPr>
          <a:xfrm>
            <a:off x="329757" y="1140307"/>
            <a:ext cx="1439818" cy="215444"/>
          </a:xfrm>
          <a:prstGeom prst="rect">
            <a:avLst/>
          </a:prstGeom>
          <a:noFill/>
        </p:spPr>
        <p:txBody>
          <a:bodyPr wrap="none" rtlCol="0">
            <a:spAutoFit/>
          </a:bodyPr>
          <a:lstStyle/>
          <a:p>
            <a:r>
              <a:rPr lang="en-US" sz="800" dirty="0">
                <a:solidFill>
                  <a:schemeClr val="tx1">
                    <a:lumMod val="65000"/>
                    <a:lumOff val="35000"/>
                  </a:schemeClr>
                </a:solidFill>
                <a:latin typeface="Franklin Gothic Book" panose="020B0503020102020204" pitchFamily="34" charset="0"/>
              </a:rPr>
              <a:t>Use Case/Reference Mission</a:t>
            </a:r>
          </a:p>
        </p:txBody>
      </p:sp>
      <p:sp>
        <p:nvSpPr>
          <p:cNvPr id="25" name="Text Placeholder 2">
            <a:extLst>
              <a:ext uri="{FF2B5EF4-FFF2-40B4-BE49-F238E27FC236}">
                <a16:creationId xmlns:a16="http://schemas.microsoft.com/office/drawing/2014/main" id="{00708DF3-6FEA-4C2D-AE5C-81B1F0F42371}"/>
              </a:ext>
            </a:extLst>
          </p:cNvPr>
          <p:cNvSpPr>
            <a:spLocks noGrp="1"/>
          </p:cNvSpPr>
          <p:nvPr>
            <p:ph type="body" sz="quarter" idx="21" hasCustomPrompt="1"/>
          </p:nvPr>
        </p:nvSpPr>
        <p:spPr>
          <a:xfrm>
            <a:off x="329757" y="2946527"/>
            <a:ext cx="4106424" cy="1825812"/>
          </a:xfrm>
          <a:prstGeom prst="rect">
            <a:avLst/>
          </a:prstGeom>
        </p:spPr>
        <p:txBody>
          <a:bodyPr/>
          <a:lstStyle>
            <a:lvl1pPr marL="0" marR="0" indent="0" algn="l" defTabSz="914400" rtl="0" eaLnBrk="1" fontAlgn="auto" latinLnBrk="0" hangingPunct="1">
              <a:lnSpc>
                <a:spcPct val="110000"/>
              </a:lnSpc>
              <a:spcBef>
                <a:spcPts val="1000"/>
              </a:spcBef>
              <a:spcAft>
                <a:spcPts val="0"/>
              </a:spcAft>
              <a:buClrTx/>
              <a:buSzTx/>
              <a:buFontTx/>
              <a:buNone/>
              <a:tabLst/>
              <a:defRPr sz="1100" b="0">
                <a:solidFill>
                  <a:schemeClr val="tx1"/>
                </a:solidFill>
                <a:latin typeface="Gadugi" panose="020B0502040204020203"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marL="0" marR="0" lvl="0" indent="0" algn="l" defTabSz="914400" rtl="0" eaLnBrk="1" fontAlgn="auto" latinLnBrk="0" hangingPunct="1">
              <a:lnSpc>
                <a:spcPct val="110000"/>
              </a:lnSpc>
              <a:spcBef>
                <a:spcPts val="1000"/>
              </a:spcBef>
              <a:spcAft>
                <a:spcPts val="0"/>
              </a:spcAft>
              <a:buClrTx/>
              <a:buSzTx/>
              <a:buFontTx/>
              <a:buNone/>
              <a:tabLst/>
              <a:defRPr/>
            </a:pPr>
            <a:r>
              <a:rPr lang="en-US" dirty="0"/>
              <a:t>(REQUIRED FOR EXISTING PROJECTS ONLY)  Top-level details on how you plan to achieve your objectives.</a:t>
            </a:r>
          </a:p>
        </p:txBody>
      </p:sp>
      <p:sp>
        <p:nvSpPr>
          <p:cNvPr id="26" name="TextBox 25">
            <a:extLst>
              <a:ext uri="{FF2B5EF4-FFF2-40B4-BE49-F238E27FC236}">
                <a16:creationId xmlns:a16="http://schemas.microsoft.com/office/drawing/2014/main" id="{A17BDDA4-990F-402B-B77A-220C85D83B29}"/>
              </a:ext>
            </a:extLst>
          </p:cNvPr>
          <p:cNvSpPr txBox="1"/>
          <p:nvPr userDrawn="1"/>
        </p:nvSpPr>
        <p:spPr>
          <a:xfrm>
            <a:off x="329757" y="2731083"/>
            <a:ext cx="1005403" cy="215444"/>
          </a:xfrm>
          <a:prstGeom prst="rect">
            <a:avLst/>
          </a:prstGeom>
          <a:noFill/>
        </p:spPr>
        <p:txBody>
          <a:bodyPr wrap="none" rtlCol="0">
            <a:spAutoFit/>
          </a:bodyPr>
          <a:lstStyle/>
          <a:p>
            <a:r>
              <a:rPr lang="en-US" sz="800" dirty="0">
                <a:solidFill>
                  <a:schemeClr val="tx1">
                    <a:lumMod val="65000"/>
                    <a:lumOff val="35000"/>
                  </a:schemeClr>
                </a:solidFill>
                <a:latin typeface="Franklin Gothic Book" panose="020B0503020102020204" pitchFamily="34" charset="0"/>
              </a:rPr>
              <a:t>FY20 Project Plans</a:t>
            </a:r>
          </a:p>
        </p:txBody>
      </p:sp>
      <p:sp>
        <p:nvSpPr>
          <p:cNvPr id="27" name="TextBox 26">
            <a:extLst>
              <a:ext uri="{FF2B5EF4-FFF2-40B4-BE49-F238E27FC236}">
                <a16:creationId xmlns:a16="http://schemas.microsoft.com/office/drawing/2014/main" id="{13BED50B-276E-4709-AE71-EE6B53096FCF}"/>
              </a:ext>
            </a:extLst>
          </p:cNvPr>
          <p:cNvSpPr txBox="1"/>
          <p:nvPr userDrawn="1"/>
        </p:nvSpPr>
        <p:spPr>
          <a:xfrm>
            <a:off x="5615396" y="4883312"/>
            <a:ext cx="1161418" cy="187982"/>
          </a:xfrm>
          <a:prstGeom prst="rect">
            <a:avLst/>
          </a:prstGeom>
          <a:noFill/>
          <a:ln w="3175">
            <a:solidFill>
              <a:schemeClr val="tx1"/>
            </a:solidFill>
          </a:ln>
        </p:spPr>
        <p:txBody>
          <a:bodyPr wrap="none" lIns="0" tIns="0" rIns="0" bIns="0" rtlCol="0" anchor="ctr">
            <a:noAutofit/>
          </a:bodyPr>
          <a:lstStyle/>
          <a:p>
            <a:pPr algn="ctr"/>
            <a:r>
              <a:rPr lang="en-US" sz="900" dirty="0">
                <a:latin typeface="Franklin Gothic Book" panose="020B0503020102020204" pitchFamily="34" charset="0"/>
              </a:rPr>
              <a:t>Plans and Details</a:t>
            </a:r>
          </a:p>
        </p:txBody>
      </p:sp>
      <p:sp>
        <p:nvSpPr>
          <p:cNvPr id="17" name="Text Placeholder 2">
            <a:extLst>
              <a:ext uri="{FF2B5EF4-FFF2-40B4-BE49-F238E27FC236}">
                <a16:creationId xmlns:a16="http://schemas.microsoft.com/office/drawing/2014/main" id="{56EA283F-92D3-440C-9ABD-1EBD7D39127B}"/>
              </a:ext>
            </a:extLst>
          </p:cNvPr>
          <p:cNvSpPr>
            <a:spLocks noGrp="1"/>
          </p:cNvSpPr>
          <p:nvPr>
            <p:ph type="body" sz="quarter" idx="10"/>
          </p:nvPr>
        </p:nvSpPr>
        <p:spPr>
          <a:xfrm>
            <a:off x="347266" y="155110"/>
            <a:ext cx="7443816" cy="347578"/>
          </a:xfrm>
          <a:prstGeom prst="rect">
            <a:avLst/>
          </a:prstGeom>
        </p:spPr>
        <p:txBody>
          <a:bodyPr bIns="0"/>
          <a:lstStyle>
            <a:lvl1pPr marL="0" indent="0">
              <a:buFontTx/>
              <a:buNone/>
              <a:defRPr sz="2200">
                <a:solidFill>
                  <a:schemeClr val="bg2"/>
                </a:solidFill>
                <a:latin typeface="Franklin Gothic Demi" panose="020B07030201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endParaRPr lang="en-US" dirty="0"/>
          </a:p>
        </p:txBody>
      </p:sp>
      <p:sp>
        <p:nvSpPr>
          <p:cNvPr id="18" name="Text Placeholder 2">
            <a:extLst>
              <a:ext uri="{FF2B5EF4-FFF2-40B4-BE49-F238E27FC236}">
                <a16:creationId xmlns:a16="http://schemas.microsoft.com/office/drawing/2014/main" id="{728985C7-76CA-43B9-8BBA-A69EF283CD73}"/>
              </a:ext>
            </a:extLst>
          </p:cNvPr>
          <p:cNvSpPr>
            <a:spLocks noGrp="1"/>
          </p:cNvSpPr>
          <p:nvPr>
            <p:ph type="body" sz="quarter" idx="13"/>
          </p:nvPr>
        </p:nvSpPr>
        <p:spPr>
          <a:xfrm>
            <a:off x="347265" y="796259"/>
            <a:ext cx="6504235" cy="230043"/>
          </a:xfrm>
          <a:prstGeom prst="rect">
            <a:avLst/>
          </a:prstGeom>
        </p:spPr>
        <p:txBody>
          <a:bodyPr/>
          <a:lstStyle>
            <a:lvl1pPr marL="0" indent="0">
              <a:buFontTx/>
              <a:buNone/>
              <a:defRPr sz="1050">
                <a:solidFill>
                  <a:schemeClr val="tx1"/>
                </a:solidFill>
                <a:latin typeface="Franklin Gothic Medium" panose="020B06030201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endParaRPr lang="en-US" dirty="0"/>
          </a:p>
        </p:txBody>
      </p:sp>
      <p:sp>
        <p:nvSpPr>
          <p:cNvPr id="19" name="Text Placeholder 2">
            <a:extLst>
              <a:ext uri="{FF2B5EF4-FFF2-40B4-BE49-F238E27FC236}">
                <a16:creationId xmlns:a16="http://schemas.microsoft.com/office/drawing/2014/main" id="{542ED497-8470-4A6B-89E4-C2244D0BB5F8}"/>
              </a:ext>
            </a:extLst>
          </p:cNvPr>
          <p:cNvSpPr>
            <a:spLocks noGrp="1"/>
          </p:cNvSpPr>
          <p:nvPr>
            <p:ph type="body" sz="quarter" idx="17" hasCustomPrompt="1"/>
          </p:nvPr>
        </p:nvSpPr>
        <p:spPr>
          <a:xfrm>
            <a:off x="7389573" y="813595"/>
            <a:ext cx="1167734" cy="230043"/>
          </a:xfrm>
          <a:prstGeom prst="rect">
            <a:avLst/>
          </a:prstGeom>
        </p:spPr>
        <p:txBody>
          <a:bodyPr wrap="none"/>
          <a:lstStyle>
            <a:lvl1pPr marL="0" indent="0">
              <a:buFontTx/>
              <a:buNone/>
              <a:defRPr sz="1050">
                <a:solidFill>
                  <a:schemeClr val="tx1"/>
                </a:solidFill>
                <a:latin typeface="Franklin Gothic Medium Cond" panose="020B06060304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r>
              <a:rPr lang="en-US" dirty="0"/>
              <a:t>JO (existing only)</a:t>
            </a:r>
          </a:p>
        </p:txBody>
      </p:sp>
      <p:sp>
        <p:nvSpPr>
          <p:cNvPr id="20" name="TextBox 19">
            <a:extLst>
              <a:ext uri="{FF2B5EF4-FFF2-40B4-BE49-F238E27FC236}">
                <a16:creationId xmlns:a16="http://schemas.microsoft.com/office/drawing/2014/main" id="{F3FDC9C5-6F5E-4A4B-8532-89C511CD3E7F}"/>
              </a:ext>
            </a:extLst>
          </p:cNvPr>
          <p:cNvSpPr txBox="1"/>
          <p:nvPr userDrawn="1"/>
        </p:nvSpPr>
        <p:spPr>
          <a:xfrm>
            <a:off x="7043258" y="815664"/>
            <a:ext cx="287258" cy="215444"/>
          </a:xfrm>
          <a:prstGeom prst="rect">
            <a:avLst/>
          </a:prstGeom>
          <a:noFill/>
        </p:spPr>
        <p:txBody>
          <a:bodyPr wrap="none" rtlCol="0">
            <a:spAutoFit/>
          </a:bodyPr>
          <a:lstStyle/>
          <a:p>
            <a:pPr algn="r"/>
            <a:r>
              <a:rPr lang="en-US" sz="800" dirty="0">
                <a:solidFill>
                  <a:schemeClr val="tx1">
                    <a:lumMod val="65000"/>
                    <a:lumOff val="35000"/>
                  </a:schemeClr>
                </a:solidFill>
                <a:latin typeface="Franklin Gothic Book" panose="020B0503020102020204" pitchFamily="34" charset="0"/>
              </a:rPr>
              <a:t>JO</a:t>
            </a:r>
          </a:p>
        </p:txBody>
      </p:sp>
      <p:sp>
        <p:nvSpPr>
          <p:cNvPr id="21" name="Rectangle 20">
            <a:extLst>
              <a:ext uri="{FF2B5EF4-FFF2-40B4-BE49-F238E27FC236}">
                <a16:creationId xmlns:a16="http://schemas.microsoft.com/office/drawing/2014/main" id="{5262F242-80A6-404D-A65C-61891C8189C6}"/>
              </a:ext>
            </a:extLst>
          </p:cNvPr>
          <p:cNvSpPr/>
          <p:nvPr userDrawn="1"/>
        </p:nvSpPr>
        <p:spPr>
          <a:xfrm>
            <a:off x="6938315" y="834253"/>
            <a:ext cx="1618992" cy="189788"/>
          </a:xfrm>
          <a:prstGeom prst="rect">
            <a:avLst/>
          </a:prstGeom>
          <a:ln w="3175">
            <a:solidFill>
              <a:schemeClr val="tx1"/>
            </a:solidFill>
            <a:prstDash val="sysDash"/>
          </a:ln>
        </p:spPr>
        <p:txBody>
          <a:bodyPr wrap="none"/>
          <a:lstStyle/>
          <a:p>
            <a:pPr lvl="0" indent="0" algn="r" defTabSz="914400">
              <a:lnSpc>
                <a:spcPct val="90000"/>
              </a:lnSpc>
              <a:spcBef>
                <a:spcPts val="1000"/>
              </a:spcBef>
              <a:buFontTx/>
              <a:buNone/>
            </a:pPr>
            <a:endParaRPr lang="en-US" sz="1050">
              <a:solidFill>
                <a:schemeClr val="tx1"/>
              </a:solidFill>
              <a:latin typeface="Franklin Gothic Medium Cond" panose="020B0606030402020204" pitchFamily="34" charset="0"/>
            </a:endParaRPr>
          </a:p>
        </p:txBody>
      </p:sp>
      <p:sp>
        <p:nvSpPr>
          <p:cNvPr id="22" name="Text Placeholder 2">
            <a:extLst>
              <a:ext uri="{FF2B5EF4-FFF2-40B4-BE49-F238E27FC236}">
                <a16:creationId xmlns:a16="http://schemas.microsoft.com/office/drawing/2014/main" id="{6BB0C3CB-0237-4065-AFDA-73095F7F0164}"/>
              </a:ext>
            </a:extLst>
          </p:cNvPr>
          <p:cNvSpPr>
            <a:spLocks noGrp="1"/>
          </p:cNvSpPr>
          <p:nvPr>
            <p:ph type="body" sz="quarter" idx="23"/>
          </p:nvPr>
        </p:nvSpPr>
        <p:spPr>
          <a:xfrm>
            <a:off x="347265" y="502688"/>
            <a:ext cx="8210041" cy="259541"/>
          </a:xfrm>
          <a:prstGeom prst="rect">
            <a:avLst/>
          </a:prstGeom>
          <a:solidFill>
            <a:schemeClr val="bg1">
              <a:lumMod val="95000"/>
            </a:schemeClr>
          </a:solidFill>
        </p:spPr>
        <p:txBody>
          <a:bodyPr bIns="0"/>
          <a:lstStyle>
            <a:lvl1pPr marL="0" indent="0">
              <a:buFontTx/>
              <a:buNone/>
              <a:defRPr sz="1200" b="0">
                <a:solidFill>
                  <a:schemeClr val="bg2"/>
                </a:solidFill>
                <a:latin typeface="Gadugi" panose="020B0502040204020203"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endParaRPr lang="en-US" dirty="0"/>
          </a:p>
        </p:txBody>
      </p:sp>
    </p:spTree>
    <p:extLst>
      <p:ext uri="{BB962C8B-B14F-4D97-AF65-F5344CB8AC3E}">
        <p14:creationId xmlns:p14="http://schemas.microsoft.com/office/powerpoint/2010/main" val="3078688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orkflow_dev_page3">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13BED50B-276E-4709-AE71-EE6B53096FCF}"/>
              </a:ext>
            </a:extLst>
          </p:cNvPr>
          <p:cNvSpPr txBox="1"/>
          <p:nvPr userDrawn="1"/>
        </p:nvSpPr>
        <p:spPr>
          <a:xfrm>
            <a:off x="5615396" y="4883312"/>
            <a:ext cx="1161418" cy="187982"/>
          </a:xfrm>
          <a:prstGeom prst="rect">
            <a:avLst/>
          </a:prstGeom>
          <a:noFill/>
          <a:ln w="3175">
            <a:solidFill>
              <a:schemeClr val="tx1"/>
            </a:solidFill>
          </a:ln>
        </p:spPr>
        <p:txBody>
          <a:bodyPr wrap="none" lIns="0" tIns="0" rIns="0" bIns="0" rtlCol="0" anchor="ctr">
            <a:noAutofit/>
          </a:bodyPr>
          <a:lstStyle/>
          <a:p>
            <a:pPr algn="ctr"/>
            <a:r>
              <a:rPr lang="en-US" sz="900" dirty="0">
                <a:latin typeface="Franklin Gothic Book" panose="020B0503020102020204" pitchFamily="34" charset="0"/>
              </a:rPr>
              <a:t>Infographic</a:t>
            </a:r>
          </a:p>
        </p:txBody>
      </p:sp>
      <p:sp>
        <p:nvSpPr>
          <p:cNvPr id="17" name="Text Placeholder 2">
            <a:extLst>
              <a:ext uri="{FF2B5EF4-FFF2-40B4-BE49-F238E27FC236}">
                <a16:creationId xmlns:a16="http://schemas.microsoft.com/office/drawing/2014/main" id="{56EA283F-92D3-440C-9ABD-1EBD7D39127B}"/>
              </a:ext>
            </a:extLst>
          </p:cNvPr>
          <p:cNvSpPr>
            <a:spLocks noGrp="1"/>
          </p:cNvSpPr>
          <p:nvPr>
            <p:ph type="body" sz="quarter" idx="10"/>
          </p:nvPr>
        </p:nvSpPr>
        <p:spPr>
          <a:xfrm>
            <a:off x="347266" y="155110"/>
            <a:ext cx="7443816" cy="347578"/>
          </a:xfrm>
          <a:prstGeom prst="rect">
            <a:avLst/>
          </a:prstGeom>
        </p:spPr>
        <p:txBody>
          <a:bodyPr bIns="0"/>
          <a:lstStyle>
            <a:lvl1pPr marL="0" indent="0">
              <a:buFontTx/>
              <a:buNone/>
              <a:defRPr sz="2200">
                <a:solidFill>
                  <a:schemeClr val="bg2"/>
                </a:solidFill>
                <a:latin typeface="Franklin Gothic Demi" panose="020B07030201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endParaRPr lang="en-US" dirty="0"/>
          </a:p>
        </p:txBody>
      </p:sp>
      <p:sp>
        <p:nvSpPr>
          <p:cNvPr id="18" name="Text Placeholder 2">
            <a:extLst>
              <a:ext uri="{FF2B5EF4-FFF2-40B4-BE49-F238E27FC236}">
                <a16:creationId xmlns:a16="http://schemas.microsoft.com/office/drawing/2014/main" id="{728985C7-76CA-43B9-8BBA-A69EF283CD73}"/>
              </a:ext>
            </a:extLst>
          </p:cNvPr>
          <p:cNvSpPr>
            <a:spLocks noGrp="1"/>
          </p:cNvSpPr>
          <p:nvPr>
            <p:ph type="body" sz="quarter" idx="13"/>
          </p:nvPr>
        </p:nvSpPr>
        <p:spPr>
          <a:xfrm>
            <a:off x="347265" y="796259"/>
            <a:ext cx="6504235" cy="230043"/>
          </a:xfrm>
          <a:prstGeom prst="rect">
            <a:avLst/>
          </a:prstGeom>
        </p:spPr>
        <p:txBody>
          <a:bodyPr/>
          <a:lstStyle>
            <a:lvl1pPr marL="0" indent="0">
              <a:buFontTx/>
              <a:buNone/>
              <a:defRPr sz="1050">
                <a:solidFill>
                  <a:schemeClr val="tx1"/>
                </a:solidFill>
                <a:latin typeface="Franklin Gothic Medium" panose="020B06030201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endParaRPr lang="en-US" dirty="0"/>
          </a:p>
        </p:txBody>
      </p:sp>
      <p:sp>
        <p:nvSpPr>
          <p:cNvPr id="19" name="Text Placeholder 2">
            <a:extLst>
              <a:ext uri="{FF2B5EF4-FFF2-40B4-BE49-F238E27FC236}">
                <a16:creationId xmlns:a16="http://schemas.microsoft.com/office/drawing/2014/main" id="{542ED497-8470-4A6B-89E4-C2244D0BB5F8}"/>
              </a:ext>
            </a:extLst>
          </p:cNvPr>
          <p:cNvSpPr>
            <a:spLocks noGrp="1"/>
          </p:cNvSpPr>
          <p:nvPr>
            <p:ph type="body" sz="quarter" idx="17" hasCustomPrompt="1"/>
          </p:nvPr>
        </p:nvSpPr>
        <p:spPr>
          <a:xfrm>
            <a:off x="7389573" y="813595"/>
            <a:ext cx="1167734" cy="230043"/>
          </a:xfrm>
          <a:prstGeom prst="rect">
            <a:avLst/>
          </a:prstGeom>
        </p:spPr>
        <p:txBody>
          <a:bodyPr wrap="none"/>
          <a:lstStyle>
            <a:lvl1pPr marL="0" indent="0">
              <a:buFontTx/>
              <a:buNone/>
              <a:defRPr sz="1050">
                <a:solidFill>
                  <a:schemeClr val="tx1"/>
                </a:solidFill>
                <a:latin typeface="Franklin Gothic Medium Cond" panose="020B06060304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r>
              <a:rPr lang="en-US" dirty="0"/>
              <a:t>JO (existing only)</a:t>
            </a:r>
          </a:p>
        </p:txBody>
      </p:sp>
      <p:sp>
        <p:nvSpPr>
          <p:cNvPr id="20" name="TextBox 19">
            <a:extLst>
              <a:ext uri="{FF2B5EF4-FFF2-40B4-BE49-F238E27FC236}">
                <a16:creationId xmlns:a16="http://schemas.microsoft.com/office/drawing/2014/main" id="{F3FDC9C5-6F5E-4A4B-8532-89C511CD3E7F}"/>
              </a:ext>
            </a:extLst>
          </p:cNvPr>
          <p:cNvSpPr txBox="1"/>
          <p:nvPr userDrawn="1"/>
        </p:nvSpPr>
        <p:spPr>
          <a:xfrm>
            <a:off x="7043258" y="815664"/>
            <a:ext cx="287258" cy="215444"/>
          </a:xfrm>
          <a:prstGeom prst="rect">
            <a:avLst/>
          </a:prstGeom>
          <a:noFill/>
        </p:spPr>
        <p:txBody>
          <a:bodyPr wrap="none" rtlCol="0">
            <a:spAutoFit/>
          </a:bodyPr>
          <a:lstStyle/>
          <a:p>
            <a:pPr algn="r"/>
            <a:r>
              <a:rPr lang="en-US" sz="800" dirty="0">
                <a:solidFill>
                  <a:schemeClr val="tx1">
                    <a:lumMod val="65000"/>
                    <a:lumOff val="35000"/>
                  </a:schemeClr>
                </a:solidFill>
                <a:latin typeface="Franklin Gothic Book" panose="020B0503020102020204" pitchFamily="34" charset="0"/>
              </a:rPr>
              <a:t>JO</a:t>
            </a:r>
          </a:p>
        </p:txBody>
      </p:sp>
      <p:sp>
        <p:nvSpPr>
          <p:cNvPr id="21" name="Rectangle 20">
            <a:extLst>
              <a:ext uri="{FF2B5EF4-FFF2-40B4-BE49-F238E27FC236}">
                <a16:creationId xmlns:a16="http://schemas.microsoft.com/office/drawing/2014/main" id="{5262F242-80A6-404D-A65C-61891C8189C6}"/>
              </a:ext>
            </a:extLst>
          </p:cNvPr>
          <p:cNvSpPr/>
          <p:nvPr userDrawn="1"/>
        </p:nvSpPr>
        <p:spPr>
          <a:xfrm>
            <a:off x="6938315" y="834253"/>
            <a:ext cx="1618992" cy="189788"/>
          </a:xfrm>
          <a:prstGeom prst="rect">
            <a:avLst/>
          </a:prstGeom>
          <a:ln w="3175">
            <a:solidFill>
              <a:schemeClr val="tx1"/>
            </a:solidFill>
            <a:prstDash val="sysDash"/>
          </a:ln>
        </p:spPr>
        <p:txBody>
          <a:bodyPr wrap="none"/>
          <a:lstStyle/>
          <a:p>
            <a:pPr lvl="0" indent="0" algn="r" defTabSz="914400">
              <a:lnSpc>
                <a:spcPct val="90000"/>
              </a:lnSpc>
              <a:spcBef>
                <a:spcPts val="1000"/>
              </a:spcBef>
              <a:buFontTx/>
              <a:buNone/>
            </a:pPr>
            <a:endParaRPr lang="en-US" sz="1050">
              <a:solidFill>
                <a:schemeClr val="tx1"/>
              </a:solidFill>
              <a:latin typeface="Franklin Gothic Medium Cond" panose="020B0606030402020204" pitchFamily="34" charset="0"/>
            </a:endParaRPr>
          </a:p>
        </p:txBody>
      </p:sp>
      <p:sp>
        <p:nvSpPr>
          <p:cNvPr id="22" name="Text Placeholder 2">
            <a:extLst>
              <a:ext uri="{FF2B5EF4-FFF2-40B4-BE49-F238E27FC236}">
                <a16:creationId xmlns:a16="http://schemas.microsoft.com/office/drawing/2014/main" id="{6BB0C3CB-0237-4065-AFDA-73095F7F0164}"/>
              </a:ext>
            </a:extLst>
          </p:cNvPr>
          <p:cNvSpPr>
            <a:spLocks noGrp="1"/>
          </p:cNvSpPr>
          <p:nvPr>
            <p:ph type="body" sz="quarter" idx="23"/>
          </p:nvPr>
        </p:nvSpPr>
        <p:spPr>
          <a:xfrm>
            <a:off x="347265" y="502688"/>
            <a:ext cx="8210041" cy="259541"/>
          </a:xfrm>
          <a:prstGeom prst="rect">
            <a:avLst/>
          </a:prstGeom>
          <a:solidFill>
            <a:schemeClr val="bg1">
              <a:lumMod val="95000"/>
            </a:schemeClr>
          </a:solidFill>
        </p:spPr>
        <p:txBody>
          <a:bodyPr bIns="0"/>
          <a:lstStyle>
            <a:lvl1pPr marL="0" indent="0">
              <a:buFontTx/>
              <a:buNone/>
              <a:defRPr sz="1200" b="0">
                <a:solidFill>
                  <a:schemeClr val="bg2"/>
                </a:solidFill>
                <a:latin typeface="Gadugi" panose="020B0502040204020203"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endParaRPr lang="en-US" dirty="0"/>
          </a:p>
        </p:txBody>
      </p:sp>
      <p:sp>
        <p:nvSpPr>
          <p:cNvPr id="34" name="Text Placeholder 2">
            <a:extLst>
              <a:ext uri="{FF2B5EF4-FFF2-40B4-BE49-F238E27FC236}">
                <a16:creationId xmlns:a16="http://schemas.microsoft.com/office/drawing/2014/main" id="{942C76A3-70C4-40E7-AB2C-2240B00EBFF6}"/>
              </a:ext>
            </a:extLst>
          </p:cNvPr>
          <p:cNvSpPr>
            <a:spLocks noGrp="1"/>
          </p:cNvSpPr>
          <p:nvPr>
            <p:ph type="body" sz="quarter" idx="14" hasCustomPrompt="1"/>
          </p:nvPr>
        </p:nvSpPr>
        <p:spPr>
          <a:xfrm>
            <a:off x="329757" y="1383507"/>
            <a:ext cx="1707058" cy="3307253"/>
          </a:xfrm>
          <a:prstGeom prst="rect">
            <a:avLst/>
          </a:prstGeom>
        </p:spPr>
        <p:txBody>
          <a:bodyPr/>
          <a:lstStyle>
            <a:lvl1pPr marL="0" marR="0" indent="0" algn="l" defTabSz="914400" rtl="0" eaLnBrk="1" fontAlgn="auto" latinLnBrk="0" hangingPunct="1">
              <a:lnSpc>
                <a:spcPct val="110000"/>
              </a:lnSpc>
              <a:spcBef>
                <a:spcPts val="1000"/>
              </a:spcBef>
              <a:spcAft>
                <a:spcPts val="0"/>
              </a:spcAft>
              <a:buClrTx/>
              <a:buSzTx/>
              <a:buFontTx/>
              <a:buNone/>
              <a:tabLst/>
              <a:defRPr sz="1000" b="0">
                <a:solidFill>
                  <a:schemeClr val="tx1"/>
                </a:solidFill>
                <a:latin typeface="Gadugi" panose="020B0502040204020203"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marL="0" marR="0" lvl="0" indent="0" algn="l" defTabSz="914400" rtl="0" eaLnBrk="1" fontAlgn="auto" latinLnBrk="0" hangingPunct="1">
              <a:lnSpc>
                <a:spcPct val="110000"/>
              </a:lnSpc>
              <a:spcBef>
                <a:spcPts val="1000"/>
              </a:spcBef>
              <a:spcAft>
                <a:spcPts val="0"/>
              </a:spcAft>
              <a:buClrTx/>
              <a:buSzTx/>
              <a:buFontTx/>
              <a:buNone/>
              <a:tabLst/>
              <a:defRPr/>
            </a:pPr>
            <a:r>
              <a:rPr lang="en-US" dirty="0"/>
              <a:t>(REQUIRED FOR EXISTING PROJECTS ONLY)  Text description/narrative of the graphic.</a:t>
            </a:r>
          </a:p>
        </p:txBody>
      </p:sp>
      <p:sp>
        <p:nvSpPr>
          <p:cNvPr id="3" name="Picture Placeholder 2">
            <a:extLst>
              <a:ext uri="{FF2B5EF4-FFF2-40B4-BE49-F238E27FC236}">
                <a16:creationId xmlns:a16="http://schemas.microsoft.com/office/drawing/2014/main" id="{2AED3DD6-EE54-48C9-9D83-D7392EC23295}"/>
              </a:ext>
            </a:extLst>
          </p:cNvPr>
          <p:cNvSpPr>
            <a:spLocks noGrp="1"/>
          </p:cNvSpPr>
          <p:nvPr>
            <p:ph type="pic" sz="quarter" idx="26" hasCustomPrompt="1"/>
          </p:nvPr>
        </p:nvSpPr>
        <p:spPr>
          <a:xfrm>
            <a:off x="2205038" y="1383506"/>
            <a:ext cx="6401589" cy="330725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atin typeface="Gadugi" panose="020B0502040204020203"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(Required for existing projects)  Insert graphic, infographic, or multimedia to describe the key result from FY19 or to describe your plans for FY20 (either one is fine).  Create your graphic in a separate </a:t>
            </a:r>
            <a:r>
              <a:rPr lang="en-US" dirty="0" err="1"/>
              <a:t>powerpoint</a:t>
            </a:r>
            <a:r>
              <a:rPr lang="en-US" dirty="0"/>
              <a:t> file, copy all of the content (images, text, </a:t>
            </a:r>
            <a:r>
              <a:rPr lang="en-US" dirty="0" err="1"/>
              <a:t>etc</a:t>
            </a:r>
            <a:r>
              <a:rPr lang="en-US" dirty="0"/>
              <a:t>) and paste into this picture box as an image (this allows our automated script to extract the image).  Use the crop tool to resize and adjust the crop.</a:t>
            </a:r>
          </a:p>
          <a:p>
            <a:endParaRPr lang="en-US" dirty="0"/>
          </a:p>
        </p:txBody>
      </p:sp>
    </p:spTree>
    <p:extLst>
      <p:ext uri="{BB962C8B-B14F-4D97-AF65-F5344CB8AC3E}">
        <p14:creationId xmlns:p14="http://schemas.microsoft.com/office/powerpoint/2010/main" val="515655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orkflow_dev_page4">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D390DC36-0F03-4298-B3E3-DCB5F708EABE}"/>
              </a:ext>
            </a:extLst>
          </p:cNvPr>
          <p:cNvSpPr>
            <a:spLocks noGrp="1"/>
          </p:cNvSpPr>
          <p:nvPr>
            <p:ph type="body" sz="quarter" idx="14" hasCustomPrompt="1"/>
          </p:nvPr>
        </p:nvSpPr>
        <p:spPr>
          <a:xfrm>
            <a:off x="537593" y="1553925"/>
            <a:ext cx="2140933" cy="1570852"/>
          </a:xfrm>
          <a:prstGeom prst="rect">
            <a:avLst/>
          </a:prstGeom>
        </p:spPr>
        <p:txBody>
          <a:bodyPr/>
          <a:lstStyle>
            <a:lvl1pPr marL="0" marR="0" indent="0" algn="l" defTabSz="914400" rtl="0" eaLnBrk="1" fontAlgn="auto" latinLnBrk="0" hangingPunct="1">
              <a:lnSpc>
                <a:spcPct val="110000"/>
              </a:lnSpc>
              <a:spcBef>
                <a:spcPts val="1000"/>
              </a:spcBef>
              <a:spcAft>
                <a:spcPts val="0"/>
              </a:spcAft>
              <a:buClrTx/>
              <a:buSzTx/>
              <a:buFontTx/>
              <a:buNone/>
              <a:tabLst/>
              <a:defRPr sz="1200" b="0">
                <a:solidFill>
                  <a:schemeClr val="tx1"/>
                </a:solidFill>
                <a:latin typeface="Segoe UI Semibold" panose="020B0702040204020203" pitchFamily="34" charset="0"/>
                <a:cs typeface="Segoe UI Semibold" panose="020B0702040204020203"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marL="0" marR="0" lvl="0" indent="0" algn="l" defTabSz="914400" rtl="0" eaLnBrk="1" fontAlgn="auto" latinLnBrk="0" hangingPunct="1">
              <a:lnSpc>
                <a:spcPct val="110000"/>
              </a:lnSpc>
              <a:spcBef>
                <a:spcPts val="1000"/>
              </a:spcBef>
              <a:spcAft>
                <a:spcPts val="0"/>
              </a:spcAft>
              <a:buClrTx/>
              <a:buSzTx/>
              <a:buFontTx/>
              <a:buNone/>
              <a:tabLst/>
              <a:defRPr/>
            </a:pPr>
            <a:r>
              <a:rPr lang="en-US" dirty="0"/>
              <a:t>REQUIRED FOR EXISTING PROJECTS ONLY.                  --Treat your project like it was a product line.  If you are successful, tell us what the first generation will look like at the end of FY20.</a:t>
            </a:r>
          </a:p>
        </p:txBody>
      </p:sp>
      <p:sp>
        <p:nvSpPr>
          <p:cNvPr id="10" name="TextBox 9">
            <a:extLst>
              <a:ext uri="{FF2B5EF4-FFF2-40B4-BE49-F238E27FC236}">
                <a16:creationId xmlns:a16="http://schemas.microsoft.com/office/drawing/2014/main" id="{ABF232E7-0D73-428B-A768-0A7F370DB315}"/>
              </a:ext>
            </a:extLst>
          </p:cNvPr>
          <p:cNvSpPr txBox="1"/>
          <p:nvPr userDrawn="1"/>
        </p:nvSpPr>
        <p:spPr>
          <a:xfrm>
            <a:off x="334115" y="1097587"/>
            <a:ext cx="1048319" cy="276999"/>
          </a:xfrm>
          <a:prstGeom prst="rect">
            <a:avLst/>
          </a:prstGeom>
          <a:noFill/>
        </p:spPr>
        <p:txBody>
          <a:bodyPr wrap="square" rtlCol="0">
            <a:spAutoFit/>
          </a:bodyPr>
          <a:lstStyle/>
          <a:p>
            <a:r>
              <a:rPr lang="en-US" sz="1200" b="1" dirty="0">
                <a:solidFill>
                  <a:schemeClr val="tx1">
                    <a:lumMod val="65000"/>
                    <a:lumOff val="35000"/>
                  </a:schemeClr>
                </a:solidFill>
                <a:latin typeface="Tw Cen MT" panose="020B0602020104020603" pitchFamily="34" charset="0"/>
              </a:rPr>
              <a:t>FY20</a:t>
            </a:r>
            <a:r>
              <a:rPr lang="en-US" sz="1200" dirty="0">
                <a:solidFill>
                  <a:schemeClr val="tx1">
                    <a:lumMod val="65000"/>
                    <a:lumOff val="35000"/>
                  </a:schemeClr>
                </a:solidFill>
                <a:latin typeface="Tw Cen MT" panose="020B0602020104020603" pitchFamily="34" charset="0"/>
              </a:rPr>
              <a:t> (Gen </a:t>
            </a:r>
            <a:r>
              <a:rPr lang="en-US" sz="1200" b="1" dirty="0">
                <a:solidFill>
                  <a:srgbClr val="0070C0"/>
                </a:solidFill>
                <a:latin typeface="Tw Cen MT" panose="020B0602020104020603" pitchFamily="34" charset="0"/>
              </a:rPr>
              <a:t>1</a:t>
            </a:r>
            <a:r>
              <a:rPr lang="en-US" sz="1200" dirty="0">
                <a:solidFill>
                  <a:schemeClr val="tx1">
                    <a:lumMod val="65000"/>
                    <a:lumOff val="35000"/>
                  </a:schemeClr>
                </a:solidFill>
                <a:latin typeface="Tw Cen MT" panose="020B0602020104020603" pitchFamily="34" charset="0"/>
              </a:rPr>
              <a:t>)</a:t>
            </a:r>
          </a:p>
        </p:txBody>
      </p:sp>
      <p:sp>
        <p:nvSpPr>
          <p:cNvPr id="30" name="Text Placeholder 2">
            <a:extLst>
              <a:ext uri="{FF2B5EF4-FFF2-40B4-BE49-F238E27FC236}">
                <a16:creationId xmlns:a16="http://schemas.microsoft.com/office/drawing/2014/main" id="{A89E8678-4249-4434-A39F-85223DAE331B}"/>
              </a:ext>
            </a:extLst>
          </p:cNvPr>
          <p:cNvSpPr>
            <a:spLocks noGrp="1"/>
          </p:cNvSpPr>
          <p:nvPr>
            <p:ph type="body" sz="quarter" idx="15" hasCustomPrompt="1"/>
          </p:nvPr>
        </p:nvSpPr>
        <p:spPr>
          <a:xfrm>
            <a:off x="3366125" y="1553925"/>
            <a:ext cx="2140933" cy="1570852"/>
          </a:xfrm>
          <a:prstGeom prst="rect">
            <a:avLst/>
          </a:prstGeom>
        </p:spPr>
        <p:txBody>
          <a:bodyPr/>
          <a:lstStyle>
            <a:lvl1pPr marL="0" marR="0" indent="0" algn="l" defTabSz="914400" rtl="0" eaLnBrk="1" fontAlgn="auto" latinLnBrk="0" hangingPunct="1">
              <a:lnSpc>
                <a:spcPct val="110000"/>
              </a:lnSpc>
              <a:spcBef>
                <a:spcPts val="1000"/>
              </a:spcBef>
              <a:spcAft>
                <a:spcPts val="0"/>
              </a:spcAft>
              <a:buClrTx/>
              <a:buSzTx/>
              <a:buFontTx/>
              <a:buNone/>
              <a:tabLst/>
              <a:defRPr sz="1200" b="0">
                <a:solidFill>
                  <a:schemeClr val="tx1"/>
                </a:solidFill>
                <a:latin typeface="Segoe UI Semibold" panose="020B0702040204020203" pitchFamily="34" charset="0"/>
                <a:cs typeface="Segoe UI Semibold" panose="020B0702040204020203"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marL="0" marR="0" lvl="0" indent="0" algn="l" defTabSz="914400" rtl="0" eaLnBrk="1" fontAlgn="auto" latinLnBrk="0" hangingPunct="1">
              <a:lnSpc>
                <a:spcPct val="110000"/>
              </a:lnSpc>
              <a:spcBef>
                <a:spcPts val="1000"/>
              </a:spcBef>
              <a:spcAft>
                <a:spcPts val="0"/>
              </a:spcAft>
              <a:buClrTx/>
              <a:buSzTx/>
              <a:buFontTx/>
              <a:buNone/>
              <a:tabLst/>
              <a:defRPr/>
            </a:pPr>
            <a:r>
              <a:rPr lang="en-US" dirty="0"/>
              <a:t>REQUIRED FOR EXISTING PROJECTS ONLY.                             --Second generation at the end of FY21.</a:t>
            </a:r>
          </a:p>
        </p:txBody>
      </p:sp>
      <p:sp>
        <p:nvSpPr>
          <p:cNvPr id="32" name="Text Placeholder 2">
            <a:extLst>
              <a:ext uri="{FF2B5EF4-FFF2-40B4-BE49-F238E27FC236}">
                <a16:creationId xmlns:a16="http://schemas.microsoft.com/office/drawing/2014/main" id="{93F1A937-431A-4C29-8570-992F79BEF3C0}"/>
              </a:ext>
            </a:extLst>
          </p:cNvPr>
          <p:cNvSpPr>
            <a:spLocks noGrp="1"/>
          </p:cNvSpPr>
          <p:nvPr>
            <p:ph type="body" sz="quarter" idx="16" hasCustomPrompt="1"/>
          </p:nvPr>
        </p:nvSpPr>
        <p:spPr>
          <a:xfrm>
            <a:off x="6199013" y="1553925"/>
            <a:ext cx="2140933" cy="1570852"/>
          </a:xfrm>
          <a:prstGeom prst="rect">
            <a:avLst/>
          </a:prstGeom>
        </p:spPr>
        <p:txBody>
          <a:bodyPr/>
          <a:lstStyle>
            <a:lvl1pPr marL="0" marR="0" indent="0" algn="l" defTabSz="914400" rtl="0" eaLnBrk="1" fontAlgn="auto" latinLnBrk="0" hangingPunct="1">
              <a:lnSpc>
                <a:spcPct val="110000"/>
              </a:lnSpc>
              <a:spcBef>
                <a:spcPts val="1000"/>
              </a:spcBef>
              <a:spcAft>
                <a:spcPts val="0"/>
              </a:spcAft>
              <a:buClrTx/>
              <a:buSzTx/>
              <a:buFontTx/>
              <a:buNone/>
              <a:tabLst/>
              <a:defRPr sz="1200" b="0">
                <a:solidFill>
                  <a:schemeClr val="tx1"/>
                </a:solidFill>
                <a:latin typeface="Segoe UI Semibold" panose="020B0702040204020203" pitchFamily="34" charset="0"/>
                <a:cs typeface="Segoe UI Semibold" panose="020B0702040204020203"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marL="0" marR="0" lvl="0" indent="0" algn="l" defTabSz="914400" rtl="0" eaLnBrk="1" fontAlgn="auto" latinLnBrk="0" hangingPunct="1">
              <a:lnSpc>
                <a:spcPct val="110000"/>
              </a:lnSpc>
              <a:spcBef>
                <a:spcPts val="1000"/>
              </a:spcBef>
              <a:spcAft>
                <a:spcPts val="0"/>
              </a:spcAft>
              <a:buClrTx/>
              <a:buSzTx/>
              <a:buFontTx/>
              <a:buNone/>
              <a:tabLst/>
              <a:defRPr/>
            </a:pPr>
            <a:r>
              <a:rPr lang="en-US" dirty="0"/>
              <a:t>REQUIRED FOR EXISTING PROJECTS ONLY.                             --Third generation at the of FY22.</a:t>
            </a:r>
          </a:p>
        </p:txBody>
      </p:sp>
      <p:sp>
        <p:nvSpPr>
          <p:cNvPr id="45" name="TextBox 44">
            <a:extLst>
              <a:ext uri="{FF2B5EF4-FFF2-40B4-BE49-F238E27FC236}">
                <a16:creationId xmlns:a16="http://schemas.microsoft.com/office/drawing/2014/main" id="{C165D53A-B685-4688-9EFD-E88D42AE66F5}"/>
              </a:ext>
            </a:extLst>
          </p:cNvPr>
          <p:cNvSpPr txBox="1"/>
          <p:nvPr userDrawn="1"/>
        </p:nvSpPr>
        <p:spPr>
          <a:xfrm>
            <a:off x="3162647" y="1097587"/>
            <a:ext cx="1048319" cy="276999"/>
          </a:xfrm>
          <a:prstGeom prst="rect">
            <a:avLst/>
          </a:prstGeom>
          <a:noFill/>
        </p:spPr>
        <p:txBody>
          <a:bodyPr wrap="square" rtlCol="0">
            <a:spAutoFit/>
          </a:bodyPr>
          <a:lstStyle/>
          <a:p>
            <a:r>
              <a:rPr lang="en-US" sz="1200" b="1" dirty="0">
                <a:solidFill>
                  <a:schemeClr val="tx1">
                    <a:lumMod val="65000"/>
                    <a:lumOff val="35000"/>
                  </a:schemeClr>
                </a:solidFill>
                <a:latin typeface="Tw Cen MT" panose="020B0602020104020603" pitchFamily="34" charset="0"/>
              </a:rPr>
              <a:t>FY21</a:t>
            </a:r>
            <a:r>
              <a:rPr lang="en-US" sz="1200" dirty="0">
                <a:solidFill>
                  <a:schemeClr val="tx1">
                    <a:lumMod val="65000"/>
                    <a:lumOff val="35000"/>
                  </a:schemeClr>
                </a:solidFill>
                <a:latin typeface="Tw Cen MT" panose="020B0602020104020603" pitchFamily="34" charset="0"/>
              </a:rPr>
              <a:t> (Gen </a:t>
            </a:r>
            <a:r>
              <a:rPr lang="en-US" sz="1200" b="1" dirty="0">
                <a:solidFill>
                  <a:srgbClr val="0070C0"/>
                </a:solidFill>
                <a:latin typeface="Tw Cen MT" panose="020B0602020104020603" pitchFamily="34" charset="0"/>
              </a:rPr>
              <a:t>2</a:t>
            </a:r>
            <a:r>
              <a:rPr lang="en-US" sz="1200" dirty="0">
                <a:solidFill>
                  <a:schemeClr val="tx1">
                    <a:lumMod val="65000"/>
                    <a:lumOff val="35000"/>
                  </a:schemeClr>
                </a:solidFill>
                <a:latin typeface="Tw Cen MT" panose="020B0602020104020603" pitchFamily="34" charset="0"/>
              </a:rPr>
              <a:t>)</a:t>
            </a:r>
          </a:p>
        </p:txBody>
      </p:sp>
      <p:sp>
        <p:nvSpPr>
          <p:cNvPr id="46" name="TextBox 45">
            <a:extLst>
              <a:ext uri="{FF2B5EF4-FFF2-40B4-BE49-F238E27FC236}">
                <a16:creationId xmlns:a16="http://schemas.microsoft.com/office/drawing/2014/main" id="{405F4F52-6233-4B70-AA42-17B359CDFD79}"/>
              </a:ext>
            </a:extLst>
          </p:cNvPr>
          <p:cNvSpPr txBox="1"/>
          <p:nvPr userDrawn="1"/>
        </p:nvSpPr>
        <p:spPr>
          <a:xfrm>
            <a:off x="5995535" y="1097587"/>
            <a:ext cx="1048319" cy="276999"/>
          </a:xfrm>
          <a:prstGeom prst="rect">
            <a:avLst/>
          </a:prstGeom>
          <a:noFill/>
        </p:spPr>
        <p:txBody>
          <a:bodyPr wrap="square" rtlCol="0">
            <a:spAutoFit/>
          </a:bodyPr>
          <a:lstStyle/>
          <a:p>
            <a:r>
              <a:rPr lang="en-US" sz="1200" b="1" dirty="0">
                <a:solidFill>
                  <a:schemeClr val="tx1">
                    <a:lumMod val="65000"/>
                    <a:lumOff val="35000"/>
                  </a:schemeClr>
                </a:solidFill>
                <a:latin typeface="Tw Cen MT" panose="020B0602020104020603" pitchFamily="34" charset="0"/>
              </a:rPr>
              <a:t>FY22</a:t>
            </a:r>
            <a:r>
              <a:rPr lang="en-US" sz="1200" dirty="0">
                <a:solidFill>
                  <a:schemeClr val="tx1">
                    <a:lumMod val="65000"/>
                    <a:lumOff val="35000"/>
                  </a:schemeClr>
                </a:solidFill>
                <a:latin typeface="Tw Cen MT" panose="020B0602020104020603" pitchFamily="34" charset="0"/>
              </a:rPr>
              <a:t> (Gen </a:t>
            </a:r>
            <a:r>
              <a:rPr lang="en-US" sz="1200" b="1" dirty="0">
                <a:solidFill>
                  <a:srgbClr val="0070C0"/>
                </a:solidFill>
                <a:latin typeface="Tw Cen MT" panose="020B0602020104020603" pitchFamily="34" charset="0"/>
              </a:rPr>
              <a:t>3</a:t>
            </a:r>
            <a:r>
              <a:rPr lang="en-US" sz="1200" dirty="0">
                <a:solidFill>
                  <a:schemeClr val="tx1">
                    <a:lumMod val="65000"/>
                    <a:lumOff val="35000"/>
                  </a:schemeClr>
                </a:solidFill>
                <a:latin typeface="Tw Cen MT" panose="020B0602020104020603" pitchFamily="34" charset="0"/>
              </a:rPr>
              <a:t>)</a:t>
            </a:r>
          </a:p>
        </p:txBody>
      </p:sp>
      <p:sp>
        <p:nvSpPr>
          <p:cNvPr id="12" name="Text Placeholder 11">
            <a:extLst>
              <a:ext uri="{FF2B5EF4-FFF2-40B4-BE49-F238E27FC236}">
                <a16:creationId xmlns:a16="http://schemas.microsoft.com/office/drawing/2014/main" id="{8240E7A3-E191-48DF-BD05-29150361FEF3}"/>
              </a:ext>
            </a:extLst>
          </p:cNvPr>
          <p:cNvSpPr>
            <a:spLocks noGrp="1"/>
          </p:cNvSpPr>
          <p:nvPr>
            <p:ph type="body" sz="quarter" idx="21" hasCustomPrompt="1"/>
          </p:nvPr>
        </p:nvSpPr>
        <p:spPr>
          <a:xfrm>
            <a:off x="334113" y="3486606"/>
            <a:ext cx="2560320" cy="1255401"/>
          </a:xfrm>
          <a:prstGeom prst="rect">
            <a:avLst/>
          </a:prstGeom>
        </p:spPr>
        <p:txBody>
          <a:bodyPr/>
          <a:lstStyle>
            <a:lvl1pPr marL="112713" indent="-112713">
              <a:lnSpc>
                <a:spcPct val="95000"/>
              </a:lnSpc>
              <a:spcBef>
                <a:spcPts val="600"/>
              </a:spcBef>
              <a:buSzPct val="80000"/>
              <a:buFont typeface="Wingdings" panose="05000000000000000000" pitchFamily="2" charset="2"/>
              <a:buChar char="§"/>
              <a:defRPr sz="1000">
                <a:latin typeface="Gadugi" panose="020B0502040204020203" pitchFamily="34" charset="0"/>
              </a:defRPr>
            </a:lvl1pPr>
            <a:lvl2pPr>
              <a:defRPr sz="1100">
                <a:latin typeface="Gadugi" panose="020B0502040204020203" pitchFamily="34" charset="0"/>
              </a:defRPr>
            </a:lvl2pPr>
            <a:lvl3pPr>
              <a:defRPr sz="1100">
                <a:latin typeface="Gadugi" panose="020B0502040204020203" pitchFamily="34" charset="0"/>
              </a:defRPr>
            </a:lvl3pPr>
            <a:lvl4pPr>
              <a:defRPr sz="1100">
                <a:latin typeface="Gadugi" panose="020B0502040204020203" pitchFamily="34" charset="0"/>
              </a:defRPr>
            </a:lvl4pPr>
            <a:lvl5pPr>
              <a:defRPr sz="1100">
                <a:latin typeface="Gadugi" panose="020B0502040204020203" pitchFamily="34" charset="0"/>
              </a:defRPr>
            </a:lvl5pPr>
          </a:lstStyle>
          <a:p>
            <a:pPr lvl="0"/>
            <a:r>
              <a:rPr lang="en-US" dirty="0"/>
              <a:t>Key enablers and/or assumptions (technology, know-how, market conditions, policy, etc.)</a:t>
            </a:r>
          </a:p>
        </p:txBody>
      </p:sp>
      <p:sp>
        <p:nvSpPr>
          <p:cNvPr id="13" name="Rectangle: Rounded Corners 12">
            <a:extLst>
              <a:ext uri="{FF2B5EF4-FFF2-40B4-BE49-F238E27FC236}">
                <a16:creationId xmlns:a16="http://schemas.microsoft.com/office/drawing/2014/main" id="{777FB9D1-82BD-49D3-A628-51135711957F}"/>
              </a:ext>
            </a:extLst>
          </p:cNvPr>
          <p:cNvSpPr/>
          <p:nvPr userDrawn="1"/>
        </p:nvSpPr>
        <p:spPr>
          <a:xfrm>
            <a:off x="334113" y="1097586"/>
            <a:ext cx="2560320" cy="3648456"/>
          </a:xfrm>
          <a:prstGeom prst="roundRect">
            <a:avLst>
              <a:gd name="adj" fmla="val 3972"/>
            </a:avLst>
          </a:prstGeom>
          <a:ln w="3175">
            <a:solidFill>
              <a:srgbClr val="00B0F0"/>
            </a:solidFill>
            <a:prstDash val="sysDash"/>
          </a:ln>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lvl="0" indent="0" algn="r" defTabSz="914400">
              <a:lnSpc>
                <a:spcPct val="90000"/>
              </a:lnSpc>
              <a:spcBef>
                <a:spcPts val="1000"/>
              </a:spcBef>
              <a:buFontTx/>
              <a:buNone/>
            </a:pPr>
            <a:endParaRPr lang="en-US" sz="1050">
              <a:solidFill>
                <a:schemeClr val="tx1"/>
              </a:solidFill>
              <a:latin typeface="Franklin Gothic Medium Cond" panose="020B0606030402020204" pitchFamily="34" charset="0"/>
            </a:endParaRPr>
          </a:p>
        </p:txBody>
      </p:sp>
      <p:sp>
        <p:nvSpPr>
          <p:cNvPr id="47" name="Rectangle: Rounded Corners 46">
            <a:extLst>
              <a:ext uri="{FF2B5EF4-FFF2-40B4-BE49-F238E27FC236}">
                <a16:creationId xmlns:a16="http://schemas.microsoft.com/office/drawing/2014/main" id="{175EC47C-00C8-4DF3-AB32-73DC81E0A9B9}"/>
              </a:ext>
            </a:extLst>
          </p:cNvPr>
          <p:cNvSpPr/>
          <p:nvPr userDrawn="1"/>
        </p:nvSpPr>
        <p:spPr>
          <a:xfrm>
            <a:off x="3164099" y="1097586"/>
            <a:ext cx="2560320" cy="3648456"/>
          </a:xfrm>
          <a:prstGeom prst="roundRect">
            <a:avLst>
              <a:gd name="adj" fmla="val 3972"/>
            </a:avLst>
          </a:prstGeom>
          <a:ln w="3175">
            <a:solidFill>
              <a:srgbClr val="00B0F0"/>
            </a:solidFill>
            <a:prstDash val="sysDash"/>
          </a:ln>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lvl="0" indent="0" algn="r" defTabSz="914400">
              <a:lnSpc>
                <a:spcPct val="90000"/>
              </a:lnSpc>
              <a:spcBef>
                <a:spcPts val="1000"/>
              </a:spcBef>
              <a:buFontTx/>
              <a:buNone/>
            </a:pPr>
            <a:endParaRPr lang="en-US" sz="1050">
              <a:solidFill>
                <a:schemeClr val="tx1"/>
              </a:solidFill>
              <a:latin typeface="Franklin Gothic Medium Cond" panose="020B0606030402020204" pitchFamily="34" charset="0"/>
            </a:endParaRPr>
          </a:p>
        </p:txBody>
      </p:sp>
      <p:sp>
        <p:nvSpPr>
          <p:cNvPr id="48" name="Rectangle: Rounded Corners 47">
            <a:extLst>
              <a:ext uri="{FF2B5EF4-FFF2-40B4-BE49-F238E27FC236}">
                <a16:creationId xmlns:a16="http://schemas.microsoft.com/office/drawing/2014/main" id="{3B4DC698-B42B-4ADA-9CB2-493BF2A21A39}"/>
              </a:ext>
            </a:extLst>
          </p:cNvPr>
          <p:cNvSpPr/>
          <p:nvPr userDrawn="1"/>
        </p:nvSpPr>
        <p:spPr>
          <a:xfrm>
            <a:off x="5992631" y="1094243"/>
            <a:ext cx="2560320" cy="3648456"/>
          </a:xfrm>
          <a:prstGeom prst="roundRect">
            <a:avLst>
              <a:gd name="adj" fmla="val 3972"/>
            </a:avLst>
          </a:prstGeom>
          <a:ln w="3175">
            <a:solidFill>
              <a:srgbClr val="00B0F0"/>
            </a:solidFill>
            <a:prstDash val="sysDash"/>
          </a:ln>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lvl="0" indent="0" algn="r" defTabSz="914400">
              <a:lnSpc>
                <a:spcPct val="90000"/>
              </a:lnSpc>
              <a:spcBef>
                <a:spcPts val="1000"/>
              </a:spcBef>
              <a:buFontTx/>
              <a:buNone/>
            </a:pPr>
            <a:endParaRPr lang="en-US" sz="1050">
              <a:solidFill>
                <a:schemeClr val="tx1"/>
              </a:solidFill>
              <a:latin typeface="Franklin Gothic Medium Cond" panose="020B0606030402020204" pitchFamily="34" charset="0"/>
            </a:endParaRPr>
          </a:p>
        </p:txBody>
      </p:sp>
      <p:sp>
        <p:nvSpPr>
          <p:cNvPr id="49" name="Text Placeholder 11">
            <a:extLst>
              <a:ext uri="{FF2B5EF4-FFF2-40B4-BE49-F238E27FC236}">
                <a16:creationId xmlns:a16="http://schemas.microsoft.com/office/drawing/2014/main" id="{22780435-20C5-45AE-A1AF-D60F9246945D}"/>
              </a:ext>
            </a:extLst>
          </p:cNvPr>
          <p:cNvSpPr>
            <a:spLocks noGrp="1"/>
          </p:cNvSpPr>
          <p:nvPr>
            <p:ph type="body" sz="quarter" idx="22" hasCustomPrompt="1"/>
          </p:nvPr>
        </p:nvSpPr>
        <p:spPr>
          <a:xfrm>
            <a:off x="3164099" y="3486606"/>
            <a:ext cx="2560320" cy="1255401"/>
          </a:xfrm>
          <a:prstGeom prst="rect">
            <a:avLst/>
          </a:prstGeom>
        </p:spPr>
        <p:txBody>
          <a:bodyPr/>
          <a:lstStyle>
            <a:lvl1pPr marL="112713" indent="-112713">
              <a:lnSpc>
                <a:spcPct val="95000"/>
              </a:lnSpc>
              <a:spcBef>
                <a:spcPts val="600"/>
              </a:spcBef>
              <a:buSzPct val="80000"/>
              <a:buFont typeface="Wingdings" panose="05000000000000000000" pitchFamily="2" charset="2"/>
              <a:buChar char="§"/>
              <a:defRPr sz="1000">
                <a:latin typeface="Gadugi" panose="020B0502040204020203" pitchFamily="34" charset="0"/>
              </a:defRPr>
            </a:lvl1pPr>
            <a:lvl2pPr>
              <a:defRPr sz="1100">
                <a:latin typeface="Gadugi" panose="020B0502040204020203" pitchFamily="34" charset="0"/>
              </a:defRPr>
            </a:lvl2pPr>
            <a:lvl3pPr>
              <a:defRPr sz="1100">
                <a:latin typeface="Gadugi" panose="020B0502040204020203" pitchFamily="34" charset="0"/>
              </a:defRPr>
            </a:lvl3pPr>
            <a:lvl4pPr>
              <a:defRPr sz="1100">
                <a:latin typeface="Gadugi" panose="020B0502040204020203" pitchFamily="34" charset="0"/>
              </a:defRPr>
            </a:lvl4pPr>
            <a:lvl5pPr>
              <a:defRPr sz="1100">
                <a:latin typeface="Gadugi" panose="020B0502040204020203" pitchFamily="34" charset="0"/>
              </a:defRPr>
            </a:lvl5pPr>
          </a:lstStyle>
          <a:p>
            <a:pPr lvl="0"/>
            <a:r>
              <a:rPr lang="en-US" dirty="0"/>
              <a:t>Key enablers and/or assumptions (technology, know-how, market conditions, policy, etc.)</a:t>
            </a:r>
          </a:p>
        </p:txBody>
      </p:sp>
      <p:sp>
        <p:nvSpPr>
          <p:cNvPr id="50" name="Text Placeholder 11">
            <a:extLst>
              <a:ext uri="{FF2B5EF4-FFF2-40B4-BE49-F238E27FC236}">
                <a16:creationId xmlns:a16="http://schemas.microsoft.com/office/drawing/2014/main" id="{BF74BF59-7AEB-41CC-B135-7F9591723F8C}"/>
              </a:ext>
            </a:extLst>
          </p:cNvPr>
          <p:cNvSpPr>
            <a:spLocks noGrp="1"/>
          </p:cNvSpPr>
          <p:nvPr>
            <p:ph type="body" sz="quarter" idx="23" hasCustomPrompt="1"/>
          </p:nvPr>
        </p:nvSpPr>
        <p:spPr>
          <a:xfrm>
            <a:off x="5995535" y="3483263"/>
            <a:ext cx="2560320" cy="1255401"/>
          </a:xfrm>
          <a:prstGeom prst="rect">
            <a:avLst/>
          </a:prstGeom>
        </p:spPr>
        <p:txBody>
          <a:bodyPr/>
          <a:lstStyle>
            <a:lvl1pPr marL="112713" indent="-112713">
              <a:lnSpc>
                <a:spcPct val="95000"/>
              </a:lnSpc>
              <a:spcBef>
                <a:spcPts val="600"/>
              </a:spcBef>
              <a:buSzPct val="80000"/>
              <a:buFont typeface="Wingdings" panose="05000000000000000000" pitchFamily="2" charset="2"/>
              <a:buChar char="§"/>
              <a:defRPr sz="1000">
                <a:latin typeface="Gadugi" panose="020B0502040204020203" pitchFamily="34" charset="0"/>
              </a:defRPr>
            </a:lvl1pPr>
            <a:lvl2pPr>
              <a:defRPr sz="1100">
                <a:latin typeface="Gadugi" panose="020B0502040204020203" pitchFamily="34" charset="0"/>
              </a:defRPr>
            </a:lvl2pPr>
            <a:lvl3pPr>
              <a:defRPr sz="1100">
                <a:latin typeface="Gadugi" panose="020B0502040204020203" pitchFamily="34" charset="0"/>
              </a:defRPr>
            </a:lvl3pPr>
            <a:lvl4pPr>
              <a:defRPr sz="1100">
                <a:latin typeface="Gadugi" panose="020B0502040204020203" pitchFamily="34" charset="0"/>
              </a:defRPr>
            </a:lvl4pPr>
            <a:lvl5pPr>
              <a:defRPr sz="1100">
                <a:latin typeface="Gadugi" panose="020B0502040204020203" pitchFamily="34" charset="0"/>
              </a:defRPr>
            </a:lvl5pPr>
          </a:lstStyle>
          <a:p>
            <a:pPr lvl="0"/>
            <a:r>
              <a:rPr lang="en-US" dirty="0"/>
              <a:t>Key enablers and/or assumptions (technology, know-how, market conditions, policy, etc.)</a:t>
            </a:r>
          </a:p>
        </p:txBody>
      </p:sp>
      <p:sp>
        <p:nvSpPr>
          <p:cNvPr id="51" name="TextBox 50">
            <a:extLst>
              <a:ext uri="{FF2B5EF4-FFF2-40B4-BE49-F238E27FC236}">
                <a16:creationId xmlns:a16="http://schemas.microsoft.com/office/drawing/2014/main" id="{ACBFABB3-9374-4ED3-9A1B-4EE427637AAD}"/>
              </a:ext>
            </a:extLst>
          </p:cNvPr>
          <p:cNvSpPr txBox="1"/>
          <p:nvPr userDrawn="1"/>
        </p:nvSpPr>
        <p:spPr>
          <a:xfrm>
            <a:off x="329757" y="3229795"/>
            <a:ext cx="750526" cy="215444"/>
          </a:xfrm>
          <a:prstGeom prst="rect">
            <a:avLst/>
          </a:prstGeom>
          <a:noFill/>
        </p:spPr>
        <p:txBody>
          <a:bodyPr wrap="none" rtlCol="0">
            <a:spAutoFit/>
          </a:bodyPr>
          <a:lstStyle/>
          <a:p>
            <a:r>
              <a:rPr lang="en-US" sz="800" dirty="0">
                <a:solidFill>
                  <a:schemeClr val="tx1">
                    <a:lumMod val="65000"/>
                    <a:lumOff val="35000"/>
                  </a:schemeClr>
                </a:solidFill>
                <a:latin typeface="Franklin Gothic Book" panose="020B0503020102020204" pitchFamily="34" charset="0"/>
              </a:rPr>
              <a:t>Key Enablers</a:t>
            </a:r>
          </a:p>
        </p:txBody>
      </p:sp>
      <p:sp>
        <p:nvSpPr>
          <p:cNvPr id="52" name="TextBox 51">
            <a:extLst>
              <a:ext uri="{FF2B5EF4-FFF2-40B4-BE49-F238E27FC236}">
                <a16:creationId xmlns:a16="http://schemas.microsoft.com/office/drawing/2014/main" id="{C569EC6F-46FB-41C5-9A76-B0847EDB84C4}"/>
              </a:ext>
            </a:extLst>
          </p:cNvPr>
          <p:cNvSpPr txBox="1"/>
          <p:nvPr userDrawn="1"/>
        </p:nvSpPr>
        <p:spPr>
          <a:xfrm>
            <a:off x="3159743" y="3229795"/>
            <a:ext cx="750526" cy="215444"/>
          </a:xfrm>
          <a:prstGeom prst="rect">
            <a:avLst/>
          </a:prstGeom>
          <a:noFill/>
        </p:spPr>
        <p:txBody>
          <a:bodyPr wrap="none" rtlCol="0">
            <a:spAutoFit/>
          </a:bodyPr>
          <a:lstStyle/>
          <a:p>
            <a:r>
              <a:rPr lang="en-US" sz="800" dirty="0">
                <a:solidFill>
                  <a:schemeClr val="tx1">
                    <a:lumMod val="65000"/>
                    <a:lumOff val="35000"/>
                  </a:schemeClr>
                </a:solidFill>
                <a:latin typeface="Franklin Gothic Book" panose="020B0503020102020204" pitchFamily="34" charset="0"/>
              </a:rPr>
              <a:t>Key Enablers</a:t>
            </a:r>
          </a:p>
        </p:txBody>
      </p:sp>
      <p:sp>
        <p:nvSpPr>
          <p:cNvPr id="53" name="TextBox 52">
            <a:extLst>
              <a:ext uri="{FF2B5EF4-FFF2-40B4-BE49-F238E27FC236}">
                <a16:creationId xmlns:a16="http://schemas.microsoft.com/office/drawing/2014/main" id="{22A88837-FDA4-4285-9D69-6E9197BBE6A3}"/>
              </a:ext>
            </a:extLst>
          </p:cNvPr>
          <p:cNvSpPr txBox="1"/>
          <p:nvPr userDrawn="1"/>
        </p:nvSpPr>
        <p:spPr>
          <a:xfrm>
            <a:off x="6003226" y="3229795"/>
            <a:ext cx="750526" cy="215444"/>
          </a:xfrm>
          <a:prstGeom prst="rect">
            <a:avLst/>
          </a:prstGeom>
          <a:noFill/>
        </p:spPr>
        <p:txBody>
          <a:bodyPr wrap="none" rtlCol="0">
            <a:spAutoFit/>
          </a:bodyPr>
          <a:lstStyle/>
          <a:p>
            <a:r>
              <a:rPr lang="en-US" sz="800" dirty="0">
                <a:solidFill>
                  <a:schemeClr val="tx1">
                    <a:lumMod val="65000"/>
                    <a:lumOff val="35000"/>
                  </a:schemeClr>
                </a:solidFill>
                <a:latin typeface="Franklin Gothic Book" panose="020B0503020102020204" pitchFamily="34" charset="0"/>
              </a:rPr>
              <a:t>Key Enablers</a:t>
            </a:r>
          </a:p>
        </p:txBody>
      </p:sp>
      <p:sp>
        <p:nvSpPr>
          <p:cNvPr id="54" name="TextBox 53">
            <a:extLst>
              <a:ext uri="{FF2B5EF4-FFF2-40B4-BE49-F238E27FC236}">
                <a16:creationId xmlns:a16="http://schemas.microsoft.com/office/drawing/2014/main" id="{08E7286B-4F46-4A52-B42A-4759E5E0708C}"/>
              </a:ext>
            </a:extLst>
          </p:cNvPr>
          <p:cNvSpPr txBox="1"/>
          <p:nvPr userDrawn="1"/>
        </p:nvSpPr>
        <p:spPr>
          <a:xfrm>
            <a:off x="5615396" y="4883312"/>
            <a:ext cx="1161418" cy="187982"/>
          </a:xfrm>
          <a:prstGeom prst="rect">
            <a:avLst/>
          </a:prstGeom>
          <a:noFill/>
          <a:ln w="3175">
            <a:solidFill>
              <a:schemeClr val="tx1"/>
            </a:solidFill>
          </a:ln>
        </p:spPr>
        <p:txBody>
          <a:bodyPr wrap="none" lIns="0" tIns="0" rIns="0" bIns="0" rtlCol="0" anchor="ctr">
            <a:noAutofit/>
          </a:bodyPr>
          <a:lstStyle/>
          <a:p>
            <a:pPr algn="ctr"/>
            <a:r>
              <a:rPr lang="en-US" sz="900" dirty="0">
                <a:latin typeface="Franklin Gothic Book" panose="020B0503020102020204" pitchFamily="34" charset="0"/>
              </a:rPr>
              <a:t>3-Gen Roadmap</a:t>
            </a:r>
          </a:p>
        </p:txBody>
      </p:sp>
      <p:sp>
        <p:nvSpPr>
          <p:cNvPr id="24" name="Text Placeholder 2">
            <a:extLst>
              <a:ext uri="{FF2B5EF4-FFF2-40B4-BE49-F238E27FC236}">
                <a16:creationId xmlns:a16="http://schemas.microsoft.com/office/drawing/2014/main" id="{07D8DEF9-D65D-4D9A-8DB8-D61D14A62CAE}"/>
              </a:ext>
            </a:extLst>
          </p:cNvPr>
          <p:cNvSpPr>
            <a:spLocks noGrp="1"/>
          </p:cNvSpPr>
          <p:nvPr>
            <p:ph type="body" sz="quarter" idx="10"/>
          </p:nvPr>
        </p:nvSpPr>
        <p:spPr>
          <a:xfrm>
            <a:off x="347266" y="155110"/>
            <a:ext cx="7443816" cy="347578"/>
          </a:xfrm>
          <a:prstGeom prst="rect">
            <a:avLst/>
          </a:prstGeom>
        </p:spPr>
        <p:txBody>
          <a:bodyPr bIns="0"/>
          <a:lstStyle>
            <a:lvl1pPr marL="0" indent="0">
              <a:buFontTx/>
              <a:buNone/>
              <a:defRPr sz="2200">
                <a:solidFill>
                  <a:schemeClr val="bg2"/>
                </a:solidFill>
                <a:latin typeface="Franklin Gothic Demi" panose="020B07030201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endParaRPr lang="en-US" dirty="0"/>
          </a:p>
        </p:txBody>
      </p:sp>
      <p:sp>
        <p:nvSpPr>
          <p:cNvPr id="25" name="Text Placeholder 2">
            <a:extLst>
              <a:ext uri="{FF2B5EF4-FFF2-40B4-BE49-F238E27FC236}">
                <a16:creationId xmlns:a16="http://schemas.microsoft.com/office/drawing/2014/main" id="{D2593F97-9E97-4E52-9A8F-D13E45789625}"/>
              </a:ext>
            </a:extLst>
          </p:cNvPr>
          <p:cNvSpPr>
            <a:spLocks noGrp="1"/>
          </p:cNvSpPr>
          <p:nvPr>
            <p:ph type="body" sz="quarter" idx="13"/>
          </p:nvPr>
        </p:nvSpPr>
        <p:spPr>
          <a:xfrm>
            <a:off x="347265" y="796259"/>
            <a:ext cx="6504235" cy="230043"/>
          </a:xfrm>
          <a:prstGeom prst="rect">
            <a:avLst/>
          </a:prstGeom>
        </p:spPr>
        <p:txBody>
          <a:bodyPr/>
          <a:lstStyle>
            <a:lvl1pPr marL="0" indent="0">
              <a:buFontTx/>
              <a:buNone/>
              <a:defRPr sz="1050">
                <a:solidFill>
                  <a:schemeClr val="tx1"/>
                </a:solidFill>
                <a:latin typeface="Franklin Gothic Medium" panose="020B06030201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endParaRPr lang="en-US" dirty="0"/>
          </a:p>
        </p:txBody>
      </p:sp>
      <p:sp>
        <p:nvSpPr>
          <p:cNvPr id="26" name="Text Placeholder 2">
            <a:extLst>
              <a:ext uri="{FF2B5EF4-FFF2-40B4-BE49-F238E27FC236}">
                <a16:creationId xmlns:a16="http://schemas.microsoft.com/office/drawing/2014/main" id="{356D0D40-605F-4FEB-A197-30AC716C0253}"/>
              </a:ext>
            </a:extLst>
          </p:cNvPr>
          <p:cNvSpPr>
            <a:spLocks noGrp="1"/>
          </p:cNvSpPr>
          <p:nvPr>
            <p:ph type="body" sz="quarter" idx="17" hasCustomPrompt="1"/>
          </p:nvPr>
        </p:nvSpPr>
        <p:spPr>
          <a:xfrm>
            <a:off x="7389573" y="813595"/>
            <a:ext cx="1167734" cy="230043"/>
          </a:xfrm>
          <a:prstGeom prst="rect">
            <a:avLst/>
          </a:prstGeom>
        </p:spPr>
        <p:txBody>
          <a:bodyPr wrap="none"/>
          <a:lstStyle>
            <a:lvl1pPr marL="0" indent="0">
              <a:buFontTx/>
              <a:buNone/>
              <a:defRPr sz="1050">
                <a:solidFill>
                  <a:schemeClr val="tx1"/>
                </a:solidFill>
                <a:latin typeface="Franklin Gothic Medium Cond" panose="020B0606030402020204"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r>
              <a:rPr lang="en-US" dirty="0"/>
              <a:t>JO (existing only)</a:t>
            </a:r>
          </a:p>
        </p:txBody>
      </p:sp>
      <p:sp>
        <p:nvSpPr>
          <p:cNvPr id="27" name="TextBox 26">
            <a:extLst>
              <a:ext uri="{FF2B5EF4-FFF2-40B4-BE49-F238E27FC236}">
                <a16:creationId xmlns:a16="http://schemas.microsoft.com/office/drawing/2014/main" id="{C1539B58-73F7-466B-915D-F2E77253C14B}"/>
              </a:ext>
            </a:extLst>
          </p:cNvPr>
          <p:cNvSpPr txBox="1"/>
          <p:nvPr userDrawn="1"/>
        </p:nvSpPr>
        <p:spPr>
          <a:xfrm>
            <a:off x="7043258" y="815664"/>
            <a:ext cx="287258" cy="215444"/>
          </a:xfrm>
          <a:prstGeom prst="rect">
            <a:avLst/>
          </a:prstGeom>
          <a:noFill/>
        </p:spPr>
        <p:txBody>
          <a:bodyPr wrap="none" rtlCol="0">
            <a:spAutoFit/>
          </a:bodyPr>
          <a:lstStyle/>
          <a:p>
            <a:pPr algn="r"/>
            <a:r>
              <a:rPr lang="en-US" sz="800" dirty="0">
                <a:solidFill>
                  <a:schemeClr val="tx1">
                    <a:lumMod val="65000"/>
                    <a:lumOff val="35000"/>
                  </a:schemeClr>
                </a:solidFill>
                <a:latin typeface="Franklin Gothic Book" panose="020B0503020102020204" pitchFamily="34" charset="0"/>
              </a:rPr>
              <a:t>JO</a:t>
            </a:r>
          </a:p>
        </p:txBody>
      </p:sp>
      <p:sp>
        <p:nvSpPr>
          <p:cNvPr id="28" name="Rectangle 27">
            <a:extLst>
              <a:ext uri="{FF2B5EF4-FFF2-40B4-BE49-F238E27FC236}">
                <a16:creationId xmlns:a16="http://schemas.microsoft.com/office/drawing/2014/main" id="{436ACE8F-9CDE-4642-9EAA-FA0B1547A7F3}"/>
              </a:ext>
            </a:extLst>
          </p:cNvPr>
          <p:cNvSpPr/>
          <p:nvPr userDrawn="1"/>
        </p:nvSpPr>
        <p:spPr>
          <a:xfrm>
            <a:off x="6938315" y="834253"/>
            <a:ext cx="1618992" cy="189788"/>
          </a:xfrm>
          <a:prstGeom prst="rect">
            <a:avLst/>
          </a:prstGeom>
          <a:ln w="3175">
            <a:solidFill>
              <a:schemeClr val="tx1"/>
            </a:solidFill>
            <a:prstDash val="sysDash"/>
          </a:ln>
        </p:spPr>
        <p:txBody>
          <a:bodyPr wrap="none"/>
          <a:lstStyle/>
          <a:p>
            <a:pPr lvl="0" indent="0" algn="r" defTabSz="914400">
              <a:lnSpc>
                <a:spcPct val="90000"/>
              </a:lnSpc>
              <a:spcBef>
                <a:spcPts val="1000"/>
              </a:spcBef>
              <a:buFontTx/>
              <a:buNone/>
            </a:pPr>
            <a:endParaRPr lang="en-US" sz="1050">
              <a:solidFill>
                <a:schemeClr val="tx1"/>
              </a:solidFill>
              <a:latin typeface="Franklin Gothic Medium Cond" panose="020B0606030402020204" pitchFamily="34" charset="0"/>
            </a:endParaRPr>
          </a:p>
        </p:txBody>
      </p:sp>
      <p:sp>
        <p:nvSpPr>
          <p:cNvPr id="29" name="Text Placeholder 2">
            <a:extLst>
              <a:ext uri="{FF2B5EF4-FFF2-40B4-BE49-F238E27FC236}">
                <a16:creationId xmlns:a16="http://schemas.microsoft.com/office/drawing/2014/main" id="{93339D01-F4F4-4E8E-A348-E95F621ECD8A}"/>
              </a:ext>
            </a:extLst>
          </p:cNvPr>
          <p:cNvSpPr>
            <a:spLocks noGrp="1"/>
          </p:cNvSpPr>
          <p:nvPr>
            <p:ph type="body" sz="quarter" idx="24"/>
          </p:nvPr>
        </p:nvSpPr>
        <p:spPr>
          <a:xfrm>
            <a:off x="347265" y="502688"/>
            <a:ext cx="8210041" cy="259541"/>
          </a:xfrm>
          <a:prstGeom prst="rect">
            <a:avLst/>
          </a:prstGeom>
          <a:solidFill>
            <a:schemeClr val="bg1">
              <a:lumMod val="95000"/>
            </a:schemeClr>
          </a:solidFill>
        </p:spPr>
        <p:txBody>
          <a:bodyPr bIns="0"/>
          <a:lstStyle>
            <a:lvl1pPr marL="0" indent="0">
              <a:buFontTx/>
              <a:buNone/>
              <a:defRPr sz="1200" b="0">
                <a:solidFill>
                  <a:schemeClr val="bg2"/>
                </a:solidFill>
                <a:latin typeface="Gadugi" panose="020B0502040204020203" pitchFamily="34" charset="0"/>
              </a:defRPr>
            </a:lvl1pPr>
            <a:lvl2pPr marL="457200" indent="0">
              <a:buFontTx/>
              <a:buNone/>
              <a:defRPr>
                <a:solidFill>
                  <a:schemeClr val="bg2"/>
                </a:solidFill>
                <a:latin typeface="Franklin Gothic Demi" panose="020B0703020102020204" pitchFamily="34" charset="0"/>
              </a:defRPr>
            </a:lvl2pPr>
            <a:lvl3pPr marL="914400" indent="0">
              <a:buFontTx/>
              <a:buNone/>
              <a:defRPr>
                <a:solidFill>
                  <a:schemeClr val="bg2"/>
                </a:solidFill>
                <a:latin typeface="Franklin Gothic Demi" panose="020B0703020102020204" pitchFamily="34" charset="0"/>
              </a:defRPr>
            </a:lvl3pPr>
            <a:lvl4pPr marL="1371600" indent="0">
              <a:buFontTx/>
              <a:buNone/>
              <a:defRPr>
                <a:solidFill>
                  <a:schemeClr val="bg2"/>
                </a:solidFill>
                <a:latin typeface="Franklin Gothic Demi" panose="020B0703020102020204" pitchFamily="34" charset="0"/>
              </a:defRPr>
            </a:lvl4pPr>
            <a:lvl5pPr marL="1828800" indent="0">
              <a:buFontTx/>
              <a:buNone/>
              <a:defRPr>
                <a:solidFill>
                  <a:schemeClr val="bg2"/>
                </a:solidFill>
                <a:latin typeface="Franklin Gothic Demi" panose="020B0703020102020204" pitchFamily="34" charset="0"/>
              </a:defRPr>
            </a:lvl5pPr>
          </a:lstStyle>
          <a:p>
            <a:pPr lvl="0"/>
            <a:endParaRPr lang="en-US" dirty="0"/>
          </a:p>
        </p:txBody>
      </p:sp>
    </p:spTree>
    <p:extLst>
      <p:ext uri="{BB962C8B-B14F-4D97-AF65-F5344CB8AC3E}">
        <p14:creationId xmlns:p14="http://schemas.microsoft.com/office/powerpoint/2010/main" val="21541932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00111E2-938A-4A0B-8F0E-AED2D38E2652}"/>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010912" y="125070"/>
            <a:ext cx="952764" cy="215238"/>
          </a:xfrm>
          <a:prstGeom prst="rect">
            <a:avLst/>
          </a:prstGeom>
        </p:spPr>
      </p:pic>
      <p:sp>
        <p:nvSpPr>
          <p:cNvPr id="8" name="TextBox 7">
            <a:extLst>
              <a:ext uri="{FF2B5EF4-FFF2-40B4-BE49-F238E27FC236}">
                <a16:creationId xmlns:a16="http://schemas.microsoft.com/office/drawing/2014/main" id="{438A2CD6-B3C6-4D98-BB51-E13E021A8186}"/>
              </a:ext>
            </a:extLst>
          </p:cNvPr>
          <p:cNvSpPr txBox="1"/>
          <p:nvPr userDrawn="1"/>
        </p:nvSpPr>
        <p:spPr>
          <a:xfrm>
            <a:off x="0" y="4890448"/>
            <a:ext cx="7032568" cy="200055"/>
          </a:xfrm>
          <a:prstGeom prst="rect">
            <a:avLst/>
          </a:prstGeom>
          <a:noFill/>
        </p:spPr>
        <p:txBody>
          <a:bodyPr wrap="square" rtlCol="0">
            <a:spAutoFit/>
          </a:bodyPr>
          <a:lstStyle/>
          <a:p>
            <a:pPr>
              <a:spcBef>
                <a:spcPts val="100"/>
              </a:spcBef>
            </a:pPr>
            <a:r>
              <a:rPr lang="en-US" sz="700" dirty="0">
                <a:latin typeface="Yu Gothic Medium" panose="020B0500000000000000" pitchFamily="34" charset="-128"/>
                <a:ea typeface="Yu Gothic Medium" panose="020B0500000000000000" pitchFamily="34" charset="-128"/>
              </a:rPr>
              <a:t>HIGH SENSITIVITY//AEROSPACE PROPRIETARY INFORMATION</a:t>
            </a:r>
          </a:p>
        </p:txBody>
      </p:sp>
      <p:sp>
        <p:nvSpPr>
          <p:cNvPr id="2" name="TextBox 1">
            <a:extLst>
              <a:ext uri="{FF2B5EF4-FFF2-40B4-BE49-F238E27FC236}">
                <a16:creationId xmlns:a16="http://schemas.microsoft.com/office/drawing/2014/main" id="{B5FC3B0A-A38D-4959-9C09-A63C8EAC6B0C}"/>
              </a:ext>
            </a:extLst>
          </p:cNvPr>
          <p:cNvSpPr txBox="1"/>
          <p:nvPr userDrawn="1"/>
        </p:nvSpPr>
        <p:spPr>
          <a:xfrm>
            <a:off x="8350135" y="4882753"/>
            <a:ext cx="723207" cy="215444"/>
          </a:xfrm>
          <a:prstGeom prst="rect">
            <a:avLst/>
          </a:prstGeom>
          <a:noFill/>
        </p:spPr>
        <p:txBody>
          <a:bodyPr wrap="square" rtlCol="0">
            <a:spAutoFit/>
          </a:bodyPr>
          <a:lstStyle/>
          <a:p>
            <a:pPr algn="r"/>
            <a:r>
              <a:rPr lang="en-US" sz="800" dirty="0">
                <a:latin typeface="Yu Gothic Medium" panose="020B0500000000000000" pitchFamily="34" charset="-128"/>
                <a:ea typeface="Yu Gothic Medium" panose="020B0500000000000000" pitchFamily="34" charset="-128"/>
              </a:rPr>
              <a:t>//</a:t>
            </a:r>
            <a:fld id="{545FEBB2-146D-447F-9F7A-7077BEA07106}" type="slidenum">
              <a:rPr lang="en-US" sz="800" smtClean="0">
                <a:latin typeface="Yu Gothic Medium" panose="020B0500000000000000" pitchFamily="34" charset="-128"/>
                <a:ea typeface="Yu Gothic Medium" panose="020B0500000000000000" pitchFamily="34" charset="-128"/>
              </a:rPr>
              <a:pPr algn="r"/>
              <a:t>‹#›</a:t>
            </a:fld>
            <a:endParaRPr lang="en-US" sz="800" dirty="0">
              <a:latin typeface="Yu Gothic Medium" panose="020B0500000000000000" pitchFamily="34" charset="-128"/>
              <a:ea typeface="Yu Gothic Medium" panose="020B0500000000000000" pitchFamily="34" charset="-128"/>
            </a:endParaRPr>
          </a:p>
        </p:txBody>
      </p:sp>
      <p:pic>
        <p:nvPicPr>
          <p:cNvPr id="5" name="Picture 4">
            <a:extLst>
              <a:ext uri="{FF2B5EF4-FFF2-40B4-BE49-F238E27FC236}">
                <a16:creationId xmlns:a16="http://schemas.microsoft.com/office/drawing/2014/main" id="{23BB131C-8E1C-458E-B298-CA8EF64A8857}"/>
              </a:ext>
            </a:extLst>
          </p:cNvPr>
          <p:cNvPicPr>
            <a:picLocks noChangeAspect="1"/>
          </p:cNvPicPr>
          <p:nvPr userDrawn="1"/>
        </p:nvPicPr>
        <p:blipFill>
          <a:blip r:embed="rId7"/>
          <a:stretch>
            <a:fillRect/>
          </a:stretch>
        </p:blipFill>
        <p:spPr>
          <a:xfrm>
            <a:off x="7475396" y="4847717"/>
            <a:ext cx="820495" cy="295783"/>
          </a:xfrm>
          <a:prstGeom prst="rect">
            <a:avLst/>
          </a:prstGeom>
        </p:spPr>
      </p:pic>
    </p:spTree>
    <p:extLst>
      <p:ext uri="{BB962C8B-B14F-4D97-AF65-F5344CB8AC3E}">
        <p14:creationId xmlns:p14="http://schemas.microsoft.com/office/powerpoint/2010/main" val="1503389281"/>
      </p:ext>
    </p:extLst>
  </p:cSld>
  <p:clrMap bg1="lt1" tx1="dk1" bg2="lt2" tx2="dk2" accent1="accent1" accent2="accent2" accent3="accent3" accent4="accent4" accent5="accent5" accent6="accent6" hlink="hlink" folHlink="folHlink"/>
  <p:sldLayoutIdLst>
    <p:sldLayoutId id="2147485033" r:id="rId1"/>
    <p:sldLayoutId id="2147485035" r:id="rId2"/>
    <p:sldLayoutId id="2147485036" r:id="rId3"/>
    <p:sldLayoutId id="2147485034"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A63BDF5C-420D-44D4-A42F-E8AB6B5B9929}"/>
              </a:ext>
            </a:extLst>
          </p:cNvPr>
          <p:cNvSpPr>
            <a:spLocks noGrp="1"/>
          </p:cNvSpPr>
          <p:nvPr>
            <p:ph type="body" sz="quarter" idx="10"/>
          </p:nvPr>
        </p:nvSpPr>
        <p:spPr/>
        <p:txBody>
          <a:bodyPr/>
          <a:lstStyle/>
          <a:p>
            <a:r>
              <a:rPr lang="en-US"/>
              <a:t>Chain Mail - Plate</a:t>
            </a:r>
            <a:endParaRPr lang="en-US" dirty="0"/>
          </a:p>
        </p:txBody>
      </p:sp>
      <p:sp>
        <p:nvSpPr>
          <p:cNvPr id="18" name="Text Placeholder 17">
            <a:extLst>
              <a:ext uri="{FF2B5EF4-FFF2-40B4-BE49-F238E27FC236}">
                <a16:creationId xmlns:a16="http://schemas.microsoft.com/office/drawing/2014/main" id="{3BCCC98B-B48A-48FE-9864-347501AECA66}"/>
              </a:ext>
            </a:extLst>
          </p:cNvPr>
          <p:cNvSpPr>
            <a:spLocks noGrp="1"/>
          </p:cNvSpPr>
          <p:nvPr>
            <p:ph type="body" sz="quarter" idx="11"/>
          </p:nvPr>
        </p:nvSpPr>
        <p:spPr/>
        <p:txBody>
          <a:bodyPr/>
          <a:lstStyle/>
          <a:p>
            <a:r>
              <a:rPr lang="en-US"/>
              <a:t>Scrimmage</a:t>
            </a:r>
            <a:endParaRPr lang="en-US" dirty="0"/>
          </a:p>
        </p:txBody>
      </p:sp>
      <p:sp>
        <p:nvSpPr>
          <p:cNvPr id="19" name="Text Placeholder 18">
            <a:extLst>
              <a:ext uri="{FF2B5EF4-FFF2-40B4-BE49-F238E27FC236}">
                <a16:creationId xmlns:a16="http://schemas.microsoft.com/office/drawing/2014/main" id="{3864B267-10A7-4B9F-9AF4-23ABE5E7A1F9}"/>
              </a:ext>
            </a:extLst>
          </p:cNvPr>
          <p:cNvSpPr>
            <a:spLocks noGrp="1"/>
          </p:cNvSpPr>
          <p:nvPr>
            <p:ph type="body" sz="quarter" idx="12"/>
          </p:nvPr>
        </p:nvSpPr>
        <p:spPr/>
        <p:txBody>
          <a:bodyPr/>
          <a:lstStyle/>
          <a:p>
            <a:r>
              <a:rPr lang="en-US"/>
              <a:t>Chain Mail</a:t>
            </a:r>
            <a:endParaRPr lang="en-US" dirty="0"/>
          </a:p>
        </p:txBody>
      </p:sp>
      <p:sp>
        <p:nvSpPr>
          <p:cNvPr id="20" name="Text Placeholder 19">
            <a:extLst>
              <a:ext uri="{FF2B5EF4-FFF2-40B4-BE49-F238E27FC236}">
                <a16:creationId xmlns:a16="http://schemas.microsoft.com/office/drawing/2014/main" id="{A78CE276-DBA4-43A1-90A5-7F1676A133A0}"/>
              </a:ext>
            </a:extLst>
          </p:cNvPr>
          <p:cNvSpPr>
            <a:spLocks noGrp="1"/>
          </p:cNvSpPr>
          <p:nvPr>
            <p:ph type="body" sz="quarter" idx="13"/>
          </p:nvPr>
        </p:nvSpPr>
        <p:spPr/>
        <p:txBody>
          <a:bodyPr/>
          <a:lstStyle/>
          <a:p>
            <a:r>
              <a:rPr lang="en-US"/>
              <a:t>Derek Chen</a:t>
            </a:r>
            <a:endParaRPr lang="en-US" dirty="0"/>
          </a:p>
        </p:txBody>
      </p:sp>
      <p:sp>
        <p:nvSpPr>
          <p:cNvPr id="14" name="Text Placeholder 13">
            <a:extLst>
              <a:ext uri="{FF2B5EF4-FFF2-40B4-BE49-F238E27FC236}">
                <a16:creationId xmlns:a16="http://schemas.microsoft.com/office/drawing/2014/main" id="{72FFECDB-4B71-4F14-B833-B9482CFC2220}"/>
              </a:ext>
            </a:extLst>
          </p:cNvPr>
          <p:cNvSpPr>
            <a:spLocks noGrp="1"/>
          </p:cNvSpPr>
          <p:nvPr>
            <p:ph type="body" sz="quarter" idx="14"/>
          </p:nvPr>
        </p:nvSpPr>
        <p:spPr/>
        <p:txBody>
          <a:bodyPr/>
          <a:lstStyle/>
          <a:p>
            <a:r>
              <a:rPr lang="en-US" sz="1600" b="0" dirty="0"/>
              <a:t>Chain Mail is for quickly determining satellite position, addressing a major  challenge for operators of proliferated LEO constellations. </a:t>
            </a:r>
          </a:p>
          <a:p>
            <a:r>
              <a:rPr lang="en-US" sz="1600" b="0" dirty="0"/>
              <a:t>The </a:t>
            </a:r>
            <a:r>
              <a:rPr lang="en-US" sz="1600" b="0" i="1" dirty="0"/>
              <a:t>Plate Mail </a:t>
            </a:r>
            <a:r>
              <a:rPr lang="en-US" sz="1600" b="0" dirty="0"/>
              <a:t>scrimmage team tackles this challenge by designing a distributed architecture for cooperative localization based on a distributed Kalman filter (KF) and validated on hardware-in-the-loop (HIL) simulation.</a:t>
            </a:r>
          </a:p>
          <a:p>
            <a:endParaRPr lang="en-US" sz="1600" b="0" dirty="0"/>
          </a:p>
          <a:p>
            <a:endParaRPr lang="en-US" sz="1600" b="0" dirty="0"/>
          </a:p>
        </p:txBody>
      </p:sp>
      <p:sp>
        <p:nvSpPr>
          <p:cNvPr id="22" name="Text Placeholder 21">
            <a:extLst>
              <a:ext uri="{FF2B5EF4-FFF2-40B4-BE49-F238E27FC236}">
                <a16:creationId xmlns:a16="http://schemas.microsoft.com/office/drawing/2014/main" id="{D8803399-D958-4CFF-98D9-0D2E542972C2}"/>
              </a:ext>
            </a:extLst>
          </p:cNvPr>
          <p:cNvSpPr>
            <a:spLocks noGrp="1"/>
          </p:cNvSpPr>
          <p:nvPr>
            <p:ph type="body" sz="quarter" idx="17"/>
          </p:nvPr>
        </p:nvSpPr>
        <p:spPr/>
        <p:txBody>
          <a:bodyPr/>
          <a:lstStyle/>
          <a:p>
            <a:endParaRPr lang="en-US" dirty="0"/>
          </a:p>
        </p:txBody>
      </p:sp>
      <p:sp>
        <p:nvSpPr>
          <p:cNvPr id="16" name="Text Placeholder 15">
            <a:extLst>
              <a:ext uri="{FF2B5EF4-FFF2-40B4-BE49-F238E27FC236}">
                <a16:creationId xmlns:a16="http://schemas.microsoft.com/office/drawing/2014/main" id="{A271026E-9106-4B5D-9808-27A418BA18A0}"/>
              </a:ext>
            </a:extLst>
          </p:cNvPr>
          <p:cNvSpPr>
            <a:spLocks noGrp="1"/>
          </p:cNvSpPr>
          <p:nvPr>
            <p:ph type="body" sz="quarter" idx="18"/>
          </p:nvPr>
        </p:nvSpPr>
        <p:spPr/>
        <p:txBody>
          <a:bodyPr/>
          <a:lstStyle/>
          <a:p>
            <a:r>
              <a:rPr lang="en-US" dirty="0"/>
              <a:t>10</a:t>
            </a:r>
          </a:p>
        </p:txBody>
      </p:sp>
      <p:sp>
        <p:nvSpPr>
          <p:cNvPr id="13" name="Text Placeholder 12">
            <a:extLst>
              <a:ext uri="{FF2B5EF4-FFF2-40B4-BE49-F238E27FC236}">
                <a16:creationId xmlns:a16="http://schemas.microsoft.com/office/drawing/2014/main" id="{F84F6F50-CCD8-491C-97A9-027594BA34DE}"/>
              </a:ext>
            </a:extLst>
          </p:cNvPr>
          <p:cNvSpPr>
            <a:spLocks noGrp="1"/>
          </p:cNvSpPr>
          <p:nvPr>
            <p:ph type="body" sz="quarter" idx="19"/>
          </p:nvPr>
        </p:nvSpPr>
        <p:spPr/>
        <p:txBody>
          <a:bodyPr/>
          <a:lstStyle/>
          <a:p>
            <a:endParaRPr lang="en-US" dirty="0"/>
          </a:p>
        </p:txBody>
      </p:sp>
      <p:sp>
        <p:nvSpPr>
          <p:cNvPr id="15" name="Text Placeholder 14">
            <a:extLst>
              <a:ext uri="{FF2B5EF4-FFF2-40B4-BE49-F238E27FC236}">
                <a16:creationId xmlns:a16="http://schemas.microsoft.com/office/drawing/2014/main" id="{9ABC8D09-02D2-4787-AB07-CEEDD3467463}"/>
              </a:ext>
            </a:extLst>
          </p:cNvPr>
          <p:cNvSpPr>
            <a:spLocks noGrp="1"/>
          </p:cNvSpPr>
          <p:nvPr>
            <p:ph type="body" sz="quarter" idx="21"/>
          </p:nvPr>
        </p:nvSpPr>
        <p:spPr/>
        <p:txBody>
          <a:bodyPr/>
          <a:lstStyle/>
          <a:p>
            <a:r>
              <a:rPr lang="en-US" sz="1000" dirty="0">
                <a:ea typeface="Gadugi" panose="020B0502040204020203" pitchFamily="34" charset="0"/>
              </a:rPr>
              <a:t>As more and more </a:t>
            </a:r>
            <a:r>
              <a:rPr lang="en-US" sz="1000" dirty="0" err="1">
                <a:ea typeface="Gadugi" panose="020B0502040204020203" pitchFamily="34" charset="0"/>
              </a:rPr>
              <a:t>pLEO</a:t>
            </a:r>
            <a:r>
              <a:rPr lang="en-US" sz="1000" dirty="0">
                <a:ea typeface="Gadugi" panose="020B0502040204020203" pitchFamily="34" charset="0"/>
              </a:rPr>
              <a:t> constellations are deployed, satellite operations are becoming increasingly difficult as ground operations systems may become overwhelmed by the influx of data. To alleviate this, the Plate Mail design enables satellite constellations to perform their own orbit determination. </a:t>
            </a:r>
          </a:p>
          <a:p>
            <a:r>
              <a:rPr lang="en-US" sz="1000" dirty="0">
                <a:ea typeface="Gadugi" panose="020B0502040204020203" pitchFamily="34" charset="0"/>
              </a:rPr>
              <a:t>By the end of the first sprint, we seek to build a prototype implementing the </a:t>
            </a:r>
            <a:r>
              <a:rPr lang="en-US" sz="1000" i="1" dirty="0">
                <a:ea typeface="Gadugi" panose="020B0502040204020203" pitchFamily="34" charset="0"/>
              </a:rPr>
              <a:t>Plate Mail</a:t>
            </a:r>
            <a:r>
              <a:rPr lang="en-US" sz="1000" dirty="0">
                <a:ea typeface="Gadugi" panose="020B0502040204020203" pitchFamily="34" charset="0"/>
              </a:rPr>
              <a:t> architecture. First, we will adapt the distributed KF for distributed spacecraft orbit estimation and demonstrate that each SV node estimate its </a:t>
            </a:r>
            <a:r>
              <a:rPr lang="en-US" sz="1000" b="1" dirty="0">
                <a:ea typeface="Gadugi" panose="020B0502040204020203" pitchFamily="34" charset="0"/>
              </a:rPr>
              <a:t>position </a:t>
            </a:r>
            <a:r>
              <a:rPr lang="en-US" sz="1000" dirty="0">
                <a:ea typeface="Gadugi" panose="020B0502040204020203" pitchFamily="34" charset="0"/>
              </a:rPr>
              <a:t>and</a:t>
            </a:r>
            <a:r>
              <a:rPr lang="en-US" sz="1000" b="1" dirty="0">
                <a:ea typeface="Gadugi" panose="020B0502040204020203" pitchFamily="34" charset="0"/>
              </a:rPr>
              <a:t> velocity</a:t>
            </a:r>
            <a:r>
              <a:rPr lang="en-US" sz="1000" dirty="0">
                <a:ea typeface="Gadugi" panose="020B0502040204020203" pitchFamily="34" charset="0"/>
              </a:rPr>
              <a:t> based off of ranging measurements to its neighbors. We will then integrate</a:t>
            </a:r>
            <a:r>
              <a:rPr lang="en-US" sz="1000" dirty="0">
                <a:solidFill>
                  <a:schemeClr val="tx1"/>
                </a:solidFill>
                <a:latin typeface="Gadugi" panose="020B0502040204020203" pitchFamily="34" charset="0"/>
                <a:ea typeface="Gadugi" panose="020B0502040204020203" pitchFamily="34" charset="0"/>
              </a:rPr>
              <a:t> ground-system aiding to anchor the constellation nodes and reduce error. Next, as a proof-of-concept, we will prototype our distributed approach running a HIL orbit simulation with multiple networked nodes running on microprocessor nodes (e.g. </a:t>
            </a:r>
            <a:r>
              <a:rPr lang="en-US" sz="1000" dirty="0" err="1">
                <a:solidFill>
                  <a:schemeClr val="tx1"/>
                </a:solidFill>
                <a:latin typeface="Gadugi" panose="020B0502040204020203" pitchFamily="34" charset="0"/>
                <a:ea typeface="Gadugi" panose="020B0502040204020203" pitchFamily="34" charset="0"/>
              </a:rPr>
              <a:t>RPi</a:t>
            </a:r>
            <a:r>
              <a:rPr lang="en-US" sz="1000" dirty="0">
                <a:solidFill>
                  <a:schemeClr val="tx1"/>
                </a:solidFill>
                <a:latin typeface="Gadugi" panose="020B0502040204020203" pitchFamily="34" charset="0"/>
                <a:ea typeface="Gadugi" panose="020B0502040204020203" pitchFamily="34" charset="0"/>
              </a:rPr>
              <a:t>). Each node will have the capability of networking into the simulation for measurements and performing their own OD.</a:t>
            </a:r>
            <a:endParaRPr lang="en-US" sz="1000" dirty="0">
              <a:ea typeface="Gadugi" panose="020B0502040204020203" pitchFamily="34" charset="0"/>
            </a:endParaRPr>
          </a:p>
        </p:txBody>
      </p:sp>
      <p:sp>
        <p:nvSpPr>
          <p:cNvPr id="11" name="Text Placeholder 10">
            <a:extLst>
              <a:ext uri="{FF2B5EF4-FFF2-40B4-BE49-F238E27FC236}">
                <a16:creationId xmlns:a16="http://schemas.microsoft.com/office/drawing/2014/main" id="{32EAC5D2-1B6F-4820-92FD-64F238EFDE5A}"/>
              </a:ext>
            </a:extLst>
          </p:cNvPr>
          <p:cNvSpPr>
            <a:spLocks noGrp="1"/>
          </p:cNvSpPr>
          <p:nvPr>
            <p:ph type="body" sz="quarter" idx="22"/>
          </p:nvPr>
        </p:nvSpPr>
        <p:spPr/>
        <p:txBody>
          <a:bodyPr/>
          <a:lstStyle/>
          <a:p>
            <a:r>
              <a:rPr lang="en-US" dirty="0"/>
              <a:t>1</a:t>
            </a:r>
          </a:p>
        </p:txBody>
      </p:sp>
      <p:sp>
        <p:nvSpPr>
          <p:cNvPr id="12" name="Text Placeholder 11">
            <a:extLst>
              <a:ext uri="{FF2B5EF4-FFF2-40B4-BE49-F238E27FC236}">
                <a16:creationId xmlns:a16="http://schemas.microsoft.com/office/drawing/2014/main" id="{7E32E564-1B14-40E7-BE7C-F4B6139B5E88}"/>
              </a:ext>
            </a:extLst>
          </p:cNvPr>
          <p:cNvSpPr>
            <a:spLocks noGrp="1"/>
          </p:cNvSpPr>
          <p:nvPr>
            <p:ph type="body" sz="quarter" idx="23"/>
          </p:nvPr>
        </p:nvSpPr>
        <p:spPr/>
        <p:txBody>
          <a:bodyPr/>
          <a:lstStyle/>
          <a:p>
            <a:r>
              <a:rPr lang="en-US" dirty="0"/>
              <a:t>Distributed Localization and Hardware-in-the-Loop Validation</a:t>
            </a:r>
          </a:p>
        </p:txBody>
      </p:sp>
    </p:spTree>
    <p:extLst>
      <p:ext uri="{BB962C8B-B14F-4D97-AF65-F5344CB8AC3E}">
        <p14:creationId xmlns:p14="http://schemas.microsoft.com/office/powerpoint/2010/main" val="2757008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5AED4F1-245C-486F-A986-7D573094AAE1}"/>
              </a:ext>
            </a:extLst>
          </p:cNvPr>
          <p:cNvSpPr>
            <a:spLocks noGrp="1"/>
          </p:cNvSpPr>
          <p:nvPr>
            <p:ph type="body" sz="quarter" idx="14"/>
          </p:nvPr>
        </p:nvSpPr>
        <p:spPr/>
        <p:txBody>
          <a:bodyPr/>
          <a:lstStyle/>
          <a:p>
            <a:r>
              <a:rPr lang="en-US" dirty="0"/>
              <a:t>As space becomes more accessible, the influx </a:t>
            </a:r>
            <a:r>
              <a:rPr lang="en-US" dirty="0" err="1"/>
              <a:t>pLEO</a:t>
            </a:r>
            <a:r>
              <a:rPr lang="en-US" dirty="0"/>
              <a:t> constellations and satellites are quickly starting to overwhelm satellite tracking ground systems. For rapid and reliable operation of our own deployed constellations, the constellations will have to participate in helping operators gain Space Situational Awareness (SSA) by actively estimating their state (position and velocity).</a:t>
            </a:r>
          </a:p>
        </p:txBody>
      </p:sp>
      <p:sp>
        <p:nvSpPr>
          <p:cNvPr id="10" name="Text Placeholder 9">
            <a:extLst>
              <a:ext uri="{FF2B5EF4-FFF2-40B4-BE49-F238E27FC236}">
                <a16:creationId xmlns:a16="http://schemas.microsoft.com/office/drawing/2014/main" id="{59ECDB98-FEDC-4676-8066-116727733940}"/>
              </a:ext>
            </a:extLst>
          </p:cNvPr>
          <p:cNvSpPr>
            <a:spLocks noGrp="1"/>
          </p:cNvSpPr>
          <p:nvPr>
            <p:ph type="body" sz="quarter" idx="15"/>
          </p:nvPr>
        </p:nvSpPr>
        <p:spPr/>
        <p:txBody>
          <a:bodyPr/>
          <a:lstStyle/>
          <a:p>
            <a:pPr marL="0" indent="0">
              <a:lnSpc>
                <a:spcPct val="100000"/>
              </a:lnSpc>
              <a:spcBef>
                <a:spcPts val="0"/>
              </a:spcBef>
              <a:buNone/>
            </a:pPr>
            <a:r>
              <a:rPr lang="en-US" dirty="0">
                <a:ea typeface="Gadugi" panose="020B0502040204020203" pitchFamily="34" charset="0"/>
              </a:rPr>
              <a:t>As in all relative estimation problems, inter-node ranging may only estimate the position of each node in respect to the other nodes. To anchor the constellation to the Earth-centered frame, </a:t>
            </a:r>
            <a:r>
              <a:rPr lang="en-US" i="1" dirty="0">
                <a:ea typeface="Gadugi" panose="020B0502040204020203" pitchFamily="34" charset="0"/>
              </a:rPr>
              <a:t>Plate Mail </a:t>
            </a:r>
            <a:r>
              <a:rPr lang="en-US" dirty="0">
                <a:ea typeface="Gadugi" panose="020B0502040204020203" pitchFamily="34" charset="0"/>
              </a:rPr>
              <a:t>uses ground system aiding to disseminate anchoring measurement “information” in the form of reduced measurement uncertainty.</a:t>
            </a:r>
          </a:p>
          <a:p>
            <a:pPr marL="0" indent="0">
              <a:lnSpc>
                <a:spcPct val="100000"/>
              </a:lnSpc>
              <a:spcBef>
                <a:spcPts val="0"/>
              </a:spcBef>
              <a:buNone/>
            </a:pPr>
            <a:endParaRPr lang="en-US" dirty="0">
              <a:ea typeface="Gadugi" panose="020B0502040204020203" pitchFamily="34" charset="0"/>
            </a:endParaRPr>
          </a:p>
          <a:p>
            <a:pPr marL="0" indent="0">
              <a:lnSpc>
                <a:spcPct val="100000"/>
              </a:lnSpc>
              <a:spcBef>
                <a:spcPts val="0"/>
              </a:spcBef>
              <a:buNone/>
            </a:pPr>
            <a:r>
              <a:rPr lang="en-US" dirty="0">
                <a:ea typeface="Gadugi" panose="020B0502040204020203" pitchFamily="34" charset="0"/>
              </a:rPr>
              <a:t>We are requesting $1k in capital to purchase hardware necessary for an embedded hardware-in-the-loop proof-of-concept. Our embedded system will demonstrate a networked hardware-in-the-loop simulation scenario. The central server will provide the orbit propagation truth and measurements for each node. Each node will request simulated ranging measurements to nearby nodes from the central server and estimate position and velocity. This will simulate operation on a SWaP-constrained platform with low processing and transmission data rates.</a:t>
            </a:r>
          </a:p>
        </p:txBody>
      </p:sp>
      <p:sp>
        <p:nvSpPr>
          <p:cNvPr id="11" name="Text Placeholder 10">
            <a:extLst>
              <a:ext uri="{FF2B5EF4-FFF2-40B4-BE49-F238E27FC236}">
                <a16:creationId xmlns:a16="http://schemas.microsoft.com/office/drawing/2014/main" id="{7FAD94E6-7636-4D9F-87E2-0047BAEBE1B2}"/>
              </a:ext>
            </a:extLst>
          </p:cNvPr>
          <p:cNvSpPr>
            <a:spLocks noGrp="1"/>
          </p:cNvSpPr>
          <p:nvPr>
            <p:ph type="body" sz="quarter" idx="21"/>
          </p:nvPr>
        </p:nvSpPr>
        <p:spPr/>
        <p:txBody>
          <a:bodyPr/>
          <a:lstStyle/>
          <a:p>
            <a:pPr>
              <a:lnSpc>
                <a:spcPct val="100000"/>
              </a:lnSpc>
              <a:spcBef>
                <a:spcPts val="0"/>
              </a:spcBef>
            </a:pPr>
            <a:r>
              <a:rPr lang="en-US" sz="900" dirty="0">
                <a:ea typeface="Gadugi" panose="020B0502040204020203" pitchFamily="34" charset="0"/>
              </a:rPr>
              <a:t>After implementing the </a:t>
            </a:r>
            <a:r>
              <a:rPr lang="en-US" sz="900" i="1" dirty="0">
                <a:ea typeface="Gadugi" panose="020B0502040204020203" pitchFamily="34" charset="0"/>
              </a:rPr>
              <a:t>Plate Mail </a:t>
            </a:r>
            <a:r>
              <a:rPr lang="en-US" sz="900" dirty="0">
                <a:ea typeface="Gadugi" panose="020B0502040204020203" pitchFamily="34" charset="0"/>
              </a:rPr>
              <a:t>architecture and embedded simulation infrastructure, next steps for the project will investigate:</a:t>
            </a:r>
          </a:p>
          <a:p>
            <a:pPr marL="228600" indent="-228600">
              <a:lnSpc>
                <a:spcPct val="100000"/>
              </a:lnSpc>
              <a:spcBef>
                <a:spcPts val="0"/>
              </a:spcBef>
              <a:buAutoNum type="arabicPeriod"/>
            </a:pPr>
            <a:r>
              <a:rPr lang="en-US" sz="900" dirty="0">
                <a:ea typeface="Gadugi" panose="020B0502040204020203" pitchFamily="34" charset="0"/>
              </a:rPr>
              <a:t>Range measurements – Optical vs. RF will affect SWaP and measurement availability</a:t>
            </a:r>
          </a:p>
          <a:p>
            <a:pPr marL="228600" indent="-228600">
              <a:lnSpc>
                <a:spcPct val="100000"/>
              </a:lnSpc>
              <a:spcBef>
                <a:spcPts val="0"/>
              </a:spcBef>
              <a:buAutoNum type="arabicPeriod"/>
            </a:pPr>
            <a:r>
              <a:rPr lang="en-US" sz="900" dirty="0">
                <a:ea typeface="Gadugi" panose="020B0502040204020203" pitchFamily="34" charset="0"/>
              </a:rPr>
              <a:t>Measurement Prioritization – In distributed constellation, a few nodes will have a more confident state estimate (due to geometry, ground-aiding, less interference). How do we prioritize measurements from these.</a:t>
            </a:r>
          </a:p>
          <a:p>
            <a:pPr marL="228600" indent="-228600">
              <a:lnSpc>
                <a:spcPct val="100000"/>
              </a:lnSpc>
              <a:spcBef>
                <a:spcPts val="0"/>
              </a:spcBef>
              <a:buAutoNum type="arabicPeriod"/>
            </a:pPr>
            <a:r>
              <a:rPr lang="en-US" sz="900" dirty="0">
                <a:ea typeface="Gadugi" panose="020B0502040204020203" pitchFamily="34" charset="0"/>
              </a:rPr>
              <a:t>Network messaging – Network messaging comes into play when each node needs not just the range, but also an estimate of neighboring nodes’ states. How do we isolate the optimal neighbors from numerous broadcasting nodes</a:t>
            </a:r>
          </a:p>
        </p:txBody>
      </p:sp>
      <p:sp>
        <p:nvSpPr>
          <p:cNvPr id="8" name="Text Placeholder 7">
            <a:extLst>
              <a:ext uri="{FF2B5EF4-FFF2-40B4-BE49-F238E27FC236}">
                <a16:creationId xmlns:a16="http://schemas.microsoft.com/office/drawing/2014/main" id="{5D786D45-3152-4E6E-A57E-8E0DFB2D8F01}"/>
              </a:ext>
            </a:extLst>
          </p:cNvPr>
          <p:cNvSpPr>
            <a:spLocks noGrp="1"/>
          </p:cNvSpPr>
          <p:nvPr>
            <p:ph type="body" sz="quarter" idx="10"/>
          </p:nvPr>
        </p:nvSpPr>
        <p:spPr/>
        <p:txBody>
          <a:bodyPr/>
          <a:lstStyle/>
          <a:p>
            <a:r>
              <a:rPr lang="en-US"/>
              <a:t>Chain Mail - Plate</a:t>
            </a:r>
            <a:endParaRPr lang="en-US" dirty="0"/>
          </a:p>
        </p:txBody>
      </p:sp>
      <p:sp>
        <p:nvSpPr>
          <p:cNvPr id="9" name="Text Placeholder 8">
            <a:extLst>
              <a:ext uri="{FF2B5EF4-FFF2-40B4-BE49-F238E27FC236}">
                <a16:creationId xmlns:a16="http://schemas.microsoft.com/office/drawing/2014/main" id="{45F794A8-AAF8-4F1F-9E8B-D0EE569D4354}"/>
              </a:ext>
            </a:extLst>
          </p:cNvPr>
          <p:cNvSpPr>
            <a:spLocks noGrp="1"/>
          </p:cNvSpPr>
          <p:nvPr>
            <p:ph type="body" sz="quarter" idx="13"/>
          </p:nvPr>
        </p:nvSpPr>
        <p:spPr/>
        <p:txBody>
          <a:bodyPr/>
          <a:lstStyle/>
          <a:p>
            <a:r>
              <a:rPr lang="en-US"/>
              <a:t>Derek Chen</a:t>
            </a:r>
            <a:endParaRPr lang="en-US" dirty="0"/>
          </a:p>
        </p:txBody>
      </p:sp>
      <p:sp>
        <p:nvSpPr>
          <p:cNvPr id="6" name="Text Placeholder 5">
            <a:extLst>
              <a:ext uri="{FF2B5EF4-FFF2-40B4-BE49-F238E27FC236}">
                <a16:creationId xmlns:a16="http://schemas.microsoft.com/office/drawing/2014/main" id="{10B6560B-3FAF-4C9B-9802-3EED77E64D40}"/>
              </a:ext>
            </a:extLst>
          </p:cNvPr>
          <p:cNvSpPr>
            <a:spLocks noGrp="1"/>
          </p:cNvSpPr>
          <p:nvPr>
            <p:ph type="body" sz="quarter" idx="17"/>
          </p:nvPr>
        </p:nvSpPr>
        <p:spPr/>
        <p:txBody>
          <a:bodyPr/>
          <a:lstStyle/>
          <a:p>
            <a:endParaRPr lang="en-US" dirty="0"/>
          </a:p>
        </p:txBody>
      </p:sp>
      <p:sp>
        <p:nvSpPr>
          <p:cNvPr id="14" name="Text Placeholder 13">
            <a:extLst>
              <a:ext uri="{FF2B5EF4-FFF2-40B4-BE49-F238E27FC236}">
                <a16:creationId xmlns:a16="http://schemas.microsoft.com/office/drawing/2014/main" id="{2977F9E7-D780-456E-9348-C9FD2C2156A7}"/>
              </a:ext>
            </a:extLst>
          </p:cNvPr>
          <p:cNvSpPr>
            <a:spLocks noGrp="1"/>
          </p:cNvSpPr>
          <p:nvPr>
            <p:ph type="body" sz="quarter" idx="23"/>
          </p:nvPr>
        </p:nvSpPr>
        <p:spPr/>
        <p:txBody>
          <a:bodyPr/>
          <a:lstStyle/>
          <a:p>
            <a:r>
              <a:rPr lang="en-US" dirty="0"/>
              <a:t>Distributed Localization and Hardware-in-the-Loop Validation</a:t>
            </a:r>
          </a:p>
          <a:p>
            <a:endParaRPr lang="en-US" dirty="0"/>
          </a:p>
        </p:txBody>
      </p:sp>
    </p:spTree>
    <p:extLst>
      <p:ext uri="{BB962C8B-B14F-4D97-AF65-F5344CB8AC3E}">
        <p14:creationId xmlns:p14="http://schemas.microsoft.com/office/powerpoint/2010/main" val="3632236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7177B5D4-026A-45F2-8CCD-45D566E6FBBA}"/>
              </a:ext>
            </a:extLst>
          </p:cNvPr>
          <p:cNvSpPr>
            <a:spLocks noGrp="1"/>
          </p:cNvSpPr>
          <p:nvPr>
            <p:ph type="body" sz="quarter" idx="10"/>
          </p:nvPr>
        </p:nvSpPr>
        <p:spPr/>
        <p:txBody>
          <a:bodyPr/>
          <a:lstStyle/>
          <a:p>
            <a:r>
              <a:rPr lang="en-US"/>
              <a:t>Chain Mail - Plate</a:t>
            </a:r>
            <a:endParaRPr lang="en-US" dirty="0"/>
          </a:p>
        </p:txBody>
      </p:sp>
      <p:sp>
        <p:nvSpPr>
          <p:cNvPr id="10" name="Text Placeholder 9">
            <a:extLst>
              <a:ext uri="{FF2B5EF4-FFF2-40B4-BE49-F238E27FC236}">
                <a16:creationId xmlns:a16="http://schemas.microsoft.com/office/drawing/2014/main" id="{0A6AF5BE-A41E-4667-8FAA-F74031CD8828}"/>
              </a:ext>
            </a:extLst>
          </p:cNvPr>
          <p:cNvSpPr>
            <a:spLocks noGrp="1"/>
          </p:cNvSpPr>
          <p:nvPr>
            <p:ph type="body" sz="quarter" idx="13"/>
          </p:nvPr>
        </p:nvSpPr>
        <p:spPr/>
        <p:txBody>
          <a:bodyPr/>
          <a:lstStyle/>
          <a:p>
            <a:r>
              <a:rPr lang="en-US"/>
              <a:t>Derek Chen</a:t>
            </a:r>
            <a:endParaRPr lang="en-US" dirty="0"/>
          </a:p>
        </p:txBody>
      </p:sp>
      <p:sp>
        <p:nvSpPr>
          <p:cNvPr id="11" name="Text Placeholder 10">
            <a:extLst>
              <a:ext uri="{FF2B5EF4-FFF2-40B4-BE49-F238E27FC236}">
                <a16:creationId xmlns:a16="http://schemas.microsoft.com/office/drawing/2014/main" id="{EF157D11-7A8C-4AB7-9275-A250EDE686A5}"/>
              </a:ext>
            </a:extLst>
          </p:cNvPr>
          <p:cNvSpPr>
            <a:spLocks noGrp="1"/>
          </p:cNvSpPr>
          <p:nvPr>
            <p:ph type="body" sz="quarter" idx="17"/>
          </p:nvPr>
        </p:nvSpPr>
        <p:spPr/>
        <p:txBody>
          <a:bodyPr/>
          <a:lstStyle/>
          <a:p>
            <a:endParaRPr lang="en-US" dirty="0"/>
          </a:p>
        </p:txBody>
      </p:sp>
      <p:sp>
        <p:nvSpPr>
          <p:cNvPr id="12" name="Text Placeholder 11">
            <a:extLst>
              <a:ext uri="{FF2B5EF4-FFF2-40B4-BE49-F238E27FC236}">
                <a16:creationId xmlns:a16="http://schemas.microsoft.com/office/drawing/2014/main" id="{701A5B4F-BCED-43F4-B274-3C5AB6513856}"/>
              </a:ext>
            </a:extLst>
          </p:cNvPr>
          <p:cNvSpPr>
            <a:spLocks noGrp="1"/>
          </p:cNvSpPr>
          <p:nvPr>
            <p:ph type="body" sz="quarter" idx="23"/>
          </p:nvPr>
        </p:nvSpPr>
        <p:spPr/>
        <p:txBody>
          <a:bodyPr/>
          <a:lstStyle/>
          <a:p>
            <a:r>
              <a:rPr lang="en-US" dirty="0"/>
              <a:t>Distributed Localization and Hardware-in-the-Loop Validation</a:t>
            </a:r>
          </a:p>
          <a:p>
            <a:endParaRPr lang="en-US" dirty="0"/>
          </a:p>
        </p:txBody>
      </p:sp>
      <p:sp>
        <p:nvSpPr>
          <p:cNvPr id="6" name="Text Placeholder 5">
            <a:extLst>
              <a:ext uri="{FF2B5EF4-FFF2-40B4-BE49-F238E27FC236}">
                <a16:creationId xmlns:a16="http://schemas.microsoft.com/office/drawing/2014/main" id="{551E1973-D7BB-4F88-88BB-3CA7318E96C7}"/>
              </a:ext>
            </a:extLst>
          </p:cNvPr>
          <p:cNvSpPr>
            <a:spLocks noGrp="1"/>
          </p:cNvSpPr>
          <p:nvPr>
            <p:ph type="body" sz="quarter" idx="14"/>
          </p:nvPr>
        </p:nvSpPr>
        <p:spPr/>
        <p:txBody>
          <a:bodyPr/>
          <a:lstStyle/>
          <a:p>
            <a:r>
              <a:rPr lang="en-US" dirty="0"/>
              <a:t>Fig. 1 shows the Hardware-in-the-Loop embedded implementation of how we will validate the </a:t>
            </a:r>
            <a:r>
              <a:rPr lang="en-US" i="1" dirty="0"/>
              <a:t>Plate Mail </a:t>
            </a:r>
            <a:r>
              <a:rPr lang="en-US" dirty="0"/>
              <a:t>estimation architecture.</a:t>
            </a:r>
          </a:p>
          <a:p>
            <a:r>
              <a:rPr lang="en-US" dirty="0"/>
              <a:t>Fig. 2 shows how ground-system aiding will be able to anchor the estimation uncertainty. Ranging measurements serve as disseminating medium, reducing the uncertainty of the constellation state estimate as a whole.</a:t>
            </a:r>
          </a:p>
        </p:txBody>
      </p:sp>
      <p:pic>
        <p:nvPicPr>
          <p:cNvPr id="8" name="Picture Placeholder 7">
            <a:extLst>
              <a:ext uri="{FF2B5EF4-FFF2-40B4-BE49-F238E27FC236}">
                <a16:creationId xmlns:a16="http://schemas.microsoft.com/office/drawing/2014/main" id="{A027EAEE-876F-4365-A356-9DAB7D247228}"/>
              </a:ext>
            </a:extLst>
          </p:cNvPr>
          <p:cNvPicPr>
            <a:picLocks noGrp="1" noChangeAspect="1"/>
          </p:cNvPicPr>
          <p:nvPr>
            <p:ph type="pic" sz="quarter" idx="26"/>
          </p:nvPr>
        </p:nvPicPr>
        <p:blipFill rotWithShape="1">
          <a:blip r:embed="rId2"/>
          <a:srcRect l="-18810" t="-4328" r="-13025" b="-4313"/>
          <a:stretch/>
        </p:blipFill>
        <p:spPr>
          <a:xfrm>
            <a:off x="2205038" y="1382713"/>
            <a:ext cx="6400800" cy="3308350"/>
          </a:xfrm>
          <a:prstGeom prst="rect">
            <a:avLst/>
          </a:prstGeom>
        </p:spPr>
      </p:pic>
    </p:spTree>
    <p:extLst>
      <p:ext uri="{BB962C8B-B14F-4D97-AF65-F5344CB8AC3E}">
        <p14:creationId xmlns:p14="http://schemas.microsoft.com/office/powerpoint/2010/main" val="557078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421AB308-D8B2-47D6-A51F-3AC4AA8F189E}"/>
              </a:ext>
            </a:extLst>
          </p:cNvPr>
          <p:cNvSpPr>
            <a:spLocks noGrp="1"/>
          </p:cNvSpPr>
          <p:nvPr>
            <p:ph type="body" sz="quarter" idx="14"/>
          </p:nvPr>
        </p:nvSpPr>
        <p:spPr/>
        <p:txBody>
          <a:bodyPr/>
          <a:lstStyle/>
          <a:p>
            <a:r>
              <a:rPr lang="en-US" dirty="0"/>
              <a:t>Demonstrate using embedded hardware running a networked simulation that satellites can perform relative positioning</a:t>
            </a:r>
          </a:p>
        </p:txBody>
      </p:sp>
      <p:sp>
        <p:nvSpPr>
          <p:cNvPr id="15" name="Text Placeholder 14">
            <a:extLst>
              <a:ext uri="{FF2B5EF4-FFF2-40B4-BE49-F238E27FC236}">
                <a16:creationId xmlns:a16="http://schemas.microsoft.com/office/drawing/2014/main" id="{616A6CEC-E143-43F1-AE7B-7B83EC0EFC0A}"/>
              </a:ext>
            </a:extLst>
          </p:cNvPr>
          <p:cNvSpPr>
            <a:spLocks noGrp="1"/>
          </p:cNvSpPr>
          <p:nvPr>
            <p:ph type="body" sz="quarter" idx="15"/>
          </p:nvPr>
        </p:nvSpPr>
        <p:spPr/>
        <p:txBody>
          <a:bodyPr/>
          <a:lstStyle/>
          <a:p>
            <a:r>
              <a:rPr lang="en-US" dirty="0"/>
              <a:t>Demonstrate state estimation capabilities in scenarios with dynamic networking constraints by integrating embedded hardware with dynamic platforms (UAVs, robots)</a:t>
            </a:r>
          </a:p>
        </p:txBody>
      </p:sp>
      <p:sp>
        <p:nvSpPr>
          <p:cNvPr id="16" name="Text Placeholder 15">
            <a:extLst>
              <a:ext uri="{FF2B5EF4-FFF2-40B4-BE49-F238E27FC236}">
                <a16:creationId xmlns:a16="http://schemas.microsoft.com/office/drawing/2014/main" id="{CB67E74B-145C-461C-8FD6-8D156B026290}"/>
              </a:ext>
            </a:extLst>
          </p:cNvPr>
          <p:cNvSpPr>
            <a:spLocks noGrp="1"/>
          </p:cNvSpPr>
          <p:nvPr>
            <p:ph type="body" sz="quarter" idx="16"/>
          </p:nvPr>
        </p:nvSpPr>
        <p:spPr/>
        <p:txBody>
          <a:bodyPr/>
          <a:lstStyle/>
          <a:p>
            <a:r>
              <a:rPr lang="en-US" dirty="0"/>
              <a:t>Demonstrate on-orbit orbit determination through a cluster of deployed smallsats. Validate with ground tracking measurements.</a:t>
            </a:r>
          </a:p>
        </p:txBody>
      </p:sp>
      <p:sp>
        <p:nvSpPr>
          <p:cNvPr id="17" name="Text Placeholder 16">
            <a:extLst>
              <a:ext uri="{FF2B5EF4-FFF2-40B4-BE49-F238E27FC236}">
                <a16:creationId xmlns:a16="http://schemas.microsoft.com/office/drawing/2014/main" id="{8EF061C3-D79B-4A64-90EB-D997E9771C24}"/>
              </a:ext>
            </a:extLst>
          </p:cNvPr>
          <p:cNvSpPr>
            <a:spLocks noGrp="1"/>
          </p:cNvSpPr>
          <p:nvPr>
            <p:ph type="body" sz="quarter" idx="21"/>
          </p:nvPr>
        </p:nvSpPr>
        <p:spPr/>
        <p:txBody>
          <a:bodyPr/>
          <a:lstStyle/>
          <a:p>
            <a:r>
              <a:rPr lang="en-US" dirty="0"/>
              <a:t>Interest in </a:t>
            </a:r>
            <a:r>
              <a:rPr lang="en-US" dirty="0" err="1"/>
              <a:t>pLEO</a:t>
            </a:r>
            <a:r>
              <a:rPr lang="en-US" dirty="0"/>
              <a:t> constellations have positioned space to be on the verge of a massive influx of smallsats</a:t>
            </a:r>
          </a:p>
        </p:txBody>
      </p:sp>
      <p:sp>
        <p:nvSpPr>
          <p:cNvPr id="18" name="Text Placeholder 17">
            <a:extLst>
              <a:ext uri="{FF2B5EF4-FFF2-40B4-BE49-F238E27FC236}">
                <a16:creationId xmlns:a16="http://schemas.microsoft.com/office/drawing/2014/main" id="{C825F6F4-F15F-4826-A775-133D035058CC}"/>
              </a:ext>
            </a:extLst>
          </p:cNvPr>
          <p:cNvSpPr>
            <a:spLocks noGrp="1"/>
          </p:cNvSpPr>
          <p:nvPr>
            <p:ph type="body" sz="quarter" idx="22"/>
          </p:nvPr>
        </p:nvSpPr>
        <p:spPr/>
        <p:txBody>
          <a:bodyPr/>
          <a:lstStyle/>
          <a:p>
            <a:endParaRPr lang="en-US"/>
          </a:p>
        </p:txBody>
      </p:sp>
      <p:sp>
        <p:nvSpPr>
          <p:cNvPr id="19" name="Text Placeholder 18">
            <a:extLst>
              <a:ext uri="{FF2B5EF4-FFF2-40B4-BE49-F238E27FC236}">
                <a16:creationId xmlns:a16="http://schemas.microsoft.com/office/drawing/2014/main" id="{B1D7065B-AB18-40A1-8F88-3050846D58D0}"/>
              </a:ext>
            </a:extLst>
          </p:cNvPr>
          <p:cNvSpPr>
            <a:spLocks noGrp="1"/>
          </p:cNvSpPr>
          <p:nvPr>
            <p:ph type="body" sz="quarter" idx="23"/>
          </p:nvPr>
        </p:nvSpPr>
        <p:spPr/>
        <p:txBody>
          <a:bodyPr/>
          <a:lstStyle/>
          <a:p>
            <a:r>
              <a:rPr lang="en-US" dirty="0"/>
              <a:t>Satellites are crosslinked</a:t>
            </a:r>
          </a:p>
          <a:p>
            <a:r>
              <a:rPr lang="en-US" dirty="0"/>
              <a:t>Spoon modularity allows integration of </a:t>
            </a:r>
            <a:r>
              <a:rPr lang="en-US" i="1" dirty="0"/>
              <a:t>Plate Mail</a:t>
            </a:r>
            <a:r>
              <a:rPr lang="en-US" dirty="0"/>
              <a:t> across numerous smallsats</a:t>
            </a:r>
          </a:p>
          <a:p>
            <a:r>
              <a:rPr lang="en-US" dirty="0"/>
              <a:t>Slingshot for on-orbit demonstrations</a:t>
            </a:r>
          </a:p>
        </p:txBody>
      </p:sp>
      <p:sp>
        <p:nvSpPr>
          <p:cNvPr id="29" name="Text Placeholder 28">
            <a:extLst>
              <a:ext uri="{FF2B5EF4-FFF2-40B4-BE49-F238E27FC236}">
                <a16:creationId xmlns:a16="http://schemas.microsoft.com/office/drawing/2014/main" id="{99B322C8-8048-494F-9127-8854EF1B815E}"/>
              </a:ext>
            </a:extLst>
          </p:cNvPr>
          <p:cNvSpPr>
            <a:spLocks noGrp="1"/>
          </p:cNvSpPr>
          <p:nvPr>
            <p:ph type="body" sz="quarter" idx="10"/>
          </p:nvPr>
        </p:nvSpPr>
        <p:spPr/>
        <p:txBody>
          <a:bodyPr/>
          <a:lstStyle/>
          <a:p>
            <a:r>
              <a:rPr lang="en-US"/>
              <a:t>Chain Mail - Plate</a:t>
            </a:r>
            <a:endParaRPr lang="en-US" dirty="0"/>
          </a:p>
        </p:txBody>
      </p:sp>
      <p:sp>
        <p:nvSpPr>
          <p:cNvPr id="30" name="Text Placeholder 29">
            <a:extLst>
              <a:ext uri="{FF2B5EF4-FFF2-40B4-BE49-F238E27FC236}">
                <a16:creationId xmlns:a16="http://schemas.microsoft.com/office/drawing/2014/main" id="{E2C10A29-5989-4872-9B5C-D1459F18A1A7}"/>
              </a:ext>
            </a:extLst>
          </p:cNvPr>
          <p:cNvSpPr>
            <a:spLocks noGrp="1"/>
          </p:cNvSpPr>
          <p:nvPr>
            <p:ph type="body" sz="quarter" idx="13"/>
          </p:nvPr>
        </p:nvSpPr>
        <p:spPr/>
        <p:txBody>
          <a:bodyPr/>
          <a:lstStyle/>
          <a:p>
            <a:r>
              <a:rPr lang="en-US"/>
              <a:t>Derek Chen</a:t>
            </a:r>
            <a:endParaRPr lang="en-US" dirty="0"/>
          </a:p>
        </p:txBody>
      </p:sp>
      <p:sp>
        <p:nvSpPr>
          <p:cNvPr id="7" name="Text Placeholder 6">
            <a:extLst>
              <a:ext uri="{FF2B5EF4-FFF2-40B4-BE49-F238E27FC236}">
                <a16:creationId xmlns:a16="http://schemas.microsoft.com/office/drawing/2014/main" id="{80855861-DEDC-47D0-9C6D-F48FB6456988}"/>
              </a:ext>
            </a:extLst>
          </p:cNvPr>
          <p:cNvSpPr>
            <a:spLocks noGrp="1"/>
          </p:cNvSpPr>
          <p:nvPr>
            <p:ph type="body" sz="quarter" idx="17"/>
          </p:nvPr>
        </p:nvSpPr>
        <p:spPr/>
        <p:txBody>
          <a:bodyPr/>
          <a:lstStyle/>
          <a:p>
            <a:endParaRPr lang="en-US" dirty="0"/>
          </a:p>
        </p:txBody>
      </p:sp>
      <p:sp>
        <p:nvSpPr>
          <p:cNvPr id="11" name="Text Placeholder 10">
            <a:extLst>
              <a:ext uri="{FF2B5EF4-FFF2-40B4-BE49-F238E27FC236}">
                <a16:creationId xmlns:a16="http://schemas.microsoft.com/office/drawing/2014/main" id="{625887EF-30B3-488A-8F99-F05C489CDCBB}"/>
              </a:ext>
            </a:extLst>
          </p:cNvPr>
          <p:cNvSpPr>
            <a:spLocks noGrp="1"/>
          </p:cNvSpPr>
          <p:nvPr>
            <p:ph type="body" sz="quarter" idx="24"/>
          </p:nvPr>
        </p:nvSpPr>
        <p:spPr/>
        <p:txBody>
          <a:bodyPr/>
          <a:lstStyle/>
          <a:p>
            <a:r>
              <a:rPr lang="en-US" dirty="0"/>
              <a:t>Distributed Localization and Hardware-in-the-Loop Validation</a:t>
            </a:r>
          </a:p>
          <a:p>
            <a:endParaRPr lang="en-US" dirty="0"/>
          </a:p>
        </p:txBody>
      </p:sp>
    </p:spTree>
    <p:extLst>
      <p:ext uri="{BB962C8B-B14F-4D97-AF65-F5344CB8AC3E}">
        <p14:creationId xmlns:p14="http://schemas.microsoft.com/office/powerpoint/2010/main" val="3380937104"/>
      </p:ext>
    </p:extLst>
  </p:cSld>
  <p:clrMapOvr>
    <a:masterClrMapping/>
  </p:clrMapOvr>
</p:sld>
</file>

<file path=ppt/theme/theme1.xml><?xml version="1.0" encoding="utf-8"?>
<a:theme xmlns:a="http://schemas.openxmlformats.org/drawingml/2006/main" name="Prop Unclass rel USG_cornerLogo">
  <a:themeElements>
    <a:clrScheme name="Aerospace Colors">
      <a:dk1>
        <a:sysClr val="windowText" lastClr="000000"/>
      </a:dk1>
      <a:lt1>
        <a:sysClr val="window" lastClr="FFFFFF"/>
      </a:lt1>
      <a:dk2>
        <a:srgbClr val="6F6F70"/>
      </a:dk2>
      <a:lt2>
        <a:srgbClr val="2E008B"/>
      </a:lt2>
      <a:accent1>
        <a:srgbClr val="5E8AB4"/>
      </a:accent1>
      <a:accent2>
        <a:srgbClr val="9B7793"/>
      </a:accent2>
      <a:accent3>
        <a:srgbClr val="FF8F1C"/>
      </a:accent3>
      <a:accent4>
        <a:srgbClr val="FFC72C"/>
      </a:accent4>
      <a:accent5>
        <a:srgbClr val="4F868E"/>
      </a:accent5>
      <a:accent6>
        <a:srgbClr val="A4D65E"/>
      </a:accent6>
      <a:hlink>
        <a:srgbClr val="5E8AB4"/>
      </a:hlink>
      <a:folHlink>
        <a:srgbClr val="4F868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hitespace_ppt_revA.potx" id="{9281B6EE-8A92-4A1B-B48C-81D8234CD128}" vid="{F543C0B6-9BED-4F34-875C-E9CD257B36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CD688C767E01141A97C6FAE41AF2B6F" ma:contentTypeVersion="18" ma:contentTypeDescription="Create a new document." ma:contentTypeScope="" ma:versionID="b62200fd839641f471f862c69a3c9557">
  <xsd:schema xmlns:xsd="http://www.w3.org/2001/XMLSchema" xmlns:xs="http://www.w3.org/2001/XMLSchema" xmlns:p="http://schemas.microsoft.com/office/2006/metadata/properties" xmlns:ns2="1b61945e-ea42-4939-992c-499712c4dde6" xmlns:ns3="75bac2cd-ddab-4cd9-afd2-4e18805de604" targetNamespace="http://schemas.microsoft.com/office/2006/metadata/properties" ma:root="true" ma:fieldsID="662b3b9240b4bd6af68f525a09383479" ns2:_="" ns3:_="">
    <xsd:import namespace="1b61945e-ea42-4939-992c-499712c4dde6"/>
    <xsd:import namespace="75bac2cd-ddab-4cd9-afd2-4e18805de60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61945e-ea42-4939-992c-499712c4dde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5bac2cd-ddab-4cd9-afd2-4e18805de604"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61B769-D194-4AE7-9D3D-107ABC3B3746}">
  <ds:schemaRefs>
    <ds:schemaRef ds:uri="http://purl.org/dc/terms/"/>
    <ds:schemaRef ds:uri="http://schemas.openxmlformats.org/package/2006/metadata/core-properties"/>
    <ds:schemaRef ds:uri="1b61945e-ea42-4939-992c-499712c4dde6"/>
    <ds:schemaRef ds:uri="http://schemas.microsoft.com/office/2006/documentManagement/types"/>
    <ds:schemaRef ds:uri="http://schemas.microsoft.com/office/infopath/2007/PartnerControls"/>
    <ds:schemaRef ds:uri="75bac2cd-ddab-4cd9-afd2-4e18805de604"/>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5BF757B7-491B-4C38-80DE-6A987851D4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61945e-ea42-4939-992c-499712c4dde6"/>
    <ds:schemaRef ds:uri="75bac2cd-ddab-4cd9-afd2-4e18805de6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6941D5-9B70-4FCF-8431-FD2C00B4DF1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whitespace_ppt_revA</Template>
  <TotalTime>777</TotalTime>
  <Words>608</Words>
  <Application>Microsoft Office PowerPoint</Application>
  <PresentationFormat>On-screen Show (16:9)</PresentationFormat>
  <Paragraphs>37</Paragraphs>
  <Slides>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vt:i4>
      </vt:variant>
    </vt:vector>
  </HeadingPairs>
  <TitlesOfParts>
    <vt:vector size="16" baseType="lpstr">
      <vt:lpstr>Yu Gothic Medium</vt:lpstr>
      <vt:lpstr>Arial</vt:lpstr>
      <vt:lpstr>Calibri</vt:lpstr>
      <vt:lpstr>Franklin Gothic Book</vt:lpstr>
      <vt:lpstr>Franklin Gothic Demi</vt:lpstr>
      <vt:lpstr>Franklin Gothic Medium</vt:lpstr>
      <vt:lpstr>Franklin Gothic Medium Cond</vt:lpstr>
      <vt:lpstr>Gadugi</vt:lpstr>
      <vt:lpstr>Segoe UI Semibold</vt:lpstr>
      <vt:lpstr>Tw Cen MT</vt:lpstr>
      <vt:lpstr>Wingdings</vt:lpstr>
      <vt:lpstr>Prop Unclass rel USG_cornerLogo</vt:lpstr>
      <vt:lpstr>PowerPoint Presentation</vt:lpstr>
      <vt:lpstr>PowerPoint Presentation</vt:lpstr>
      <vt:lpstr>PowerPoint Presentation</vt:lpstr>
      <vt:lpstr>PowerPoint Presentation</vt:lpstr>
    </vt:vector>
  </TitlesOfParts>
  <Manager/>
  <Company>Aerospace Corporation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Randy M Villahermosa</dc:creator>
  <cp:keywords/>
  <dc:description/>
  <cp:lastModifiedBy>Derek Chen</cp:lastModifiedBy>
  <cp:revision>76</cp:revision>
  <cp:lastPrinted>2018-05-08T07:47:25Z</cp:lastPrinted>
  <dcterms:created xsi:type="dcterms:W3CDTF">2019-06-23T18:26:17Z</dcterms:created>
  <dcterms:modified xsi:type="dcterms:W3CDTF">2019-08-08T17:31:58Z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0x0101002CD688C767E01141A97C6FAE41AF2B6F</vt:lpwstr>
  </property>
  <property fmtid="{D5CDD505-2E9C-101B-9397-08002B2CF9AE}" pid="3" name="_dlc_DocIdItemGuid">
    <vt:lpwstr>2eca26bd-ca3e-41ff-a1fe-be826d22c0e5</vt:lpwstr>
  </property>
</Properties>
</file>