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4926" r:id="rId4"/>
  </p:sldMasterIdLst>
  <p:notesMasterIdLst>
    <p:notesMasterId r:id="rId9"/>
  </p:notesMasterIdLst>
  <p:handoutMasterIdLst>
    <p:handoutMasterId r:id="rId10"/>
  </p:handoutMasterIdLst>
  <p:sldIdLst>
    <p:sldId id="265" r:id="rId5"/>
    <p:sldId id="266" r:id="rId6"/>
    <p:sldId id="267" r:id="rId7"/>
    <p:sldId id="268" r:id="rId8"/>
  </p:sldIdLst>
  <p:sldSz cx="10058400" cy="7543800"/>
  <p:notesSz cx="7023100" cy="9309100"/>
  <p:defaultTextStyle>
    <a:defPPr>
      <a:defRPr lang="en-US"/>
    </a:defPPr>
    <a:lvl1pPr marL="0" algn="l" defTabSz="502897" rtl="0" eaLnBrk="1" latinLnBrk="0" hangingPunct="1">
      <a:defRPr sz="1980" kern="1200">
        <a:solidFill>
          <a:schemeClr val="tx1"/>
        </a:solidFill>
        <a:latin typeface="+mn-lt"/>
        <a:ea typeface="+mn-ea"/>
        <a:cs typeface="+mn-cs"/>
      </a:defRPr>
    </a:lvl1pPr>
    <a:lvl2pPr marL="502897" algn="l" defTabSz="502897" rtl="0" eaLnBrk="1" latinLnBrk="0" hangingPunct="1">
      <a:defRPr sz="1980" kern="1200">
        <a:solidFill>
          <a:schemeClr val="tx1"/>
        </a:solidFill>
        <a:latin typeface="+mn-lt"/>
        <a:ea typeface="+mn-ea"/>
        <a:cs typeface="+mn-cs"/>
      </a:defRPr>
    </a:lvl2pPr>
    <a:lvl3pPr marL="1005794" algn="l" defTabSz="502897" rtl="0" eaLnBrk="1" latinLnBrk="0" hangingPunct="1">
      <a:defRPr sz="1980" kern="1200">
        <a:solidFill>
          <a:schemeClr val="tx1"/>
        </a:solidFill>
        <a:latin typeface="+mn-lt"/>
        <a:ea typeface="+mn-ea"/>
        <a:cs typeface="+mn-cs"/>
      </a:defRPr>
    </a:lvl3pPr>
    <a:lvl4pPr marL="1508691" algn="l" defTabSz="502897" rtl="0" eaLnBrk="1" latinLnBrk="0" hangingPunct="1">
      <a:defRPr sz="1980" kern="1200">
        <a:solidFill>
          <a:schemeClr val="tx1"/>
        </a:solidFill>
        <a:latin typeface="+mn-lt"/>
        <a:ea typeface="+mn-ea"/>
        <a:cs typeface="+mn-cs"/>
      </a:defRPr>
    </a:lvl4pPr>
    <a:lvl5pPr marL="2011589" algn="l" defTabSz="502897" rtl="0" eaLnBrk="1" latinLnBrk="0" hangingPunct="1">
      <a:defRPr sz="1980" kern="1200">
        <a:solidFill>
          <a:schemeClr val="tx1"/>
        </a:solidFill>
        <a:latin typeface="+mn-lt"/>
        <a:ea typeface="+mn-ea"/>
        <a:cs typeface="+mn-cs"/>
      </a:defRPr>
    </a:lvl5pPr>
    <a:lvl6pPr marL="2514486" algn="l" defTabSz="502897" rtl="0" eaLnBrk="1" latinLnBrk="0" hangingPunct="1">
      <a:defRPr sz="1980" kern="1200">
        <a:solidFill>
          <a:schemeClr val="tx1"/>
        </a:solidFill>
        <a:latin typeface="+mn-lt"/>
        <a:ea typeface="+mn-ea"/>
        <a:cs typeface="+mn-cs"/>
      </a:defRPr>
    </a:lvl6pPr>
    <a:lvl7pPr marL="3017383" algn="l" defTabSz="502897" rtl="0" eaLnBrk="1" latinLnBrk="0" hangingPunct="1">
      <a:defRPr sz="1980" kern="1200">
        <a:solidFill>
          <a:schemeClr val="tx1"/>
        </a:solidFill>
        <a:latin typeface="+mn-lt"/>
        <a:ea typeface="+mn-ea"/>
        <a:cs typeface="+mn-cs"/>
      </a:defRPr>
    </a:lvl7pPr>
    <a:lvl8pPr marL="3520280" algn="l" defTabSz="502897" rtl="0" eaLnBrk="1" latinLnBrk="0" hangingPunct="1">
      <a:defRPr sz="1980" kern="1200">
        <a:solidFill>
          <a:schemeClr val="tx1"/>
        </a:solidFill>
        <a:latin typeface="+mn-lt"/>
        <a:ea typeface="+mn-ea"/>
        <a:cs typeface="+mn-cs"/>
      </a:defRPr>
    </a:lvl8pPr>
    <a:lvl9pPr marL="4023177" algn="l" defTabSz="502897" rtl="0" eaLnBrk="1" latinLnBrk="0" hangingPunct="1">
      <a:defRPr sz="1980" kern="1200">
        <a:solidFill>
          <a:schemeClr val="tx1"/>
        </a:solidFill>
        <a:latin typeface="+mn-lt"/>
        <a:ea typeface="+mn-ea"/>
        <a:cs typeface="+mn-cs"/>
      </a:defRPr>
    </a:lvl9pPr>
  </p:defaultTextStyle>
  <p:extLst>
    <p:ext uri="{EFAFB233-063F-42B5-8137-9DF3F51BA10A}">
      <p15:sldGuideLst xmlns:p15="http://schemas.microsoft.com/office/powerpoint/2012/main">
        <p15:guide id="5" pos="3168" userDrawn="1">
          <p15:clr>
            <a:srgbClr val="A4A3A4"/>
          </p15:clr>
        </p15:guide>
        <p15:guide id="6" orient="horz" pos="2376"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 Ann Apostol" initials="JAA" lastIdx="2" clrIdx="0"/>
  <p:cmAuthor id="1" name="Paul V Anderson" initials="PVA" lastIdx="5" clrIdx="1">
    <p:extLst>
      <p:ext uri="{19B8F6BF-5375-455C-9EA6-DF929625EA0E}">
        <p15:presenceInfo xmlns:p15="http://schemas.microsoft.com/office/powerpoint/2012/main" userId="S-1-5-21-1417001333-1614895754-725345543-75487" providerId="AD"/>
      </p:ext>
    </p:extLst>
  </p:cmAuthor>
  <p:cmAuthor id="2" name="Erica Deionno" initials="ED" lastIdx="1" clrIdx="2">
    <p:extLst>
      <p:ext uri="{19B8F6BF-5375-455C-9EA6-DF929625EA0E}">
        <p15:presenceInfo xmlns:p15="http://schemas.microsoft.com/office/powerpoint/2012/main" userId="S-1-5-21-1417001333-1614895754-725345543-257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008B"/>
    <a:srgbClr val="00A9E0"/>
    <a:srgbClr val="FF8F1C"/>
    <a:srgbClr val="595959"/>
    <a:srgbClr val="D9D9D9"/>
    <a:srgbClr val="FF0000"/>
    <a:srgbClr val="ABE9FF"/>
    <a:srgbClr val="B2B2B3"/>
    <a:srgbClr val="BFBFC0"/>
    <a:srgbClr val="9812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CE2FE4-17D8-4459-B5B9-FA129F21EB9C}" v="6961" dt="2020-01-31T22:32:42.213"/>
    <p1510:client id="{486C63C1-0CB0-F94B-B426-B601ADEFA283}" v="1121" dt="2020-01-31T19:09:52.125"/>
    <p1510:client id="{E5DEC0C5-0616-1782-A57D-69593D6AEB26}" v="63" dt="2020-01-31T22:14:36.6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21" autoAdjust="0"/>
    <p:restoredTop sz="90820" autoAdjust="0"/>
  </p:normalViewPr>
  <p:slideViewPr>
    <p:cSldViewPr snapToGrid="0" showGuides="1">
      <p:cViewPr varScale="1">
        <p:scale>
          <a:sx n="119" d="100"/>
          <a:sy n="119" d="100"/>
        </p:scale>
        <p:origin x="1146" y="102"/>
      </p:cViewPr>
      <p:guideLst>
        <p:guide pos="3168"/>
        <p:guide orient="horz" pos="237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showGuides="1">
      <p:cViewPr varScale="1">
        <p:scale>
          <a:sx n="91" d="100"/>
          <a:sy n="91" d="100"/>
        </p:scale>
        <p:origin x="3624" y="6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F7DDA5E6-0336-6043-97BE-2667D5222006}" type="datetimeFigureOut">
              <a:rPr lang="en-US" smtClean="0"/>
              <a:pPr/>
              <a:t>1/31/2020</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A2E12B18-0379-EC43-9B57-C54D0D9C72D8}" type="slidenum">
              <a:rPr lang="en-US" smtClean="0"/>
              <a:pPr/>
              <a:t>‹#›</a:t>
            </a:fld>
            <a:endParaRPr lang="en-US" dirty="0"/>
          </a:p>
        </p:txBody>
      </p:sp>
    </p:spTree>
    <p:extLst>
      <p:ext uri="{BB962C8B-B14F-4D97-AF65-F5344CB8AC3E}">
        <p14:creationId xmlns:p14="http://schemas.microsoft.com/office/powerpoint/2010/main" val="14439138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835EEF68-F202-4D68-8499-4DCDD1E544DE}" type="datetimeFigureOut">
              <a:rPr lang="en-US" smtClean="0"/>
              <a:pPr/>
              <a:t>1/31/2020</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99E4C13A-5EDB-4018-91C6-F8B752C11E71}" type="slidenum">
              <a:rPr lang="en-US" smtClean="0"/>
              <a:pPr/>
              <a:t>‹#›</a:t>
            </a:fld>
            <a:endParaRPr lang="en-US" dirty="0"/>
          </a:p>
        </p:txBody>
      </p:sp>
    </p:spTree>
    <p:extLst>
      <p:ext uri="{BB962C8B-B14F-4D97-AF65-F5344CB8AC3E}">
        <p14:creationId xmlns:p14="http://schemas.microsoft.com/office/powerpoint/2010/main" val="1687339761"/>
      </p:ext>
    </p:extLst>
  </p:cSld>
  <p:clrMap bg1="lt1" tx1="dk1" bg2="lt2" tx2="dk2" accent1="accent1" accent2="accent2" accent3="accent3" accent4="accent4" accent5="accent5" accent6="accent6" hlink="hlink" folHlink="folHlink"/>
  <p:hf hdr="0" ftr="0" dt="0"/>
  <p:notesStyle>
    <a:lvl1pPr marL="0" algn="l" defTabSz="1005794" rtl="0" eaLnBrk="1" latinLnBrk="0" hangingPunct="1">
      <a:defRPr sz="1320" kern="1200">
        <a:solidFill>
          <a:schemeClr val="tx1"/>
        </a:solidFill>
        <a:latin typeface="+mn-lt"/>
        <a:ea typeface="+mn-ea"/>
        <a:cs typeface="+mn-cs"/>
      </a:defRPr>
    </a:lvl1pPr>
    <a:lvl2pPr marL="502897" algn="l" defTabSz="1005794" rtl="0" eaLnBrk="1" latinLnBrk="0" hangingPunct="1">
      <a:defRPr sz="1320" kern="1200">
        <a:solidFill>
          <a:schemeClr val="tx1"/>
        </a:solidFill>
        <a:latin typeface="+mn-lt"/>
        <a:ea typeface="+mn-ea"/>
        <a:cs typeface="+mn-cs"/>
      </a:defRPr>
    </a:lvl2pPr>
    <a:lvl3pPr marL="1005794" algn="l" defTabSz="1005794" rtl="0" eaLnBrk="1" latinLnBrk="0" hangingPunct="1">
      <a:defRPr sz="1320" kern="1200">
        <a:solidFill>
          <a:schemeClr val="tx1"/>
        </a:solidFill>
        <a:latin typeface="+mn-lt"/>
        <a:ea typeface="+mn-ea"/>
        <a:cs typeface="+mn-cs"/>
      </a:defRPr>
    </a:lvl3pPr>
    <a:lvl4pPr marL="1508691" algn="l" defTabSz="1005794" rtl="0" eaLnBrk="1" latinLnBrk="0" hangingPunct="1">
      <a:defRPr sz="1320" kern="1200">
        <a:solidFill>
          <a:schemeClr val="tx1"/>
        </a:solidFill>
        <a:latin typeface="+mn-lt"/>
        <a:ea typeface="+mn-ea"/>
        <a:cs typeface="+mn-cs"/>
      </a:defRPr>
    </a:lvl4pPr>
    <a:lvl5pPr marL="2011589" algn="l" defTabSz="1005794" rtl="0" eaLnBrk="1" latinLnBrk="0" hangingPunct="1">
      <a:defRPr sz="1320" kern="1200">
        <a:solidFill>
          <a:schemeClr val="tx1"/>
        </a:solidFill>
        <a:latin typeface="+mn-lt"/>
        <a:ea typeface="+mn-ea"/>
        <a:cs typeface="+mn-cs"/>
      </a:defRPr>
    </a:lvl5pPr>
    <a:lvl6pPr marL="2514486" algn="l" defTabSz="1005794" rtl="0" eaLnBrk="1" latinLnBrk="0" hangingPunct="1">
      <a:defRPr sz="1320" kern="1200">
        <a:solidFill>
          <a:schemeClr val="tx1"/>
        </a:solidFill>
        <a:latin typeface="+mn-lt"/>
        <a:ea typeface="+mn-ea"/>
        <a:cs typeface="+mn-cs"/>
      </a:defRPr>
    </a:lvl6pPr>
    <a:lvl7pPr marL="3017383" algn="l" defTabSz="1005794" rtl="0" eaLnBrk="1" latinLnBrk="0" hangingPunct="1">
      <a:defRPr sz="1320" kern="1200">
        <a:solidFill>
          <a:schemeClr val="tx1"/>
        </a:solidFill>
        <a:latin typeface="+mn-lt"/>
        <a:ea typeface="+mn-ea"/>
        <a:cs typeface="+mn-cs"/>
      </a:defRPr>
    </a:lvl7pPr>
    <a:lvl8pPr marL="3520280" algn="l" defTabSz="1005794" rtl="0" eaLnBrk="1" latinLnBrk="0" hangingPunct="1">
      <a:defRPr sz="1320" kern="1200">
        <a:solidFill>
          <a:schemeClr val="tx1"/>
        </a:solidFill>
        <a:latin typeface="+mn-lt"/>
        <a:ea typeface="+mn-ea"/>
        <a:cs typeface="+mn-cs"/>
      </a:defRPr>
    </a:lvl8pPr>
    <a:lvl9pPr marL="4023177" algn="l" defTabSz="1005794" rtl="0" eaLnBrk="1" latinLnBrk="0" hangingPunct="1">
      <a:defRPr sz="13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a_IdeasFields_1">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153E712E-710A-4BEA-9400-5669B380C1DB}"/>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6" name="Rectangle 5">
            <a:extLst>
              <a:ext uri="{FF2B5EF4-FFF2-40B4-BE49-F238E27FC236}">
                <a16:creationId xmlns:a16="http://schemas.microsoft.com/office/drawing/2014/main" id="{E6FDCB51-BB40-461C-B1C7-3552A5084BAD}"/>
              </a:ext>
            </a:extLst>
          </p:cNvPr>
          <p:cNvSpPr/>
          <p:nvPr userDrawn="1"/>
        </p:nvSpPr>
        <p:spPr>
          <a:xfrm>
            <a:off x="657449" y="1185642"/>
            <a:ext cx="54864" cy="274320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PROJECT_NAME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OVERVIEW_ONE_LINER [100]</a:t>
            </a:r>
          </a:p>
        </p:txBody>
      </p:sp>
      <p:graphicFrame>
        <p:nvGraphicFramePr>
          <p:cNvPr id="7" name="Table 6">
            <a:extLst>
              <a:ext uri="{FF2B5EF4-FFF2-40B4-BE49-F238E27FC236}">
                <a16:creationId xmlns:a16="http://schemas.microsoft.com/office/drawing/2014/main" id="{FDFD56F7-34B6-4105-8B67-9D0E51428488}"/>
              </a:ext>
            </a:extLst>
          </p:cNvPr>
          <p:cNvGraphicFramePr>
            <a:graphicFrameLocks noGrp="1"/>
          </p:cNvGraphicFramePr>
          <p:nvPr userDrawn="1">
            <p:extLst/>
          </p:nvPr>
        </p:nvGraphicFramePr>
        <p:xfrm>
          <a:off x="838220" y="1019235"/>
          <a:ext cx="2103120" cy="3076014"/>
        </p:xfrm>
        <a:graphic>
          <a:graphicData uri="http://schemas.openxmlformats.org/drawingml/2006/table">
            <a:tbl>
              <a:tblPr>
                <a:tableStyleId>{5C22544A-7EE6-4342-B048-85BDC9FD1C3A}</a:tableStyleId>
              </a:tblPr>
              <a:tblGrid>
                <a:gridCol w="2103120">
                  <a:extLst>
                    <a:ext uri="{9D8B030D-6E8A-4147-A177-3AD203B41FA5}">
                      <a16:colId xmlns:a16="http://schemas.microsoft.com/office/drawing/2014/main" val="3276428996"/>
                    </a:ext>
                  </a:extLst>
                </a:gridCol>
              </a:tblGrid>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1025338">
                <a:tc>
                  <a:txBody>
                    <a:bodyPr/>
                    <a:lstStyle/>
                    <a:p>
                      <a:pPr marL="0" marR="0" lvl="0" indent="0" algn="l" defTabSz="502931" rtl="0" eaLnBrk="1" fontAlgn="auto" latinLnBrk="0" hangingPunct="1">
                        <a:lnSpc>
                          <a:spcPct val="90000"/>
                        </a:lnSpc>
                        <a:spcBef>
                          <a:spcPts val="0"/>
                        </a:spcBef>
                        <a:spcAft>
                          <a:spcPts val="0"/>
                        </a:spcAft>
                        <a:buClrTx/>
                        <a:buSzTx/>
                        <a:buFontTx/>
                        <a:buNone/>
                        <a:tabLst/>
                        <a:defRPr/>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bl>
          </a:graphicData>
        </a:graphic>
      </p:graphicFrame>
      <p:graphicFrame>
        <p:nvGraphicFramePr>
          <p:cNvPr id="10" name="Table 9">
            <a:extLst>
              <a:ext uri="{FF2B5EF4-FFF2-40B4-BE49-F238E27FC236}">
                <a16:creationId xmlns:a16="http://schemas.microsoft.com/office/drawing/2014/main" id="{CEC79C95-76F9-412A-85EB-F701FE41A67F}"/>
              </a:ext>
            </a:extLst>
          </p:cNvPr>
          <p:cNvGraphicFramePr>
            <a:graphicFrameLocks noGrp="1"/>
          </p:cNvGraphicFramePr>
          <p:nvPr userDrawn="1">
            <p:extLst/>
          </p:nvPr>
        </p:nvGraphicFramePr>
        <p:xfrm>
          <a:off x="3181144" y="1068858"/>
          <a:ext cx="3306405" cy="2973119"/>
        </p:xfrm>
        <a:graphic>
          <a:graphicData uri="http://schemas.openxmlformats.org/drawingml/2006/table">
            <a:tbl>
              <a:tblPr>
                <a:tableStyleId>{5C22544A-7EE6-4342-B048-85BDC9FD1C3A}</a:tableStyleId>
              </a:tblPr>
              <a:tblGrid>
                <a:gridCol w="3306405">
                  <a:extLst>
                    <a:ext uri="{9D8B030D-6E8A-4147-A177-3AD203B41FA5}">
                      <a16:colId xmlns:a16="http://schemas.microsoft.com/office/drawing/2014/main" val="3276428996"/>
                    </a:ext>
                  </a:extLst>
                </a:gridCol>
              </a:tblGrid>
              <a:tr h="379309">
                <a:tc>
                  <a:txBody>
                    <a:bodyPr/>
                    <a:lstStyle/>
                    <a:p>
                      <a:endParaRPr lang="en-US" sz="1400" b="1" dirty="0">
                        <a:solidFill>
                          <a:srgbClr val="2E008B"/>
                        </a:solidFill>
                        <a:latin typeface="Tw Cen MT" panose="020B0602020104020603" pitchFamily="34" charset="0"/>
                      </a:endParaRPr>
                    </a:p>
                  </a:txBody>
                  <a:tcPr marL="182880" marR="182880" marT="27432" marB="27432" anchor="ctr">
                    <a:lnL w="12700" cmpd="sng">
                      <a:noFill/>
                    </a:lnL>
                    <a:lnR w="12700" cmpd="sng">
                      <a:noFill/>
                    </a:lnR>
                    <a:lnT w="6350" cap="flat" cmpd="sng" algn="ctr">
                      <a:solidFill>
                        <a:schemeClr val="bg1">
                          <a:lumMod val="65000"/>
                        </a:schemeClr>
                      </a:solidFill>
                      <a:prstDash val="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5957358"/>
                  </a:ext>
                </a:extLst>
              </a:tr>
              <a:tr h="2593810">
                <a:tc>
                  <a:txBody>
                    <a:bodyPr/>
                    <a:lstStyle/>
                    <a:p>
                      <a:endParaRPr lang="en-US" sz="1100" dirty="0">
                        <a:latin typeface="Franklin Gothic Book" panose="020B0503020102020204" pitchFamily="34" charset="0"/>
                      </a:endParaRPr>
                    </a:p>
                    <a:p>
                      <a:endParaRPr lang="en-US" sz="1100" dirty="0">
                        <a:latin typeface="Franklin Gothic Book" panose="020B0503020102020204" pitchFamily="34" charset="0"/>
                      </a:endParaRPr>
                    </a:p>
                    <a:p>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endParaRPr lang="en-US" sz="1100" dirty="0">
                        <a:latin typeface="Franklin Gothic Book" panose="020B0503020102020204" pitchFamily="34" charset="0"/>
                      </a:endParaRPr>
                    </a:p>
                  </a:txBody>
                  <a:tcPr marL="182880" marR="18288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bl>
          </a:graphicData>
        </a:graphic>
      </p:graphicFrame>
      <p:sp>
        <p:nvSpPr>
          <p:cNvPr id="13" name="Rectangle 3">
            <a:extLst>
              <a:ext uri="{FF2B5EF4-FFF2-40B4-BE49-F238E27FC236}">
                <a16:creationId xmlns:a16="http://schemas.microsoft.com/office/drawing/2014/main" id="{FC8F55B0-8B8B-4BF5-BBFA-1D0F795ECE8F}"/>
              </a:ext>
            </a:extLst>
          </p:cNvPr>
          <p:cNvSpPr/>
          <p:nvPr userDrawn="1"/>
        </p:nvSpPr>
        <p:spPr>
          <a:xfrm>
            <a:off x="838220" y="4230903"/>
            <a:ext cx="3033269" cy="36576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502897" rtl="0" eaLnBrk="1" fontAlgn="auto" latinLnBrk="0" hangingPunct="1">
              <a:lnSpc>
                <a:spcPct val="100000"/>
              </a:lnSpc>
              <a:spcBef>
                <a:spcPts val="0"/>
              </a:spcBef>
              <a:spcAft>
                <a:spcPts val="0"/>
              </a:spcAft>
              <a:buClrTx/>
              <a:buSzTx/>
              <a:buFontTx/>
              <a:buNone/>
              <a:tabLst/>
              <a:defRPr/>
            </a:pPr>
            <a:endParaRPr kumimoji="0" lang="en-US" sz="1980" b="0" i="0" u="none" strike="noStrike" kern="1200" cap="none" spc="0" normalizeH="0" baseline="0" noProof="0" dirty="0" err="1">
              <a:ln>
                <a:noFill/>
              </a:ln>
              <a:solidFill>
                <a:srgbClr val="000000"/>
              </a:solidFill>
              <a:effectLst/>
              <a:uLnTx/>
              <a:uFillTx/>
              <a:latin typeface="Arial" panose="020B0604020202020204"/>
              <a:ea typeface="+mn-ea"/>
              <a:cs typeface="+mn-cs"/>
            </a:endParaRPr>
          </a:p>
        </p:txBody>
      </p:sp>
      <p:sp>
        <p:nvSpPr>
          <p:cNvPr id="18" name="OVERVIEW_BRIEF_DESCRIPTION">
            <a:extLst>
              <a:ext uri="{FF2B5EF4-FFF2-40B4-BE49-F238E27FC236}">
                <a16:creationId xmlns:a16="http://schemas.microsoft.com/office/drawing/2014/main" id="{24F819E9-D439-426D-874F-CA57814244FF}"/>
              </a:ext>
            </a:extLst>
          </p:cNvPr>
          <p:cNvSpPr>
            <a:spLocks noGrp="1"/>
          </p:cNvSpPr>
          <p:nvPr>
            <p:ph type="body" sz="quarter" idx="23" hasCustomPrompt="1"/>
          </p:nvPr>
        </p:nvSpPr>
        <p:spPr>
          <a:xfrm>
            <a:off x="838220" y="1074741"/>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OVERVIEW_BRIEF_DESCRIPTION [130]</a:t>
            </a:r>
          </a:p>
        </p:txBody>
      </p:sp>
      <p:sp>
        <p:nvSpPr>
          <p:cNvPr id="20" name="OVERVIEW_AEROSPACE_UNIQUE">
            <a:extLst>
              <a:ext uri="{FF2B5EF4-FFF2-40B4-BE49-F238E27FC236}">
                <a16:creationId xmlns:a16="http://schemas.microsoft.com/office/drawing/2014/main" id="{F639CA3E-3CCB-4D39-BC65-FC4C26CA2E6B}"/>
              </a:ext>
            </a:extLst>
          </p:cNvPr>
          <p:cNvSpPr>
            <a:spLocks noGrp="1"/>
          </p:cNvSpPr>
          <p:nvPr>
            <p:ph type="body" sz="quarter" idx="24" hasCustomPrompt="1"/>
          </p:nvPr>
        </p:nvSpPr>
        <p:spPr>
          <a:xfrm>
            <a:off x="838220" y="2101159"/>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OVERVIEW_AEROSPACE_UNIQUE[130]</a:t>
            </a:r>
          </a:p>
        </p:txBody>
      </p:sp>
      <p:sp>
        <p:nvSpPr>
          <p:cNvPr id="21" name="OVERVIEW_IMPACT">
            <a:extLst>
              <a:ext uri="{FF2B5EF4-FFF2-40B4-BE49-F238E27FC236}">
                <a16:creationId xmlns:a16="http://schemas.microsoft.com/office/drawing/2014/main" id="{BBDF2EFC-2D6B-4549-BD63-CFE4FA5511BC}"/>
              </a:ext>
            </a:extLst>
          </p:cNvPr>
          <p:cNvSpPr>
            <a:spLocks noGrp="1"/>
          </p:cNvSpPr>
          <p:nvPr>
            <p:ph type="body" sz="quarter" idx="25" hasCustomPrompt="1"/>
          </p:nvPr>
        </p:nvSpPr>
        <p:spPr>
          <a:xfrm>
            <a:off x="838220" y="3127577"/>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OVERVIEW_IMPACT [130]</a:t>
            </a:r>
          </a:p>
        </p:txBody>
      </p:sp>
      <p:graphicFrame>
        <p:nvGraphicFramePr>
          <p:cNvPr id="22" name="Table 21">
            <a:extLst>
              <a:ext uri="{FF2B5EF4-FFF2-40B4-BE49-F238E27FC236}">
                <a16:creationId xmlns:a16="http://schemas.microsoft.com/office/drawing/2014/main" id="{AA2CF11C-C4A4-4480-AB28-29644D156AB3}"/>
              </a:ext>
            </a:extLst>
          </p:cNvPr>
          <p:cNvGraphicFramePr>
            <a:graphicFrameLocks noGrp="1"/>
          </p:cNvGraphicFramePr>
          <p:nvPr userDrawn="1">
            <p:extLst/>
          </p:nvPr>
        </p:nvGraphicFramePr>
        <p:xfrm>
          <a:off x="6719408" y="1036828"/>
          <a:ext cx="2743200" cy="1764792"/>
        </p:xfrm>
        <a:graphic>
          <a:graphicData uri="http://schemas.openxmlformats.org/drawingml/2006/table">
            <a:tbl>
              <a:tblPr>
                <a:tableStyleId>{5C22544A-7EE6-4342-B048-85BDC9FD1C3A}</a:tableStyleId>
              </a:tblPr>
              <a:tblGrid>
                <a:gridCol w="2743200">
                  <a:extLst>
                    <a:ext uri="{9D8B030D-6E8A-4147-A177-3AD203B41FA5}">
                      <a16:colId xmlns:a16="http://schemas.microsoft.com/office/drawing/2014/main" val="3276428996"/>
                    </a:ext>
                  </a:extLst>
                </a:gridCol>
              </a:tblGrid>
              <a:tr h="411480">
                <a:tc>
                  <a:txBody>
                    <a:bodyPr/>
                    <a:lstStyle/>
                    <a:p>
                      <a:pPr>
                        <a:lnSpc>
                          <a:spcPct val="90000"/>
                        </a:lnSpc>
                      </a:pPr>
                      <a:endParaRPr lang="en-US" sz="1200" i="0" dirty="0">
                        <a:solidFill>
                          <a:srgbClr val="2E008B"/>
                        </a:solidFill>
                        <a:latin typeface="Franklin Gothic Medium" panose="020B06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279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7281632"/>
                  </a:ext>
                </a:extLst>
              </a:tr>
            </a:tbl>
          </a:graphicData>
        </a:graphic>
      </p:graphicFrame>
      <p:sp>
        <p:nvSpPr>
          <p:cNvPr id="23" name="DETAILS_TECH_01">
            <a:extLst>
              <a:ext uri="{FF2B5EF4-FFF2-40B4-BE49-F238E27FC236}">
                <a16:creationId xmlns:a16="http://schemas.microsoft.com/office/drawing/2014/main" id="{FD5A95F6-BC41-4722-8CA5-22CBFD1C138A}"/>
              </a:ext>
            </a:extLst>
          </p:cNvPr>
          <p:cNvSpPr>
            <a:spLocks noGrp="1"/>
          </p:cNvSpPr>
          <p:nvPr>
            <p:ph type="body" sz="quarter" idx="19" hasCustomPrompt="1"/>
          </p:nvPr>
        </p:nvSpPr>
        <p:spPr>
          <a:xfrm>
            <a:off x="6721919" y="1479833"/>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DETAILS_TECH_01 [50]</a:t>
            </a:r>
          </a:p>
        </p:txBody>
      </p:sp>
      <p:sp>
        <p:nvSpPr>
          <p:cNvPr id="24" name="DETAILS_TECH_02">
            <a:extLst>
              <a:ext uri="{FF2B5EF4-FFF2-40B4-BE49-F238E27FC236}">
                <a16:creationId xmlns:a16="http://schemas.microsoft.com/office/drawing/2014/main" id="{7DEC619C-6C95-4F2D-9F8D-6154B0EA95A8}"/>
              </a:ext>
            </a:extLst>
          </p:cNvPr>
          <p:cNvSpPr>
            <a:spLocks noGrp="1"/>
          </p:cNvSpPr>
          <p:nvPr>
            <p:ph type="body" sz="quarter" idx="20" hasCustomPrompt="1"/>
          </p:nvPr>
        </p:nvSpPr>
        <p:spPr>
          <a:xfrm>
            <a:off x="6721919" y="1817900"/>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DETAILS_TECH_02 [50]</a:t>
            </a:r>
          </a:p>
        </p:txBody>
      </p:sp>
      <p:sp>
        <p:nvSpPr>
          <p:cNvPr id="25" name="DETAILS_TECH_03">
            <a:extLst>
              <a:ext uri="{FF2B5EF4-FFF2-40B4-BE49-F238E27FC236}">
                <a16:creationId xmlns:a16="http://schemas.microsoft.com/office/drawing/2014/main" id="{AC3B717C-7334-457C-B5FE-AE100604791F}"/>
              </a:ext>
            </a:extLst>
          </p:cNvPr>
          <p:cNvSpPr>
            <a:spLocks noGrp="1"/>
          </p:cNvSpPr>
          <p:nvPr>
            <p:ph type="body" sz="quarter" idx="21" hasCustomPrompt="1"/>
          </p:nvPr>
        </p:nvSpPr>
        <p:spPr>
          <a:xfrm>
            <a:off x="6721885" y="2155967"/>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DETAILS_TECH_03 [50]</a:t>
            </a:r>
          </a:p>
        </p:txBody>
      </p:sp>
      <p:sp>
        <p:nvSpPr>
          <p:cNvPr id="26" name="OVERVIEW_EXTENDED_PROJECT_TITLE">
            <a:extLst>
              <a:ext uri="{FF2B5EF4-FFF2-40B4-BE49-F238E27FC236}">
                <a16:creationId xmlns:a16="http://schemas.microsoft.com/office/drawing/2014/main" id="{C9944E66-DE42-4402-8010-4EB2E8BDE197}"/>
              </a:ext>
            </a:extLst>
          </p:cNvPr>
          <p:cNvSpPr>
            <a:spLocks noGrp="1"/>
          </p:cNvSpPr>
          <p:nvPr>
            <p:ph type="body" sz="quarter" idx="22" hasCustomPrompt="1"/>
          </p:nvPr>
        </p:nvSpPr>
        <p:spPr>
          <a:xfrm>
            <a:off x="6721919" y="1074990"/>
            <a:ext cx="2743200" cy="365760"/>
          </a:xfrm>
          <a:prstGeom prst="rect">
            <a:avLst/>
          </a:prstGeom>
        </p:spPr>
        <p:txBody>
          <a:bodyPr anchor="ctr"/>
          <a:lstStyle>
            <a:lvl1pPr marL="0" indent="0">
              <a:buNone/>
              <a:defRPr sz="1100" b="0" i="1">
                <a:solidFill>
                  <a:schemeClr val="bg2"/>
                </a:solidFill>
                <a:latin typeface="Franklin Gothic Medium" panose="020B0603020102020204" pitchFamily="34" charset="0"/>
              </a:defRPr>
            </a:lvl1pPr>
          </a:lstStyle>
          <a:p>
            <a:pPr lvl="0"/>
            <a:r>
              <a:rPr lang="pt-BR" dirty="0"/>
              <a:t>OVERVIEW_EXTENDED_PROJECT_TITLE [55]</a:t>
            </a:r>
            <a:endParaRPr lang="en-US" dirty="0"/>
          </a:p>
        </p:txBody>
      </p:sp>
      <p:sp>
        <p:nvSpPr>
          <p:cNvPr id="27" name="DETAILS_TECH_04">
            <a:extLst>
              <a:ext uri="{FF2B5EF4-FFF2-40B4-BE49-F238E27FC236}">
                <a16:creationId xmlns:a16="http://schemas.microsoft.com/office/drawing/2014/main" id="{C9ED6590-0F47-4FF6-9957-23E9A43755F6}"/>
              </a:ext>
            </a:extLst>
          </p:cNvPr>
          <p:cNvSpPr>
            <a:spLocks noGrp="1"/>
          </p:cNvSpPr>
          <p:nvPr>
            <p:ph type="body" sz="quarter" idx="26" hasCustomPrompt="1"/>
          </p:nvPr>
        </p:nvSpPr>
        <p:spPr>
          <a:xfrm>
            <a:off x="6721885" y="2494035"/>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DETAILS_TECH_04 [50]</a:t>
            </a:r>
          </a:p>
        </p:txBody>
      </p:sp>
      <p:sp>
        <p:nvSpPr>
          <p:cNvPr id="28" name="OVERVIEW_BACKGROUND">
            <a:extLst>
              <a:ext uri="{FF2B5EF4-FFF2-40B4-BE49-F238E27FC236}">
                <a16:creationId xmlns:a16="http://schemas.microsoft.com/office/drawing/2014/main" id="{A155CA10-DF4F-4E66-8FC3-AEFFEEEE1EC2}"/>
              </a:ext>
            </a:extLst>
          </p:cNvPr>
          <p:cNvSpPr>
            <a:spLocks noGrp="1"/>
          </p:cNvSpPr>
          <p:nvPr>
            <p:ph type="body" sz="quarter" idx="27" hasCustomPrompt="1"/>
          </p:nvPr>
        </p:nvSpPr>
        <p:spPr>
          <a:xfrm>
            <a:off x="3180580" y="1479833"/>
            <a:ext cx="3306743" cy="109728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OVERVIEW_BACKGROUND [300]</a:t>
            </a:r>
          </a:p>
        </p:txBody>
      </p:sp>
      <p:sp>
        <p:nvSpPr>
          <p:cNvPr id="29" name="OVERVIEW_PROBLEM_SOLVED">
            <a:extLst>
              <a:ext uri="{FF2B5EF4-FFF2-40B4-BE49-F238E27FC236}">
                <a16:creationId xmlns:a16="http://schemas.microsoft.com/office/drawing/2014/main" id="{3328EFAE-FBA3-4AB0-9ADB-9B1E908222FC}"/>
              </a:ext>
            </a:extLst>
          </p:cNvPr>
          <p:cNvSpPr>
            <a:spLocks noGrp="1"/>
          </p:cNvSpPr>
          <p:nvPr>
            <p:ph type="body" sz="quarter" idx="28" hasCustomPrompt="1"/>
          </p:nvPr>
        </p:nvSpPr>
        <p:spPr>
          <a:xfrm>
            <a:off x="3180580" y="2614386"/>
            <a:ext cx="3306743" cy="137160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OVERVIEW_PROBLEM_SOLVED [420]</a:t>
            </a:r>
          </a:p>
        </p:txBody>
      </p:sp>
      <p:sp>
        <p:nvSpPr>
          <p:cNvPr id="33" name="OVERVIEW_KEY_QUESTION">
            <a:extLst>
              <a:ext uri="{FF2B5EF4-FFF2-40B4-BE49-F238E27FC236}">
                <a16:creationId xmlns:a16="http://schemas.microsoft.com/office/drawing/2014/main" id="{BD03473D-F748-4EAA-B0B8-714F74CDB1FF}"/>
              </a:ext>
            </a:extLst>
          </p:cNvPr>
          <p:cNvSpPr>
            <a:spLocks noGrp="1"/>
          </p:cNvSpPr>
          <p:nvPr>
            <p:ph type="body" sz="quarter" idx="29" hasCustomPrompt="1"/>
          </p:nvPr>
        </p:nvSpPr>
        <p:spPr>
          <a:xfrm>
            <a:off x="3180580" y="1074990"/>
            <a:ext cx="3305456" cy="365760"/>
          </a:xfrm>
          <a:prstGeom prst="rect">
            <a:avLst/>
          </a:prstGeom>
        </p:spPr>
        <p:txBody>
          <a:bodyPr anchor="ctr"/>
          <a:lstStyle>
            <a:lvl1pPr marL="0" indent="0">
              <a:buNone/>
              <a:defRPr sz="1100" b="0" i="0">
                <a:solidFill>
                  <a:schemeClr val="bg2"/>
                </a:solidFill>
                <a:latin typeface="Franklin Gothic Medium" panose="020B0603020102020204" pitchFamily="34" charset="0"/>
              </a:defRPr>
            </a:lvl1pPr>
          </a:lstStyle>
          <a:p>
            <a:pPr lvl="0"/>
            <a:r>
              <a:rPr lang="pt-BR" dirty="0"/>
              <a:t>OVERVIEW_KEY_QUESTION [100]</a:t>
            </a:r>
            <a:endParaRPr lang="en-US" dirty="0"/>
          </a:p>
        </p:txBody>
      </p:sp>
      <p:sp>
        <p:nvSpPr>
          <p:cNvPr id="34" name="OVERVIEW_IN_DEPTH_DESCRIPTION">
            <a:extLst>
              <a:ext uri="{FF2B5EF4-FFF2-40B4-BE49-F238E27FC236}">
                <a16:creationId xmlns:a16="http://schemas.microsoft.com/office/drawing/2014/main" id="{3304FA3A-3F66-44F4-B17D-2D5225AA2AF8}"/>
              </a:ext>
            </a:extLst>
          </p:cNvPr>
          <p:cNvSpPr>
            <a:spLocks noGrp="1"/>
          </p:cNvSpPr>
          <p:nvPr>
            <p:ph type="body" sz="quarter" idx="30" hasCustomPrompt="1"/>
          </p:nvPr>
        </p:nvSpPr>
        <p:spPr>
          <a:xfrm>
            <a:off x="6721885" y="2919026"/>
            <a:ext cx="2746203" cy="1920240"/>
          </a:xfrm>
          <a:prstGeom prst="rect">
            <a:avLst/>
          </a:prstGeom>
        </p:spPr>
        <p:txBody>
          <a:bodyPr/>
          <a:lstStyle>
            <a:lvl1pPr marL="0" indent="0">
              <a:buNone/>
              <a:defRPr sz="900">
                <a:solidFill>
                  <a:schemeClr val="tx1"/>
                </a:solidFill>
                <a:latin typeface="Franklin Gothic Book" panose="020B0503020102020204" pitchFamily="34" charset="0"/>
              </a:defRPr>
            </a:lvl1pPr>
          </a:lstStyle>
          <a:p>
            <a:pPr lvl="0"/>
            <a:r>
              <a:rPr lang="en-US" dirty="0"/>
              <a:t>OVERVIEW_IN_DEPTH_DESCRIPTION [600]</a:t>
            </a:r>
          </a:p>
        </p:txBody>
      </p:sp>
      <p:sp>
        <p:nvSpPr>
          <p:cNvPr id="36" name="JON">
            <a:extLst>
              <a:ext uri="{FF2B5EF4-FFF2-40B4-BE49-F238E27FC236}">
                <a16:creationId xmlns:a16="http://schemas.microsoft.com/office/drawing/2014/main" id="{D8CEAB55-40B4-4BB6-813E-563CD34D86FD}"/>
              </a:ext>
            </a:extLst>
          </p:cNvPr>
          <p:cNvSpPr>
            <a:spLocks noGrp="1"/>
          </p:cNvSpPr>
          <p:nvPr>
            <p:ph type="body" sz="quarter" idx="31" hasCustomPrompt="1"/>
          </p:nvPr>
        </p:nvSpPr>
        <p:spPr>
          <a:xfrm>
            <a:off x="6719408" y="7205472"/>
            <a:ext cx="850262"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40" name="MEDIA_BACKGROUND_FIGURE_IMAGE">
            <a:extLst>
              <a:ext uri="{FF2B5EF4-FFF2-40B4-BE49-F238E27FC236}">
                <a16:creationId xmlns:a16="http://schemas.microsoft.com/office/drawing/2014/main" id="{DEC743A7-0AF5-4909-975A-66189D145A56}"/>
              </a:ext>
            </a:extLst>
          </p:cNvPr>
          <p:cNvSpPr>
            <a:spLocks noGrp="1"/>
          </p:cNvSpPr>
          <p:nvPr>
            <p:ph sz="quarter" idx="32" hasCustomPrompt="1"/>
          </p:nvPr>
        </p:nvSpPr>
        <p:spPr>
          <a:xfrm>
            <a:off x="838220" y="4675161"/>
            <a:ext cx="2743200" cy="1828800"/>
          </a:xfrm>
          <a:prstGeom prst="rect">
            <a:avLst/>
          </a:prstGeom>
        </p:spPr>
        <p:txBody>
          <a:bodyPr/>
          <a:lstStyle>
            <a:lvl1pPr marL="0" indent="0" algn="ctr">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MEDIA_BACKGROUND_FIGURE_IMAGE</a:t>
            </a:r>
          </a:p>
        </p:txBody>
      </p:sp>
      <p:sp>
        <p:nvSpPr>
          <p:cNvPr id="42" name="MEDIA_FLOWCHART_IMAGE">
            <a:extLst>
              <a:ext uri="{FF2B5EF4-FFF2-40B4-BE49-F238E27FC236}">
                <a16:creationId xmlns:a16="http://schemas.microsoft.com/office/drawing/2014/main" id="{3D6C88C0-6C41-4C82-8DC3-3C960712A49B}"/>
              </a:ext>
            </a:extLst>
          </p:cNvPr>
          <p:cNvSpPr>
            <a:spLocks noGrp="1"/>
          </p:cNvSpPr>
          <p:nvPr>
            <p:ph sz="quarter" idx="34" hasCustomPrompt="1"/>
          </p:nvPr>
        </p:nvSpPr>
        <p:spPr>
          <a:xfrm>
            <a:off x="6721885" y="4971947"/>
            <a:ext cx="2743200" cy="1828800"/>
          </a:xfrm>
          <a:prstGeom prst="rect">
            <a:avLst/>
          </a:prstGeom>
        </p:spPr>
        <p:txBody>
          <a:bodyPr/>
          <a:lstStyle>
            <a:lvl1pPr marL="0" indent="0" algn="ctr">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MEDIA_FLOWCHART_IMAGE</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LEAD</a:t>
            </a:r>
          </a:p>
        </p:txBody>
      </p:sp>
      <p:sp>
        <p:nvSpPr>
          <p:cNvPr id="32" name="FUNDING_SOURCE">
            <a:extLst>
              <a:ext uri="{FF2B5EF4-FFF2-40B4-BE49-F238E27FC236}">
                <a16:creationId xmlns:a16="http://schemas.microsoft.com/office/drawing/2014/main" id="{1DE0D686-0FEA-421F-8A2E-758A66D237A0}"/>
              </a:ext>
            </a:extLst>
          </p:cNvPr>
          <p:cNvSpPr>
            <a:spLocks noGrp="1"/>
          </p:cNvSpPr>
          <p:nvPr>
            <p:ph type="body" sz="quarter" idx="36" hasCustomPrompt="1"/>
          </p:nvPr>
        </p:nvSpPr>
        <p:spPr>
          <a:xfrm>
            <a:off x="7604592" y="7118634"/>
            <a:ext cx="914771"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3" name="Straight Connector 2">
            <a:extLst>
              <a:ext uri="{FF2B5EF4-FFF2-40B4-BE49-F238E27FC236}">
                <a16:creationId xmlns:a16="http://schemas.microsoft.com/office/drawing/2014/main" id="{7D6B670B-8A00-4DDC-BF92-980384BFB935}"/>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1" name="MEDIA_MAIN_GRAPHIC_TITLE">
            <a:extLst>
              <a:ext uri="{FF2B5EF4-FFF2-40B4-BE49-F238E27FC236}">
                <a16:creationId xmlns:a16="http://schemas.microsoft.com/office/drawing/2014/main" id="{55F728AB-C32D-417D-AEC9-82BBB99BBD75}"/>
              </a:ext>
            </a:extLst>
          </p:cNvPr>
          <p:cNvSpPr>
            <a:spLocks noGrp="1"/>
          </p:cNvSpPr>
          <p:nvPr>
            <p:ph type="body" sz="quarter" idx="33" hasCustomPrompt="1"/>
          </p:nvPr>
        </p:nvSpPr>
        <p:spPr>
          <a:xfrm>
            <a:off x="1097280" y="4267479"/>
            <a:ext cx="2743200" cy="292608"/>
          </a:xfrm>
          <a:prstGeom prst="rect">
            <a:avLst/>
          </a:prstGeom>
        </p:spPr>
        <p:txBody>
          <a:bodyPr anchor="ctr"/>
          <a:lstStyle>
            <a:lvl1pPr marL="0" indent="0" algn="r">
              <a:buNone/>
              <a:defRPr sz="1100" b="0" i="1">
                <a:solidFill>
                  <a:schemeClr val="bg1"/>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MEDIA_MAIN_GRAPHIC_TITLE [25]</a:t>
            </a:r>
          </a:p>
        </p:txBody>
      </p:sp>
      <p:sp>
        <p:nvSpPr>
          <p:cNvPr id="37" name="MEDIA_BACKGROUND_FIGURE_TITLE">
            <a:extLst>
              <a:ext uri="{FF2B5EF4-FFF2-40B4-BE49-F238E27FC236}">
                <a16:creationId xmlns:a16="http://schemas.microsoft.com/office/drawing/2014/main" id="{B4D1A9FD-BE54-4AD5-B240-C593057266FB}"/>
              </a:ext>
            </a:extLst>
          </p:cNvPr>
          <p:cNvSpPr>
            <a:spLocks noGrp="1"/>
          </p:cNvSpPr>
          <p:nvPr>
            <p:ph type="body" sz="quarter" idx="37" hasCustomPrompt="1"/>
          </p:nvPr>
        </p:nvSpPr>
        <p:spPr>
          <a:xfrm>
            <a:off x="838220" y="6508139"/>
            <a:ext cx="2743200" cy="292608"/>
          </a:xfrm>
          <a:prstGeom prst="rect">
            <a:avLst/>
          </a:prstGeom>
        </p:spPr>
        <p:txBody>
          <a:bodyPr anchor="ctr"/>
          <a:lstStyle>
            <a:lvl1pPr marL="0" indent="0" algn="ctr">
              <a:buNone/>
              <a:defRPr sz="1100" b="0" i="1">
                <a:solidFill>
                  <a:schemeClr val="tx2">
                    <a:lumMod val="50000"/>
                  </a:schemeClr>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MEDIA_BACKGROUND_FIGURE_TITLE [25]</a:t>
            </a:r>
          </a:p>
        </p:txBody>
      </p:sp>
      <p:sp>
        <p:nvSpPr>
          <p:cNvPr id="38" name="MEDIA_MAIN_GRAPHIC_IMAGE">
            <a:extLst>
              <a:ext uri="{FF2B5EF4-FFF2-40B4-BE49-F238E27FC236}">
                <a16:creationId xmlns:a16="http://schemas.microsoft.com/office/drawing/2014/main" id="{997F911E-5E4E-4705-9D97-62D4B6B5795C}"/>
              </a:ext>
            </a:extLst>
          </p:cNvPr>
          <p:cNvSpPr>
            <a:spLocks noGrp="1"/>
          </p:cNvSpPr>
          <p:nvPr>
            <p:ph sz="quarter" idx="16" hasCustomPrompt="1"/>
          </p:nvPr>
        </p:nvSpPr>
        <p:spPr>
          <a:xfrm>
            <a:off x="3890772" y="4263295"/>
            <a:ext cx="2514600" cy="2514600"/>
          </a:xfrm>
          <a:prstGeom prst="rect">
            <a:avLst/>
          </a:prstGeom>
          <a:ln w="19050">
            <a:noFill/>
          </a:ln>
        </p:spPr>
        <p:txBody>
          <a:bodyPr/>
          <a:lstStyle>
            <a:lvl1pPr marL="0" indent="0" algn="ctr">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MEDIA_MAIN_GRAPHIC_IMAGE</a:t>
            </a:r>
          </a:p>
        </p:txBody>
      </p:sp>
      <p:sp>
        <p:nvSpPr>
          <p:cNvPr id="43" name="Rectangle 42">
            <a:extLst>
              <a:ext uri="{FF2B5EF4-FFF2-40B4-BE49-F238E27FC236}">
                <a16:creationId xmlns:a16="http://schemas.microsoft.com/office/drawing/2014/main" id="{D39075FE-1EB4-4FD6-9596-AD8EBB75F125}"/>
              </a:ext>
            </a:extLst>
          </p:cNvPr>
          <p:cNvSpPr/>
          <p:nvPr userDrawn="1"/>
        </p:nvSpPr>
        <p:spPr>
          <a:xfrm>
            <a:off x="3867912" y="4240435"/>
            <a:ext cx="2560320" cy="2560320"/>
          </a:xfrm>
          <a:prstGeom prst="rect">
            <a:avLst/>
          </a:prstGeom>
          <a:no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44" name="Right Triangle 43">
            <a:extLst>
              <a:ext uri="{FF2B5EF4-FFF2-40B4-BE49-F238E27FC236}">
                <a16:creationId xmlns:a16="http://schemas.microsoft.com/office/drawing/2014/main" id="{26974839-94B7-4F78-B5BC-5F7B949FAADB}"/>
              </a:ext>
            </a:extLst>
          </p:cNvPr>
          <p:cNvSpPr/>
          <p:nvPr userDrawn="1"/>
        </p:nvSpPr>
        <p:spPr>
          <a:xfrm>
            <a:off x="838200" y="4230387"/>
            <a:ext cx="182880" cy="369087"/>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02391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b_Flipbook">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153E712E-710A-4BEA-9400-5669B380C1DB}"/>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6" name="Rectangle 5">
            <a:extLst>
              <a:ext uri="{FF2B5EF4-FFF2-40B4-BE49-F238E27FC236}">
                <a16:creationId xmlns:a16="http://schemas.microsoft.com/office/drawing/2014/main" id="{E6FDCB51-BB40-461C-B1C7-3552A5084BAD}"/>
              </a:ext>
            </a:extLst>
          </p:cNvPr>
          <p:cNvSpPr/>
          <p:nvPr userDrawn="1"/>
        </p:nvSpPr>
        <p:spPr>
          <a:xfrm>
            <a:off x="657449" y="1185642"/>
            <a:ext cx="54864" cy="274320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 </a:t>
            </a:r>
          </a:p>
        </p:txBody>
      </p:sp>
      <p:graphicFrame>
        <p:nvGraphicFramePr>
          <p:cNvPr id="7" name="Table 6">
            <a:extLst>
              <a:ext uri="{FF2B5EF4-FFF2-40B4-BE49-F238E27FC236}">
                <a16:creationId xmlns:a16="http://schemas.microsoft.com/office/drawing/2014/main" id="{FDFD56F7-34B6-4105-8B67-9D0E51428488}"/>
              </a:ext>
            </a:extLst>
          </p:cNvPr>
          <p:cNvGraphicFramePr>
            <a:graphicFrameLocks noGrp="1"/>
          </p:cNvGraphicFramePr>
          <p:nvPr userDrawn="1">
            <p:extLst>
              <p:ext uri="{D42A27DB-BD31-4B8C-83A1-F6EECF244321}">
                <p14:modId xmlns:p14="http://schemas.microsoft.com/office/powerpoint/2010/main" val="4204177718"/>
              </p:ext>
            </p:extLst>
          </p:nvPr>
        </p:nvGraphicFramePr>
        <p:xfrm>
          <a:off x="838220" y="1019235"/>
          <a:ext cx="2103120" cy="3076014"/>
        </p:xfrm>
        <a:graphic>
          <a:graphicData uri="http://schemas.openxmlformats.org/drawingml/2006/table">
            <a:tbl>
              <a:tblPr>
                <a:tableStyleId>{5C22544A-7EE6-4342-B048-85BDC9FD1C3A}</a:tableStyleId>
              </a:tblPr>
              <a:tblGrid>
                <a:gridCol w="2103120">
                  <a:extLst>
                    <a:ext uri="{9D8B030D-6E8A-4147-A177-3AD203B41FA5}">
                      <a16:colId xmlns:a16="http://schemas.microsoft.com/office/drawing/2014/main" val="3276428996"/>
                    </a:ext>
                  </a:extLst>
                </a:gridCol>
              </a:tblGrid>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1025338">
                <a:tc>
                  <a:txBody>
                    <a:bodyPr/>
                    <a:lstStyle/>
                    <a:p>
                      <a:pPr marL="0" marR="0" lvl="0" indent="0" algn="l" defTabSz="502931" rtl="0" eaLnBrk="1" fontAlgn="auto" latinLnBrk="0" hangingPunct="1">
                        <a:lnSpc>
                          <a:spcPct val="90000"/>
                        </a:lnSpc>
                        <a:spcBef>
                          <a:spcPts val="0"/>
                        </a:spcBef>
                        <a:spcAft>
                          <a:spcPts val="0"/>
                        </a:spcAft>
                        <a:buClrTx/>
                        <a:buSzTx/>
                        <a:buFontTx/>
                        <a:buNone/>
                        <a:tabLst/>
                        <a:defRPr/>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bl>
          </a:graphicData>
        </a:graphic>
      </p:graphicFrame>
      <p:graphicFrame>
        <p:nvGraphicFramePr>
          <p:cNvPr id="10" name="Table 9">
            <a:extLst>
              <a:ext uri="{FF2B5EF4-FFF2-40B4-BE49-F238E27FC236}">
                <a16:creationId xmlns:a16="http://schemas.microsoft.com/office/drawing/2014/main" id="{CEC79C95-76F9-412A-85EB-F701FE41A67F}"/>
              </a:ext>
            </a:extLst>
          </p:cNvPr>
          <p:cNvGraphicFramePr>
            <a:graphicFrameLocks noGrp="1"/>
          </p:cNvGraphicFramePr>
          <p:nvPr userDrawn="1">
            <p:extLst>
              <p:ext uri="{D42A27DB-BD31-4B8C-83A1-F6EECF244321}">
                <p14:modId xmlns:p14="http://schemas.microsoft.com/office/powerpoint/2010/main" val="1109667932"/>
              </p:ext>
            </p:extLst>
          </p:nvPr>
        </p:nvGraphicFramePr>
        <p:xfrm>
          <a:off x="3181144" y="1068858"/>
          <a:ext cx="3306405" cy="2973119"/>
        </p:xfrm>
        <a:graphic>
          <a:graphicData uri="http://schemas.openxmlformats.org/drawingml/2006/table">
            <a:tbl>
              <a:tblPr>
                <a:tableStyleId>{5C22544A-7EE6-4342-B048-85BDC9FD1C3A}</a:tableStyleId>
              </a:tblPr>
              <a:tblGrid>
                <a:gridCol w="3306405">
                  <a:extLst>
                    <a:ext uri="{9D8B030D-6E8A-4147-A177-3AD203B41FA5}">
                      <a16:colId xmlns:a16="http://schemas.microsoft.com/office/drawing/2014/main" val="3276428996"/>
                    </a:ext>
                  </a:extLst>
                </a:gridCol>
              </a:tblGrid>
              <a:tr h="379309">
                <a:tc>
                  <a:txBody>
                    <a:bodyPr/>
                    <a:lstStyle/>
                    <a:p>
                      <a:endParaRPr lang="en-US" sz="1400" b="1" dirty="0">
                        <a:solidFill>
                          <a:srgbClr val="2E008B"/>
                        </a:solidFill>
                        <a:latin typeface="Tw Cen MT" panose="020B0602020104020603" pitchFamily="34" charset="0"/>
                      </a:endParaRPr>
                    </a:p>
                  </a:txBody>
                  <a:tcPr marL="182880" marR="182880" marT="27432" marB="27432" anchor="ctr">
                    <a:lnL w="12700" cmpd="sng">
                      <a:noFill/>
                    </a:lnL>
                    <a:lnR w="12700" cmpd="sng">
                      <a:noFill/>
                    </a:lnR>
                    <a:lnT w="6350" cap="flat" cmpd="sng" algn="ctr">
                      <a:solidFill>
                        <a:schemeClr val="bg1">
                          <a:lumMod val="65000"/>
                        </a:schemeClr>
                      </a:solidFill>
                      <a:prstDash val="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5957358"/>
                  </a:ext>
                </a:extLst>
              </a:tr>
              <a:tr h="2593810">
                <a:tc>
                  <a:txBody>
                    <a:bodyPr/>
                    <a:lstStyle/>
                    <a:p>
                      <a:endParaRPr lang="en-US" sz="1100" dirty="0">
                        <a:latin typeface="Franklin Gothic Book" panose="020B0503020102020204" pitchFamily="34" charset="0"/>
                      </a:endParaRPr>
                    </a:p>
                    <a:p>
                      <a:endParaRPr lang="en-US" sz="1100" dirty="0">
                        <a:latin typeface="Franklin Gothic Book" panose="020B0503020102020204" pitchFamily="34" charset="0"/>
                      </a:endParaRPr>
                    </a:p>
                    <a:p>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endParaRPr lang="en-US" sz="1100" dirty="0">
                        <a:latin typeface="Franklin Gothic Book" panose="020B0503020102020204" pitchFamily="34" charset="0"/>
                      </a:endParaRPr>
                    </a:p>
                  </a:txBody>
                  <a:tcPr marL="182880" marR="18288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bl>
          </a:graphicData>
        </a:graphic>
      </p:graphicFrame>
      <p:sp>
        <p:nvSpPr>
          <p:cNvPr id="13" name="Rectangle 3">
            <a:extLst>
              <a:ext uri="{FF2B5EF4-FFF2-40B4-BE49-F238E27FC236}">
                <a16:creationId xmlns:a16="http://schemas.microsoft.com/office/drawing/2014/main" id="{FC8F55B0-8B8B-4BF5-BBFA-1D0F795ECE8F}"/>
              </a:ext>
            </a:extLst>
          </p:cNvPr>
          <p:cNvSpPr/>
          <p:nvPr userDrawn="1"/>
        </p:nvSpPr>
        <p:spPr>
          <a:xfrm>
            <a:off x="838220" y="4230903"/>
            <a:ext cx="3033269" cy="36576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502897" rtl="0" eaLnBrk="1" fontAlgn="auto" latinLnBrk="0" hangingPunct="1">
              <a:lnSpc>
                <a:spcPct val="100000"/>
              </a:lnSpc>
              <a:spcBef>
                <a:spcPts val="0"/>
              </a:spcBef>
              <a:spcAft>
                <a:spcPts val="0"/>
              </a:spcAft>
              <a:buClrTx/>
              <a:buSzTx/>
              <a:buFontTx/>
              <a:buNone/>
              <a:tabLst/>
              <a:defRPr/>
            </a:pPr>
            <a:endParaRPr kumimoji="0" lang="en-US" sz="1980" b="0" i="0" u="none" strike="noStrike" kern="1200" cap="none" spc="0" normalizeH="0" baseline="0" noProof="0" dirty="0" err="1">
              <a:ln>
                <a:noFill/>
              </a:ln>
              <a:solidFill>
                <a:srgbClr val="000000"/>
              </a:solidFill>
              <a:effectLst/>
              <a:uLnTx/>
              <a:uFillTx/>
              <a:latin typeface="Arial" panose="020B0604020202020204"/>
              <a:ea typeface="+mn-ea"/>
              <a:cs typeface="+mn-cs"/>
            </a:endParaRPr>
          </a:p>
        </p:txBody>
      </p:sp>
      <p:sp>
        <p:nvSpPr>
          <p:cNvPr id="18" name="OVERVIEW_BRIEF_DESCRIPTION">
            <a:extLst>
              <a:ext uri="{FF2B5EF4-FFF2-40B4-BE49-F238E27FC236}">
                <a16:creationId xmlns:a16="http://schemas.microsoft.com/office/drawing/2014/main" id="{24F819E9-D439-426D-874F-CA57814244FF}"/>
              </a:ext>
            </a:extLst>
          </p:cNvPr>
          <p:cNvSpPr>
            <a:spLocks noGrp="1"/>
          </p:cNvSpPr>
          <p:nvPr>
            <p:ph type="body" sz="quarter" idx="23" hasCustomPrompt="1"/>
          </p:nvPr>
        </p:nvSpPr>
        <p:spPr>
          <a:xfrm>
            <a:off x="838220" y="1074741"/>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Provide a short overview of your project, as if someone is asking you what the project is all about.</a:t>
            </a:r>
          </a:p>
        </p:txBody>
      </p:sp>
      <p:sp>
        <p:nvSpPr>
          <p:cNvPr id="20" name="OVERVIEW_AEROSPACE_UNIQUE">
            <a:extLst>
              <a:ext uri="{FF2B5EF4-FFF2-40B4-BE49-F238E27FC236}">
                <a16:creationId xmlns:a16="http://schemas.microsoft.com/office/drawing/2014/main" id="{F639CA3E-3CCB-4D39-BC65-FC4C26CA2E6B}"/>
              </a:ext>
            </a:extLst>
          </p:cNvPr>
          <p:cNvSpPr>
            <a:spLocks noGrp="1"/>
          </p:cNvSpPr>
          <p:nvPr>
            <p:ph type="body" sz="quarter" idx="24" hasCustomPrompt="1"/>
          </p:nvPr>
        </p:nvSpPr>
        <p:spPr>
          <a:xfrm>
            <a:off x="838220" y="2101159"/>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Capture the uniqueness of your Aerospace contribution, and/or why Aerospace is uniquely positioned to tackle this project.</a:t>
            </a:r>
          </a:p>
        </p:txBody>
      </p:sp>
      <p:sp>
        <p:nvSpPr>
          <p:cNvPr id="21" name="OVERVIEW_IMPACT">
            <a:extLst>
              <a:ext uri="{FF2B5EF4-FFF2-40B4-BE49-F238E27FC236}">
                <a16:creationId xmlns:a16="http://schemas.microsoft.com/office/drawing/2014/main" id="{BBDF2EFC-2D6B-4549-BD63-CFE4FA5511BC}"/>
              </a:ext>
            </a:extLst>
          </p:cNvPr>
          <p:cNvSpPr>
            <a:spLocks noGrp="1"/>
          </p:cNvSpPr>
          <p:nvPr>
            <p:ph type="body" sz="quarter" idx="25" hasCustomPrompt="1"/>
          </p:nvPr>
        </p:nvSpPr>
        <p:spPr>
          <a:xfrm>
            <a:off x="838220" y="3127577"/>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Describe the potential (or actual) impact of this project. “So what?” Why does anyone care about this project?</a:t>
            </a:r>
          </a:p>
        </p:txBody>
      </p:sp>
      <p:graphicFrame>
        <p:nvGraphicFramePr>
          <p:cNvPr id="22" name="Table 21">
            <a:extLst>
              <a:ext uri="{FF2B5EF4-FFF2-40B4-BE49-F238E27FC236}">
                <a16:creationId xmlns:a16="http://schemas.microsoft.com/office/drawing/2014/main" id="{AA2CF11C-C4A4-4480-AB28-29644D156AB3}"/>
              </a:ext>
            </a:extLst>
          </p:cNvPr>
          <p:cNvGraphicFramePr>
            <a:graphicFrameLocks noGrp="1"/>
          </p:cNvGraphicFramePr>
          <p:nvPr userDrawn="1">
            <p:extLst>
              <p:ext uri="{D42A27DB-BD31-4B8C-83A1-F6EECF244321}">
                <p14:modId xmlns:p14="http://schemas.microsoft.com/office/powerpoint/2010/main" val="404869268"/>
              </p:ext>
            </p:extLst>
          </p:nvPr>
        </p:nvGraphicFramePr>
        <p:xfrm>
          <a:off x="6719408" y="1036828"/>
          <a:ext cx="2743200" cy="1764792"/>
        </p:xfrm>
        <a:graphic>
          <a:graphicData uri="http://schemas.openxmlformats.org/drawingml/2006/table">
            <a:tbl>
              <a:tblPr>
                <a:tableStyleId>{5C22544A-7EE6-4342-B048-85BDC9FD1C3A}</a:tableStyleId>
              </a:tblPr>
              <a:tblGrid>
                <a:gridCol w="2743200">
                  <a:extLst>
                    <a:ext uri="{9D8B030D-6E8A-4147-A177-3AD203B41FA5}">
                      <a16:colId xmlns:a16="http://schemas.microsoft.com/office/drawing/2014/main" val="3276428996"/>
                    </a:ext>
                  </a:extLst>
                </a:gridCol>
              </a:tblGrid>
              <a:tr h="411480">
                <a:tc>
                  <a:txBody>
                    <a:bodyPr/>
                    <a:lstStyle/>
                    <a:p>
                      <a:pPr>
                        <a:lnSpc>
                          <a:spcPct val="90000"/>
                        </a:lnSpc>
                      </a:pPr>
                      <a:endParaRPr lang="en-US" sz="1200" i="0" dirty="0">
                        <a:solidFill>
                          <a:srgbClr val="2E008B"/>
                        </a:solidFill>
                        <a:latin typeface="Franklin Gothic Medium" panose="020B06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279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7281632"/>
                  </a:ext>
                </a:extLst>
              </a:tr>
            </a:tbl>
          </a:graphicData>
        </a:graphic>
      </p:graphicFrame>
      <p:sp>
        <p:nvSpPr>
          <p:cNvPr id="23" name="DETAILS_TECH_01">
            <a:extLst>
              <a:ext uri="{FF2B5EF4-FFF2-40B4-BE49-F238E27FC236}">
                <a16:creationId xmlns:a16="http://schemas.microsoft.com/office/drawing/2014/main" id="{FD5A95F6-BC41-4722-8CA5-22CBFD1C138A}"/>
              </a:ext>
            </a:extLst>
          </p:cNvPr>
          <p:cNvSpPr>
            <a:spLocks noGrp="1"/>
          </p:cNvSpPr>
          <p:nvPr>
            <p:ph type="body" sz="quarter" idx="19" hasCustomPrompt="1"/>
          </p:nvPr>
        </p:nvSpPr>
        <p:spPr>
          <a:xfrm>
            <a:off x="6721919" y="1479833"/>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(#1)</a:t>
            </a:r>
            <a:endParaRPr lang="en-US" dirty="0"/>
          </a:p>
        </p:txBody>
      </p:sp>
      <p:sp>
        <p:nvSpPr>
          <p:cNvPr id="24" name="DETAILS_TECH_02">
            <a:extLst>
              <a:ext uri="{FF2B5EF4-FFF2-40B4-BE49-F238E27FC236}">
                <a16:creationId xmlns:a16="http://schemas.microsoft.com/office/drawing/2014/main" id="{7DEC619C-6C95-4F2D-9F8D-6154B0EA95A8}"/>
              </a:ext>
            </a:extLst>
          </p:cNvPr>
          <p:cNvSpPr>
            <a:spLocks noGrp="1"/>
          </p:cNvSpPr>
          <p:nvPr>
            <p:ph type="body" sz="quarter" idx="20" hasCustomPrompt="1"/>
          </p:nvPr>
        </p:nvSpPr>
        <p:spPr>
          <a:xfrm>
            <a:off x="6721919" y="1817900"/>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(#2)</a:t>
            </a:r>
            <a:endParaRPr lang="en-US" dirty="0"/>
          </a:p>
        </p:txBody>
      </p:sp>
      <p:sp>
        <p:nvSpPr>
          <p:cNvPr id="25" name="DETAILS_TECH_03">
            <a:extLst>
              <a:ext uri="{FF2B5EF4-FFF2-40B4-BE49-F238E27FC236}">
                <a16:creationId xmlns:a16="http://schemas.microsoft.com/office/drawing/2014/main" id="{AC3B717C-7334-457C-B5FE-AE100604791F}"/>
              </a:ext>
            </a:extLst>
          </p:cNvPr>
          <p:cNvSpPr>
            <a:spLocks noGrp="1"/>
          </p:cNvSpPr>
          <p:nvPr>
            <p:ph type="body" sz="quarter" idx="21" hasCustomPrompt="1"/>
          </p:nvPr>
        </p:nvSpPr>
        <p:spPr>
          <a:xfrm>
            <a:off x="6721885" y="2155967"/>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(#3)</a:t>
            </a:r>
            <a:endParaRPr lang="en-US" dirty="0"/>
          </a:p>
        </p:txBody>
      </p:sp>
      <p:sp>
        <p:nvSpPr>
          <p:cNvPr id="26" name="OVERVIEW_EXTENDED_PROJECT_TITLE">
            <a:extLst>
              <a:ext uri="{FF2B5EF4-FFF2-40B4-BE49-F238E27FC236}">
                <a16:creationId xmlns:a16="http://schemas.microsoft.com/office/drawing/2014/main" id="{C9944E66-DE42-4402-8010-4EB2E8BDE197}"/>
              </a:ext>
            </a:extLst>
          </p:cNvPr>
          <p:cNvSpPr>
            <a:spLocks noGrp="1"/>
          </p:cNvSpPr>
          <p:nvPr>
            <p:ph type="body" sz="quarter" idx="22" hasCustomPrompt="1"/>
          </p:nvPr>
        </p:nvSpPr>
        <p:spPr>
          <a:xfrm>
            <a:off x="6721919" y="1074990"/>
            <a:ext cx="2743200" cy="365760"/>
          </a:xfrm>
          <a:prstGeom prst="rect">
            <a:avLst/>
          </a:prstGeom>
        </p:spPr>
        <p:txBody>
          <a:bodyPr anchor="ctr"/>
          <a:lstStyle>
            <a:lvl1pPr marL="0" indent="0">
              <a:buNone/>
              <a:defRPr sz="1100" b="0" i="1">
                <a:solidFill>
                  <a:schemeClr val="bg2"/>
                </a:solidFill>
                <a:latin typeface="Franklin Gothic Medium" panose="020B0603020102020204" pitchFamily="34" charset="0"/>
              </a:defRPr>
            </a:lvl1pPr>
          </a:lstStyle>
          <a:p>
            <a:pPr lvl="0"/>
            <a:r>
              <a:rPr lang="pt-BR" dirty="0"/>
              <a:t>Provide an alternate or extended project name to compliment main project name.</a:t>
            </a:r>
            <a:endParaRPr lang="en-US" dirty="0"/>
          </a:p>
        </p:txBody>
      </p:sp>
      <p:sp>
        <p:nvSpPr>
          <p:cNvPr id="27" name="DETAILS_TECH_04">
            <a:extLst>
              <a:ext uri="{FF2B5EF4-FFF2-40B4-BE49-F238E27FC236}">
                <a16:creationId xmlns:a16="http://schemas.microsoft.com/office/drawing/2014/main" id="{C9ED6590-0F47-4FF6-9957-23E9A43755F6}"/>
              </a:ext>
            </a:extLst>
          </p:cNvPr>
          <p:cNvSpPr>
            <a:spLocks noGrp="1"/>
          </p:cNvSpPr>
          <p:nvPr>
            <p:ph type="body" sz="quarter" idx="26" hasCustomPrompt="1"/>
          </p:nvPr>
        </p:nvSpPr>
        <p:spPr>
          <a:xfrm>
            <a:off x="6721885" y="2494035"/>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(#4)</a:t>
            </a:r>
            <a:endParaRPr lang="en-US" dirty="0"/>
          </a:p>
        </p:txBody>
      </p:sp>
      <p:sp>
        <p:nvSpPr>
          <p:cNvPr id="28" name="OVERVIEW_BACKGROUND">
            <a:extLst>
              <a:ext uri="{FF2B5EF4-FFF2-40B4-BE49-F238E27FC236}">
                <a16:creationId xmlns:a16="http://schemas.microsoft.com/office/drawing/2014/main" id="{A155CA10-DF4F-4E66-8FC3-AEFFEEEE1EC2}"/>
              </a:ext>
            </a:extLst>
          </p:cNvPr>
          <p:cNvSpPr>
            <a:spLocks noGrp="1"/>
          </p:cNvSpPr>
          <p:nvPr>
            <p:ph type="body" sz="quarter" idx="27" hasCustomPrompt="1"/>
          </p:nvPr>
        </p:nvSpPr>
        <p:spPr>
          <a:xfrm>
            <a:off x="3180580" y="1479833"/>
            <a:ext cx="3306743" cy="109728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Provide a concise narrative on background and context for the project. For example, you could discuss market drivers or trends in cross-cutting customer hard problems that are motivating themes for the project. Respond as if someone is asking you about what inspired you to work this project.</a:t>
            </a:r>
          </a:p>
        </p:txBody>
      </p:sp>
      <p:sp>
        <p:nvSpPr>
          <p:cNvPr id="29" name="OVERVIEW_PROBLEM_SOLVED">
            <a:extLst>
              <a:ext uri="{FF2B5EF4-FFF2-40B4-BE49-F238E27FC236}">
                <a16:creationId xmlns:a16="http://schemas.microsoft.com/office/drawing/2014/main" id="{3328EFAE-FBA3-4AB0-9ADB-9B1E908222FC}"/>
              </a:ext>
            </a:extLst>
          </p:cNvPr>
          <p:cNvSpPr>
            <a:spLocks noGrp="1"/>
          </p:cNvSpPr>
          <p:nvPr>
            <p:ph type="body" sz="quarter" idx="28" hasCustomPrompt="1"/>
          </p:nvPr>
        </p:nvSpPr>
        <p:spPr>
          <a:xfrm>
            <a:off x="3180580" y="2614386"/>
            <a:ext cx="3306743" cy="137160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Describe the specific problem (or series of problems) that is (are) being solved by this project. This is an opportunity to articulate a compelling value proposition for the project by capturing underlying problems and/or customer needs that are being addressed by your project and its products.</a:t>
            </a:r>
          </a:p>
        </p:txBody>
      </p:sp>
      <p:sp>
        <p:nvSpPr>
          <p:cNvPr id="33" name="OVERVIEW_KEY_QUESTION">
            <a:extLst>
              <a:ext uri="{FF2B5EF4-FFF2-40B4-BE49-F238E27FC236}">
                <a16:creationId xmlns:a16="http://schemas.microsoft.com/office/drawing/2014/main" id="{BD03473D-F748-4EAA-B0B8-714F74CDB1FF}"/>
              </a:ext>
            </a:extLst>
          </p:cNvPr>
          <p:cNvSpPr>
            <a:spLocks noGrp="1"/>
          </p:cNvSpPr>
          <p:nvPr>
            <p:ph type="body" sz="quarter" idx="29" hasCustomPrompt="1"/>
          </p:nvPr>
        </p:nvSpPr>
        <p:spPr>
          <a:xfrm>
            <a:off x="3180580" y="1074990"/>
            <a:ext cx="3305456" cy="365760"/>
          </a:xfrm>
          <a:prstGeom prst="rect">
            <a:avLst/>
          </a:prstGeom>
        </p:spPr>
        <p:txBody>
          <a:bodyPr anchor="ctr"/>
          <a:lstStyle>
            <a:lvl1pPr marL="0" indent="0">
              <a:buNone/>
              <a:defRPr sz="1100" b="0" i="0">
                <a:solidFill>
                  <a:schemeClr val="bg2"/>
                </a:solidFill>
                <a:latin typeface="Franklin Gothic Medium" panose="020B0603020102020204" pitchFamily="34" charset="0"/>
              </a:defRPr>
            </a:lvl1pPr>
          </a:lstStyle>
          <a:p>
            <a:pPr lvl="0"/>
            <a:r>
              <a:rPr lang="pt-BR" dirty="0"/>
              <a:t>Provide a key driving research question or customer ask that motivated this project (phrase as question).</a:t>
            </a:r>
            <a:endParaRPr lang="en-US" dirty="0"/>
          </a:p>
        </p:txBody>
      </p:sp>
      <p:sp>
        <p:nvSpPr>
          <p:cNvPr id="34" name="OVERVIEW_IN_DEPTH_DESCRIPTION">
            <a:extLst>
              <a:ext uri="{FF2B5EF4-FFF2-40B4-BE49-F238E27FC236}">
                <a16:creationId xmlns:a16="http://schemas.microsoft.com/office/drawing/2014/main" id="{3304FA3A-3F66-44F4-B17D-2D5225AA2AF8}"/>
              </a:ext>
            </a:extLst>
          </p:cNvPr>
          <p:cNvSpPr>
            <a:spLocks noGrp="1"/>
          </p:cNvSpPr>
          <p:nvPr>
            <p:ph type="body" sz="quarter" idx="30" hasCustomPrompt="1"/>
          </p:nvPr>
        </p:nvSpPr>
        <p:spPr>
          <a:xfrm>
            <a:off x="6721885" y="2919026"/>
            <a:ext cx="2746203" cy="1920240"/>
          </a:xfrm>
          <a:prstGeom prst="rect">
            <a:avLst/>
          </a:prstGeom>
        </p:spPr>
        <p:txBody>
          <a:bodyPr/>
          <a:lstStyle>
            <a:lvl1pPr marL="0" indent="0">
              <a:buNone/>
              <a:defRPr sz="900">
                <a:solidFill>
                  <a:schemeClr val="tx1"/>
                </a:solidFill>
                <a:latin typeface="Franklin Gothic Book" panose="020B0503020102020204" pitchFamily="34" charset="0"/>
              </a:defRPr>
            </a:lvl1pPr>
          </a:lstStyle>
          <a:p>
            <a:pPr lvl="0"/>
            <a:r>
              <a:rPr lang="en-US" dirty="0"/>
              <a:t>Provide a more detailed, technical description of the project and its underlying technology. Which specific techniques and/or methodologies are being applied, and how are these unique, innovative, or novel, etc.? </a:t>
            </a:r>
            <a:br>
              <a:rPr lang="en-US" dirty="0"/>
            </a:br>
            <a:br>
              <a:rPr lang="en-US" dirty="0"/>
            </a:br>
            <a:r>
              <a:rPr lang="en-US" dirty="0"/>
              <a:t>Think of this as an extended discussion of the “how” of your project—to compliment the “what” and “why” summaries found elsewhere on this template slide.</a:t>
            </a:r>
          </a:p>
        </p:txBody>
      </p:sp>
      <p:sp>
        <p:nvSpPr>
          <p:cNvPr id="39" name="MEDIA_MAIN_GRAPHIC_IMAGE">
            <a:extLst>
              <a:ext uri="{FF2B5EF4-FFF2-40B4-BE49-F238E27FC236}">
                <a16:creationId xmlns:a16="http://schemas.microsoft.com/office/drawing/2014/main" id="{8F14FCD2-FD86-4DA0-8182-A0DABD68AF35}"/>
              </a:ext>
            </a:extLst>
          </p:cNvPr>
          <p:cNvSpPr>
            <a:spLocks noGrp="1"/>
          </p:cNvSpPr>
          <p:nvPr>
            <p:ph sz="quarter" idx="16" hasCustomPrompt="1"/>
          </p:nvPr>
        </p:nvSpPr>
        <p:spPr>
          <a:xfrm>
            <a:off x="3890772" y="4263295"/>
            <a:ext cx="2514600" cy="2514600"/>
          </a:xfrm>
          <a:prstGeom prst="rect">
            <a:avLst/>
          </a:prstGeom>
          <a:ln w="19050">
            <a:noFill/>
          </a:ln>
        </p:spPr>
        <p:txBody>
          <a:bodyPr/>
          <a:lstStyle>
            <a:lvl1pPr marL="0" indent="0" algn="l">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Drag/drop a main project figure here, which could be a photo of a prototype or other hardware/equipment, a CAD drawing, concept schematic, etc. This is the “what” figure.</a:t>
            </a:r>
          </a:p>
        </p:txBody>
      </p:sp>
      <p:sp>
        <p:nvSpPr>
          <p:cNvPr id="40" name="MEDIA_BACKGROUND_FIGURE_IMAGE">
            <a:extLst>
              <a:ext uri="{FF2B5EF4-FFF2-40B4-BE49-F238E27FC236}">
                <a16:creationId xmlns:a16="http://schemas.microsoft.com/office/drawing/2014/main" id="{DEC743A7-0AF5-4909-975A-66189D145A56}"/>
              </a:ext>
            </a:extLst>
          </p:cNvPr>
          <p:cNvSpPr>
            <a:spLocks noGrp="1"/>
          </p:cNvSpPr>
          <p:nvPr>
            <p:ph sz="quarter" idx="32" hasCustomPrompt="1"/>
          </p:nvPr>
        </p:nvSpPr>
        <p:spPr>
          <a:xfrm>
            <a:off x="838220" y="4675161"/>
            <a:ext cx="2743200" cy="1828800"/>
          </a:xfrm>
          <a:prstGeom prst="rect">
            <a:avLst/>
          </a:prstGeom>
        </p:spPr>
        <p:txBody>
          <a:bodyPr/>
          <a:lstStyle>
            <a:lvl1pPr marL="0" indent="0" algn="l">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Drag/drop a figure here capturing context, background, or motivation for this project. This is the “why” figure.</a:t>
            </a:r>
          </a:p>
        </p:txBody>
      </p:sp>
      <p:sp>
        <p:nvSpPr>
          <p:cNvPr id="42" name="MEDIA_FLOWCHART_IMAGE">
            <a:extLst>
              <a:ext uri="{FF2B5EF4-FFF2-40B4-BE49-F238E27FC236}">
                <a16:creationId xmlns:a16="http://schemas.microsoft.com/office/drawing/2014/main" id="{3D6C88C0-6C41-4C82-8DC3-3C960712A49B}"/>
              </a:ext>
            </a:extLst>
          </p:cNvPr>
          <p:cNvSpPr>
            <a:spLocks noGrp="1"/>
          </p:cNvSpPr>
          <p:nvPr>
            <p:ph sz="quarter" idx="34" hasCustomPrompt="1"/>
          </p:nvPr>
        </p:nvSpPr>
        <p:spPr>
          <a:xfrm>
            <a:off x="6721885" y="4971947"/>
            <a:ext cx="2743200" cy="1828800"/>
          </a:xfrm>
          <a:prstGeom prst="rect">
            <a:avLst/>
          </a:prstGeom>
        </p:spPr>
        <p:txBody>
          <a:bodyPr/>
          <a:lstStyle>
            <a:lvl1pPr marL="0" indent="0" algn="l">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Drag/drop a flowchart or project diagram here to highlight the underlying technical project specifics. This is the “how” figure.</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Principal Investigator</a:t>
            </a:r>
          </a:p>
        </p:txBody>
      </p:sp>
      <p:sp>
        <p:nvSpPr>
          <p:cNvPr id="41" name="MEDIA_MAIN_GRAPHIC_TITLE">
            <a:extLst>
              <a:ext uri="{FF2B5EF4-FFF2-40B4-BE49-F238E27FC236}">
                <a16:creationId xmlns:a16="http://schemas.microsoft.com/office/drawing/2014/main" id="{55F728AB-C32D-417D-AEC9-82BBB99BBD75}"/>
              </a:ext>
            </a:extLst>
          </p:cNvPr>
          <p:cNvSpPr>
            <a:spLocks noGrp="1"/>
          </p:cNvSpPr>
          <p:nvPr>
            <p:ph type="body" sz="quarter" idx="33" hasCustomPrompt="1"/>
          </p:nvPr>
        </p:nvSpPr>
        <p:spPr>
          <a:xfrm>
            <a:off x="1097280" y="4267479"/>
            <a:ext cx="2743200" cy="292608"/>
          </a:xfrm>
          <a:prstGeom prst="rect">
            <a:avLst/>
          </a:prstGeom>
        </p:spPr>
        <p:txBody>
          <a:bodyPr anchor="ctr"/>
          <a:lstStyle>
            <a:lvl1pPr marL="0" indent="0" algn="r">
              <a:buNone/>
              <a:defRPr sz="1100" b="0" i="1">
                <a:solidFill>
                  <a:schemeClr val="bg1"/>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Main Project Figure Title</a:t>
            </a:r>
          </a:p>
        </p:txBody>
      </p:sp>
      <p:sp>
        <p:nvSpPr>
          <p:cNvPr id="37" name="MEDIA_BACKGROUND_FIGURE_TITLE">
            <a:extLst>
              <a:ext uri="{FF2B5EF4-FFF2-40B4-BE49-F238E27FC236}">
                <a16:creationId xmlns:a16="http://schemas.microsoft.com/office/drawing/2014/main" id="{B4D1A9FD-BE54-4AD5-B240-C593057266FB}"/>
              </a:ext>
            </a:extLst>
          </p:cNvPr>
          <p:cNvSpPr>
            <a:spLocks noGrp="1"/>
          </p:cNvSpPr>
          <p:nvPr>
            <p:ph type="body" sz="quarter" idx="37" hasCustomPrompt="1"/>
          </p:nvPr>
        </p:nvSpPr>
        <p:spPr>
          <a:xfrm>
            <a:off x="838220" y="6508139"/>
            <a:ext cx="2743200" cy="292608"/>
          </a:xfrm>
          <a:prstGeom prst="rect">
            <a:avLst/>
          </a:prstGeom>
        </p:spPr>
        <p:txBody>
          <a:bodyPr anchor="ctr"/>
          <a:lstStyle>
            <a:lvl1pPr marL="0" indent="0" algn="ctr">
              <a:buNone/>
              <a:defRPr sz="1100" b="0" i="1">
                <a:solidFill>
                  <a:schemeClr val="tx2">
                    <a:lumMod val="50000"/>
                  </a:schemeClr>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Background Figure Title</a:t>
            </a:r>
          </a:p>
        </p:txBody>
      </p:sp>
      <p:sp>
        <p:nvSpPr>
          <p:cNvPr id="44" name="Rectangle 43">
            <a:extLst>
              <a:ext uri="{FF2B5EF4-FFF2-40B4-BE49-F238E27FC236}">
                <a16:creationId xmlns:a16="http://schemas.microsoft.com/office/drawing/2014/main" id="{A25BFC4B-43C7-4167-AACA-A76F5CE8A6E1}"/>
              </a:ext>
            </a:extLst>
          </p:cNvPr>
          <p:cNvSpPr/>
          <p:nvPr userDrawn="1"/>
        </p:nvSpPr>
        <p:spPr>
          <a:xfrm>
            <a:off x="3867912" y="4240435"/>
            <a:ext cx="2560320" cy="2560320"/>
          </a:xfrm>
          <a:prstGeom prst="rect">
            <a:avLst/>
          </a:prstGeom>
          <a:no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45" name="Right Triangle 44">
            <a:extLst>
              <a:ext uri="{FF2B5EF4-FFF2-40B4-BE49-F238E27FC236}">
                <a16:creationId xmlns:a16="http://schemas.microsoft.com/office/drawing/2014/main" id="{89B2063E-9FB7-42CA-9A4B-E07E1F3085EF}"/>
              </a:ext>
            </a:extLst>
          </p:cNvPr>
          <p:cNvSpPr/>
          <p:nvPr userDrawn="1"/>
        </p:nvSpPr>
        <p:spPr>
          <a:xfrm>
            <a:off x="838200" y="4230387"/>
            <a:ext cx="182880" cy="369087"/>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35" name="JON">
            <a:extLst>
              <a:ext uri="{FF2B5EF4-FFF2-40B4-BE49-F238E27FC236}">
                <a16:creationId xmlns:a16="http://schemas.microsoft.com/office/drawing/2014/main" id="{0FE87C6B-857D-4E5F-B4A1-C6433054038C}"/>
              </a:ext>
            </a:extLst>
          </p:cNvPr>
          <p:cNvSpPr>
            <a:spLocks noGrp="1"/>
          </p:cNvSpPr>
          <p:nvPr>
            <p:ph type="body" sz="quarter" idx="31" hasCustomPrompt="1"/>
          </p:nvPr>
        </p:nvSpPr>
        <p:spPr>
          <a:xfrm>
            <a:off x="6719409" y="7205472"/>
            <a:ext cx="850262"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38" name="FUNDING_SOURCE">
            <a:extLst>
              <a:ext uri="{FF2B5EF4-FFF2-40B4-BE49-F238E27FC236}">
                <a16:creationId xmlns:a16="http://schemas.microsoft.com/office/drawing/2014/main" id="{C5CE28D5-C0C9-4005-9794-7A565C8F2593}"/>
              </a:ext>
            </a:extLst>
          </p:cNvPr>
          <p:cNvSpPr>
            <a:spLocks noGrp="1"/>
          </p:cNvSpPr>
          <p:nvPr>
            <p:ph type="body" sz="quarter" idx="36" hasCustomPrompt="1"/>
          </p:nvPr>
        </p:nvSpPr>
        <p:spPr>
          <a:xfrm>
            <a:off x="7604592" y="7118634"/>
            <a:ext cx="940531"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36" name="Straight Connector 35">
            <a:extLst>
              <a:ext uri="{FF2B5EF4-FFF2-40B4-BE49-F238E27FC236}">
                <a16:creationId xmlns:a16="http://schemas.microsoft.com/office/drawing/2014/main" id="{56DBAE4D-B63E-4914-BA68-5911D9912400}"/>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26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c_IdeasFields_2">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PROJECT_NAME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OVERVIEW_ONE_LINER [100]</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LEAD</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2" name="RESULTS_KEY_OUTCOME_01">
            <a:extLst>
              <a:ext uri="{FF2B5EF4-FFF2-40B4-BE49-F238E27FC236}">
                <a16:creationId xmlns:a16="http://schemas.microsoft.com/office/drawing/2014/main" id="{24476F86-F5E6-48AF-A4D1-363D0E750FE7}"/>
              </a:ext>
            </a:extLst>
          </p:cNvPr>
          <p:cNvSpPr>
            <a:spLocks noGrp="1"/>
          </p:cNvSpPr>
          <p:nvPr>
            <p:ph type="body" sz="quarter" idx="60" hasCustomPrompt="1"/>
          </p:nvPr>
        </p:nvSpPr>
        <p:spPr>
          <a:xfrm>
            <a:off x="795528" y="1273148"/>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RESULTS_KEY_OUTCOME_01</a:t>
            </a: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09894" y="7205472"/>
            <a:ext cx="859776"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46975"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2611933"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EXTENDED DISCUSSION OF RESULTS</a:t>
            </a:r>
          </a:p>
        </p:txBody>
      </p:sp>
      <p:sp>
        <p:nvSpPr>
          <p:cNvPr id="24" name="RESULTS_KEY_OUTCOME_02">
            <a:extLst>
              <a:ext uri="{FF2B5EF4-FFF2-40B4-BE49-F238E27FC236}">
                <a16:creationId xmlns:a16="http://schemas.microsoft.com/office/drawing/2014/main" id="{1F2CE91C-171A-467B-B043-28B4B0AB490D}"/>
              </a:ext>
            </a:extLst>
          </p:cNvPr>
          <p:cNvSpPr>
            <a:spLocks noGrp="1"/>
          </p:cNvSpPr>
          <p:nvPr>
            <p:ph type="body" sz="quarter" idx="65" hasCustomPrompt="1"/>
          </p:nvPr>
        </p:nvSpPr>
        <p:spPr>
          <a:xfrm>
            <a:off x="3721608" y="1271921"/>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RESULTS_KEY_OUTCOME_02</a:t>
            </a:r>
          </a:p>
        </p:txBody>
      </p:sp>
      <p:sp>
        <p:nvSpPr>
          <p:cNvPr id="25" name="RESULTS_KEY_OUTCOME_03">
            <a:extLst>
              <a:ext uri="{FF2B5EF4-FFF2-40B4-BE49-F238E27FC236}">
                <a16:creationId xmlns:a16="http://schemas.microsoft.com/office/drawing/2014/main" id="{36F2D5F1-49CF-4759-8C48-CB0B59F638FB}"/>
              </a:ext>
            </a:extLst>
          </p:cNvPr>
          <p:cNvSpPr>
            <a:spLocks noGrp="1"/>
          </p:cNvSpPr>
          <p:nvPr>
            <p:ph type="body" sz="quarter" idx="66" hasCustomPrompt="1"/>
          </p:nvPr>
        </p:nvSpPr>
        <p:spPr>
          <a:xfrm>
            <a:off x="6647688" y="1271921"/>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RESULTS_KEY_OUTCOME_03</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007848"/>
            <a:ext cx="191039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INTELLECTUAL PROPERTY</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3001385"/>
            <a:ext cx="1844800"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CUSTOMER CONNECTION</a:t>
            </a:r>
          </a:p>
        </p:txBody>
      </p:sp>
      <p:sp>
        <p:nvSpPr>
          <p:cNvPr id="35" name="OVERVIEW_CUSTOMER_CONNECTION">
            <a:extLst>
              <a:ext uri="{FF2B5EF4-FFF2-40B4-BE49-F238E27FC236}">
                <a16:creationId xmlns:a16="http://schemas.microsoft.com/office/drawing/2014/main" id="{330CDE09-1110-41DC-ABB8-88472E629469}"/>
              </a:ext>
            </a:extLst>
          </p:cNvPr>
          <p:cNvSpPr>
            <a:spLocks noGrp="1"/>
          </p:cNvSpPr>
          <p:nvPr>
            <p:ph type="body" sz="quarter" idx="67" hasCustomPrompt="1"/>
          </p:nvPr>
        </p:nvSpPr>
        <p:spPr>
          <a:xfrm>
            <a:off x="795528" y="3284882"/>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OVERVIEW_CUSTOMER_CONNECTION</a:t>
            </a:r>
          </a:p>
        </p:txBody>
      </p:sp>
      <p:sp>
        <p:nvSpPr>
          <p:cNvPr id="36" name="DETAILS_DEMO">
            <a:extLst>
              <a:ext uri="{FF2B5EF4-FFF2-40B4-BE49-F238E27FC236}">
                <a16:creationId xmlns:a16="http://schemas.microsoft.com/office/drawing/2014/main" id="{A24239A7-FEDE-4FBA-A017-AB35D7CB9121}"/>
              </a:ext>
            </a:extLst>
          </p:cNvPr>
          <p:cNvSpPr>
            <a:spLocks noGrp="1"/>
          </p:cNvSpPr>
          <p:nvPr>
            <p:ph type="body" sz="quarter" idx="68" hasCustomPrompt="1"/>
          </p:nvPr>
        </p:nvSpPr>
        <p:spPr>
          <a:xfrm>
            <a:off x="3721608" y="3283655"/>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DETAILS_DEMO</a:t>
            </a:r>
          </a:p>
        </p:txBody>
      </p:sp>
      <p:sp>
        <p:nvSpPr>
          <p:cNvPr id="37" name="DETAILS_NEXT_STEPS">
            <a:extLst>
              <a:ext uri="{FF2B5EF4-FFF2-40B4-BE49-F238E27FC236}">
                <a16:creationId xmlns:a16="http://schemas.microsoft.com/office/drawing/2014/main" id="{FE6F92DA-4A37-4DAD-8A8E-CF717DC693BB}"/>
              </a:ext>
            </a:extLst>
          </p:cNvPr>
          <p:cNvSpPr>
            <a:spLocks noGrp="1"/>
          </p:cNvSpPr>
          <p:nvPr>
            <p:ph type="body" sz="quarter" idx="69" hasCustomPrompt="1"/>
          </p:nvPr>
        </p:nvSpPr>
        <p:spPr>
          <a:xfrm>
            <a:off x="6647688" y="3283655"/>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DETAILS_NEXT_STEPS</a:t>
            </a:r>
          </a:p>
        </p:txBody>
      </p:sp>
      <p:sp>
        <p:nvSpPr>
          <p:cNvPr id="38" name="TextBox 37">
            <a:extLst>
              <a:ext uri="{FF2B5EF4-FFF2-40B4-BE49-F238E27FC236}">
                <a16:creationId xmlns:a16="http://schemas.microsoft.com/office/drawing/2014/main" id="{1B62A49F-BD89-48D1-B38C-D65259C0C5FD}"/>
              </a:ext>
            </a:extLst>
          </p:cNvPr>
          <p:cNvSpPr txBox="1"/>
          <p:nvPr userDrawn="1"/>
        </p:nvSpPr>
        <p:spPr>
          <a:xfrm>
            <a:off x="3637248" y="3002765"/>
            <a:ext cx="2615011"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ADDITIONAL PROJECT INFORMATION</a:t>
            </a:r>
          </a:p>
        </p:txBody>
      </p:sp>
      <p:sp>
        <p:nvSpPr>
          <p:cNvPr id="39" name="RESULTS_IP">
            <a:extLst>
              <a:ext uri="{FF2B5EF4-FFF2-40B4-BE49-F238E27FC236}">
                <a16:creationId xmlns:a16="http://schemas.microsoft.com/office/drawing/2014/main" id="{49751379-8464-4C31-8CFA-76835B9ABE3B}"/>
              </a:ext>
            </a:extLst>
          </p:cNvPr>
          <p:cNvSpPr>
            <a:spLocks noGrp="1"/>
          </p:cNvSpPr>
          <p:nvPr>
            <p:ph type="body" sz="quarter" idx="70" hasCustomPrompt="1"/>
          </p:nvPr>
        </p:nvSpPr>
        <p:spPr>
          <a:xfrm>
            <a:off x="795528" y="5295799"/>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RESULTS_IP</a:t>
            </a:r>
          </a:p>
        </p:txBody>
      </p:sp>
      <p:sp>
        <p:nvSpPr>
          <p:cNvPr id="40" name="RESULTS_PUBLICATIONS">
            <a:extLst>
              <a:ext uri="{FF2B5EF4-FFF2-40B4-BE49-F238E27FC236}">
                <a16:creationId xmlns:a16="http://schemas.microsoft.com/office/drawing/2014/main" id="{6790C04E-535F-4021-8117-A269D17A4E0C}"/>
              </a:ext>
            </a:extLst>
          </p:cNvPr>
          <p:cNvSpPr>
            <a:spLocks noGrp="1"/>
          </p:cNvSpPr>
          <p:nvPr>
            <p:ph type="body" sz="quarter" idx="71" hasCustomPrompt="1"/>
          </p:nvPr>
        </p:nvSpPr>
        <p:spPr>
          <a:xfrm>
            <a:off x="3721608" y="5294572"/>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RESULTS_PUBLICATIONS</a:t>
            </a:r>
          </a:p>
        </p:txBody>
      </p:sp>
      <p:sp>
        <p:nvSpPr>
          <p:cNvPr id="41" name="RESULTS_CONFERENCES">
            <a:extLst>
              <a:ext uri="{FF2B5EF4-FFF2-40B4-BE49-F238E27FC236}">
                <a16:creationId xmlns:a16="http://schemas.microsoft.com/office/drawing/2014/main" id="{174502AA-7DF3-4DCB-BCA5-06777F06C93E}"/>
              </a:ext>
            </a:extLst>
          </p:cNvPr>
          <p:cNvSpPr>
            <a:spLocks noGrp="1"/>
          </p:cNvSpPr>
          <p:nvPr>
            <p:ph type="body" sz="quarter" idx="72" hasCustomPrompt="1"/>
          </p:nvPr>
        </p:nvSpPr>
        <p:spPr>
          <a:xfrm>
            <a:off x="6647688" y="5294572"/>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RESULTS_CONFERENCES</a:t>
            </a:r>
          </a:p>
        </p:txBody>
      </p:sp>
      <p:sp>
        <p:nvSpPr>
          <p:cNvPr id="42" name="TextBox 41">
            <a:extLst>
              <a:ext uri="{FF2B5EF4-FFF2-40B4-BE49-F238E27FC236}">
                <a16:creationId xmlns:a16="http://schemas.microsoft.com/office/drawing/2014/main" id="{2D5A8BD4-E750-4450-9F4B-C684460D1135}"/>
              </a:ext>
            </a:extLst>
          </p:cNvPr>
          <p:cNvSpPr txBox="1"/>
          <p:nvPr userDrawn="1"/>
        </p:nvSpPr>
        <p:spPr>
          <a:xfrm>
            <a:off x="3637248" y="5007848"/>
            <a:ext cx="222419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PUBLICATIONS/CONFERENCES</a:t>
            </a:r>
          </a:p>
        </p:txBody>
      </p:sp>
      <p:cxnSp>
        <p:nvCxnSpPr>
          <p:cNvPr id="3" name="Straight Connector 2">
            <a:extLst>
              <a:ext uri="{FF2B5EF4-FFF2-40B4-BE49-F238E27FC236}">
                <a16:creationId xmlns:a16="http://schemas.microsoft.com/office/drawing/2014/main" id="{FC67206B-5A4D-4DC6-B4A8-324E4C64E790}"/>
              </a:ext>
            </a:extLst>
          </p:cNvPr>
          <p:cNvCxnSpPr>
            <a:cxnSpLocks/>
            <a:stCxn id="23" idx="3"/>
          </p:cNvCxnSpPr>
          <p:nvPr userDrawn="1"/>
        </p:nvCxnSpPr>
        <p:spPr>
          <a:xfrm>
            <a:off x="3313785" y="1133422"/>
            <a:ext cx="6168543"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B719DE25-8DE1-4814-BF89-AB341D4D9B6F}"/>
              </a:ext>
            </a:extLst>
          </p:cNvPr>
          <p:cNvCxnSpPr>
            <a:cxnSpLocks/>
            <a:stCxn id="38" idx="3"/>
          </p:cNvCxnSpPr>
          <p:nvPr userDrawn="1"/>
        </p:nvCxnSpPr>
        <p:spPr>
          <a:xfrm>
            <a:off x="6252259" y="3141265"/>
            <a:ext cx="3230069"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E52E11F-8310-4D3A-A677-2EABDBA0AFA9}"/>
              </a:ext>
            </a:extLst>
          </p:cNvPr>
          <p:cNvCxnSpPr>
            <a:cxnSpLocks/>
            <a:stCxn id="34" idx="3"/>
            <a:endCxn id="38" idx="1"/>
          </p:cNvCxnSpPr>
          <p:nvPr userDrawn="1"/>
        </p:nvCxnSpPr>
        <p:spPr>
          <a:xfrm>
            <a:off x="2546652" y="3139885"/>
            <a:ext cx="1090596" cy="138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25F22721-FB01-4C26-9EC7-90C729E1577A}"/>
              </a:ext>
            </a:extLst>
          </p:cNvPr>
          <p:cNvCxnSpPr>
            <a:cxnSpLocks/>
            <a:stCxn id="28" idx="3"/>
            <a:endCxn id="42" idx="1"/>
          </p:cNvCxnSpPr>
          <p:nvPr userDrawn="1"/>
        </p:nvCxnSpPr>
        <p:spPr>
          <a:xfrm>
            <a:off x="2612247" y="5146348"/>
            <a:ext cx="1025001"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DA9FEDFA-48A3-455A-A8D7-E9E1EEDC775D}"/>
              </a:ext>
            </a:extLst>
          </p:cNvPr>
          <p:cNvCxnSpPr>
            <a:cxnSpLocks/>
            <a:stCxn id="42" idx="3"/>
          </p:cNvCxnSpPr>
          <p:nvPr userDrawn="1"/>
        </p:nvCxnSpPr>
        <p:spPr>
          <a:xfrm>
            <a:off x="5861447" y="5146348"/>
            <a:ext cx="3620881"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12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d_Results">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Principal Investigator</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2" name="RESULTS_KEY_OUTCOME_01">
            <a:extLst>
              <a:ext uri="{FF2B5EF4-FFF2-40B4-BE49-F238E27FC236}">
                <a16:creationId xmlns:a16="http://schemas.microsoft.com/office/drawing/2014/main" id="{24476F86-F5E6-48AF-A4D1-363D0E750FE7}"/>
              </a:ext>
            </a:extLst>
          </p:cNvPr>
          <p:cNvSpPr>
            <a:spLocks noGrp="1"/>
          </p:cNvSpPr>
          <p:nvPr>
            <p:ph type="body" sz="quarter" idx="60" hasCustomPrompt="1"/>
          </p:nvPr>
        </p:nvSpPr>
        <p:spPr>
          <a:xfrm>
            <a:off x="795528" y="1273148"/>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Describe a significant project finding or outcome in more detail in this space. This can be a major accomplishment, milestone achieved, a product or prototype delivered, key study completed, etc.</a:t>
            </a: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16332" y="7205472"/>
            <a:ext cx="853337"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27653"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2611933"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EXTENDED DISCUSSION OF RESULTS</a:t>
            </a:r>
          </a:p>
        </p:txBody>
      </p:sp>
      <p:sp>
        <p:nvSpPr>
          <p:cNvPr id="24" name="RESULTS_KEY_OUTCOME_02">
            <a:extLst>
              <a:ext uri="{FF2B5EF4-FFF2-40B4-BE49-F238E27FC236}">
                <a16:creationId xmlns:a16="http://schemas.microsoft.com/office/drawing/2014/main" id="{1F2CE91C-171A-467B-B043-28B4B0AB490D}"/>
              </a:ext>
            </a:extLst>
          </p:cNvPr>
          <p:cNvSpPr>
            <a:spLocks noGrp="1"/>
          </p:cNvSpPr>
          <p:nvPr>
            <p:ph type="body" sz="quarter" idx="65" hasCustomPrompt="1"/>
          </p:nvPr>
        </p:nvSpPr>
        <p:spPr>
          <a:xfrm>
            <a:off x="3721608" y="1271921"/>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Describe a significant project finding or outcome in more detail in this space. This can be a major accomplishment, milestone achieved, a product or prototype delivered, key study completed, etc.</a:t>
            </a:r>
          </a:p>
        </p:txBody>
      </p:sp>
      <p:sp>
        <p:nvSpPr>
          <p:cNvPr id="25" name="RESULTS_KEY_OUTCOME_03">
            <a:extLst>
              <a:ext uri="{FF2B5EF4-FFF2-40B4-BE49-F238E27FC236}">
                <a16:creationId xmlns:a16="http://schemas.microsoft.com/office/drawing/2014/main" id="{36F2D5F1-49CF-4759-8C48-CB0B59F638FB}"/>
              </a:ext>
            </a:extLst>
          </p:cNvPr>
          <p:cNvSpPr>
            <a:spLocks noGrp="1"/>
          </p:cNvSpPr>
          <p:nvPr>
            <p:ph type="body" sz="quarter" idx="66" hasCustomPrompt="1"/>
          </p:nvPr>
        </p:nvSpPr>
        <p:spPr>
          <a:xfrm>
            <a:off x="6647688" y="1271921"/>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Describe a significant project finding or outcome in more detail in this space. This can be a major accomplishment, milestone achieved, a product or prototype delivered, key study completed, etc.</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007848"/>
            <a:ext cx="191039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INTELLECTUAL PROPERTY</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3001385"/>
            <a:ext cx="1844800"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CUSTOMER CONNECTION</a:t>
            </a:r>
          </a:p>
        </p:txBody>
      </p:sp>
      <p:sp>
        <p:nvSpPr>
          <p:cNvPr id="35" name="OVERVIEW_CUSTOMER_CONNECTION">
            <a:extLst>
              <a:ext uri="{FF2B5EF4-FFF2-40B4-BE49-F238E27FC236}">
                <a16:creationId xmlns:a16="http://schemas.microsoft.com/office/drawing/2014/main" id="{330CDE09-1110-41DC-ABB8-88472E629469}"/>
              </a:ext>
            </a:extLst>
          </p:cNvPr>
          <p:cNvSpPr>
            <a:spLocks noGrp="1"/>
          </p:cNvSpPr>
          <p:nvPr>
            <p:ph type="body" sz="quarter" idx="67" hasCustomPrompt="1"/>
          </p:nvPr>
        </p:nvSpPr>
        <p:spPr>
          <a:xfrm>
            <a:off x="795528" y="3284882"/>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Provide additional context and perspective on the relevance and applicability of this project to DoD, IC, and civil customers. Does this project uniquely meet the needs of one or more customers? Does it address a gap in capability or mitigate any risk?</a:t>
            </a:r>
          </a:p>
        </p:txBody>
      </p:sp>
      <p:sp>
        <p:nvSpPr>
          <p:cNvPr id="36" name="DETAILS_DEMO">
            <a:extLst>
              <a:ext uri="{FF2B5EF4-FFF2-40B4-BE49-F238E27FC236}">
                <a16:creationId xmlns:a16="http://schemas.microsoft.com/office/drawing/2014/main" id="{A24239A7-FEDE-4FBA-A017-AB35D7CB9121}"/>
              </a:ext>
            </a:extLst>
          </p:cNvPr>
          <p:cNvSpPr>
            <a:spLocks noGrp="1"/>
          </p:cNvSpPr>
          <p:nvPr>
            <p:ph type="body" sz="quarter" idx="68" hasCustomPrompt="1"/>
          </p:nvPr>
        </p:nvSpPr>
        <p:spPr>
          <a:xfrm>
            <a:off x="3721608" y="3283655"/>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Capture any technology or capability demos that were developed over the course of this research. Have demos been presented to any customers?</a:t>
            </a:r>
          </a:p>
        </p:txBody>
      </p:sp>
      <p:sp>
        <p:nvSpPr>
          <p:cNvPr id="37" name="DETAILS_NEXT_STEPS">
            <a:extLst>
              <a:ext uri="{FF2B5EF4-FFF2-40B4-BE49-F238E27FC236}">
                <a16:creationId xmlns:a16="http://schemas.microsoft.com/office/drawing/2014/main" id="{FE6F92DA-4A37-4DAD-8A8E-CF717DC693BB}"/>
              </a:ext>
            </a:extLst>
          </p:cNvPr>
          <p:cNvSpPr>
            <a:spLocks noGrp="1"/>
          </p:cNvSpPr>
          <p:nvPr>
            <p:ph type="body" sz="quarter" idx="69" hasCustomPrompt="1"/>
          </p:nvPr>
        </p:nvSpPr>
        <p:spPr>
          <a:xfrm>
            <a:off x="6647688" y="3283655"/>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Describe next steps for this project. If funding for this project were to continue, capture objectives, research directions, demos to develop, etc. for a follow-on effort that aligns with customer needs.</a:t>
            </a:r>
          </a:p>
        </p:txBody>
      </p:sp>
      <p:sp>
        <p:nvSpPr>
          <p:cNvPr id="38" name="TextBox 37">
            <a:extLst>
              <a:ext uri="{FF2B5EF4-FFF2-40B4-BE49-F238E27FC236}">
                <a16:creationId xmlns:a16="http://schemas.microsoft.com/office/drawing/2014/main" id="{1B62A49F-BD89-48D1-B38C-D65259C0C5FD}"/>
              </a:ext>
            </a:extLst>
          </p:cNvPr>
          <p:cNvSpPr txBox="1"/>
          <p:nvPr userDrawn="1"/>
        </p:nvSpPr>
        <p:spPr>
          <a:xfrm>
            <a:off x="3637248" y="3002765"/>
            <a:ext cx="2615011"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ADDITIONAL PROJECT INFORMATION</a:t>
            </a:r>
          </a:p>
        </p:txBody>
      </p:sp>
      <p:sp>
        <p:nvSpPr>
          <p:cNvPr id="39" name="RESULTS_IP">
            <a:extLst>
              <a:ext uri="{FF2B5EF4-FFF2-40B4-BE49-F238E27FC236}">
                <a16:creationId xmlns:a16="http://schemas.microsoft.com/office/drawing/2014/main" id="{49751379-8464-4C31-8CFA-76835B9ABE3B}"/>
              </a:ext>
            </a:extLst>
          </p:cNvPr>
          <p:cNvSpPr>
            <a:spLocks noGrp="1"/>
          </p:cNvSpPr>
          <p:nvPr>
            <p:ph type="body" sz="quarter" idx="70" hasCustomPrompt="1"/>
          </p:nvPr>
        </p:nvSpPr>
        <p:spPr>
          <a:xfrm>
            <a:off x="795528" y="5295799"/>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List any patents awarded, invention disclosures, and new tools, methods, or capabilities created over the course of or as a result of this research.</a:t>
            </a:r>
          </a:p>
        </p:txBody>
      </p:sp>
      <p:sp>
        <p:nvSpPr>
          <p:cNvPr id="40" name="RESULTS_PUBLICATIONS">
            <a:extLst>
              <a:ext uri="{FF2B5EF4-FFF2-40B4-BE49-F238E27FC236}">
                <a16:creationId xmlns:a16="http://schemas.microsoft.com/office/drawing/2014/main" id="{6790C04E-535F-4021-8117-A269D17A4E0C}"/>
              </a:ext>
            </a:extLst>
          </p:cNvPr>
          <p:cNvSpPr>
            <a:spLocks noGrp="1"/>
          </p:cNvSpPr>
          <p:nvPr>
            <p:ph type="body" sz="quarter" idx="71" hasCustomPrompt="1"/>
          </p:nvPr>
        </p:nvSpPr>
        <p:spPr>
          <a:xfrm>
            <a:off x="3721608" y="5294572"/>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List any documents developed during the project, including ATMs/TORs/ATRs or any peer-reviewed journal publications resulting from this research.</a:t>
            </a:r>
          </a:p>
        </p:txBody>
      </p:sp>
      <p:sp>
        <p:nvSpPr>
          <p:cNvPr id="41" name="RESULTS_CONFERENCES">
            <a:extLst>
              <a:ext uri="{FF2B5EF4-FFF2-40B4-BE49-F238E27FC236}">
                <a16:creationId xmlns:a16="http://schemas.microsoft.com/office/drawing/2014/main" id="{174502AA-7DF3-4DCB-BCA5-06777F06C93E}"/>
              </a:ext>
            </a:extLst>
          </p:cNvPr>
          <p:cNvSpPr>
            <a:spLocks noGrp="1"/>
          </p:cNvSpPr>
          <p:nvPr>
            <p:ph type="body" sz="quarter" idx="72" hasCustomPrompt="1"/>
          </p:nvPr>
        </p:nvSpPr>
        <p:spPr>
          <a:xfrm>
            <a:off x="6647688" y="5294572"/>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List papers or posters presented at major technical/industry conferences or events.</a:t>
            </a:r>
          </a:p>
        </p:txBody>
      </p:sp>
      <p:sp>
        <p:nvSpPr>
          <p:cNvPr id="42" name="TextBox 41">
            <a:extLst>
              <a:ext uri="{FF2B5EF4-FFF2-40B4-BE49-F238E27FC236}">
                <a16:creationId xmlns:a16="http://schemas.microsoft.com/office/drawing/2014/main" id="{2D5A8BD4-E750-4450-9F4B-C684460D1135}"/>
              </a:ext>
            </a:extLst>
          </p:cNvPr>
          <p:cNvSpPr txBox="1"/>
          <p:nvPr userDrawn="1"/>
        </p:nvSpPr>
        <p:spPr>
          <a:xfrm>
            <a:off x="3637248" y="5007848"/>
            <a:ext cx="222419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PUBLICATIONS/CONFERENCES</a:t>
            </a:r>
          </a:p>
        </p:txBody>
      </p:sp>
      <p:cxnSp>
        <p:nvCxnSpPr>
          <p:cNvPr id="3" name="Straight Connector 2">
            <a:extLst>
              <a:ext uri="{FF2B5EF4-FFF2-40B4-BE49-F238E27FC236}">
                <a16:creationId xmlns:a16="http://schemas.microsoft.com/office/drawing/2014/main" id="{FC67206B-5A4D-4DC6-B4A8-324E4C64E790}"/>
              </a:ext>
            </a:extLst>
          </p:cNvPr>
          <p:cNvCxnSpPr>
            <a:cxnSpLocks/>
            <a:stCxn id="23" idx="3"/>
          </p:cNvCxnSpPr>
          <p:nvPr userDrawn="1"/>
        </p:nvCxnSpPr>
        <p:spPr>
          <a:xfrm>
            <a:off x="3313785" y="1133422"/>
            <a:ext cx="6168543"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B719DE25-8DE1-4814-BF89-AB341D4D9B6F}"/>
              </a:ext>
            </a:extLst>
          </p:cNvPr>
          <p:cNvCxnSpPr>
            <a:cxnSpLocks/>
            <a:stCxn id="38" idx="3"/>
          </p:cNvCxnSpPr>
          <p:nvPr userDrawn="1"/>
        </p:nvCxnSpPr>
        <p:spPr>
          <a:xfrm>
            <a:off x="6252259" y="3141265"/>
            <a:ext cx="3230069"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E52E11F-8310-4D3A-A677-2EABDBA0AFA9}"/>
              </a:ext>
            </a:extLst>
          </p:cNvPr>
          <p:cNvCxnSpPr>
            <a:cxnSpLocks/>
            <a:stCxn id="34" idx="3"/>
            <a:endCxn id="38" idx="1"/>
          </p:cNvCxnSpPr>
          <p:nvPr userDrawn="1"/>
        </p:nvCxnSpPr>
        <p:spPr>
          <a:xfrm>
            <a:off x="2546652" y="3139885"/>
            <a:ext cx="1090596" cy="138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25F22721-FB01-4C26-9EC7-90C729E1577A}"/>
              </a:ext>
            </a:extLst>
          </p:cNvPr>
          <p:cNvCxnSpPr>
            <a:cxnSpLocks/>
            <a:stCxn id="28" idx="3"/>
            <a:endCxn id="42" idx="1"/>
          </p:cNvCxnSpPr>
          <p:nvPr userDrawn="1"/>
        </p:nvCxnSpPr>
        <p:spPr>
          <a:xfrm>
            <a:off x="2612247" y="5146348"/>
            <a:ext cx="1025001"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DA9FEDFA-48A3-455A-A8D7-E9E1EEDC775D}"/>
              </a:ext>
            </a:extLst>
          </p:cNvPr>
          <p:cNvCxnSpPr>
            <a:cxnSpLocks/>
            <a:stCxn id="42" idx="3"/>
          </p:cNvCxnSpPr>
          <p:nvPr userDrawn="1"/>
        </p:nvCxnSpPr>
        <p:spPr>
          <a:xfrm>
            <a:off x="5861447" y="5146348"/>
            <a:ext cx="3620881"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416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e_IdeasFields_3">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{TITLE}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{OVERVIEWONELINER}</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{LEAD}</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35652" y="7205472"/>
            <a:ext cx="834018"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34095"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140320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DEMO(S)</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007848"/>
            <a:ext cx="1866024"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FEEDBACK/TESTIMONIAL</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3001385"/>
            <a:ext cx="162409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UTILIZATION</a:t>
            </a:r>
          </a:p>
        </p:txBody>
      </p:sp>
      <p:sp>
        <p:nvSpPr>
          <p:cNvPr id="5" name="Text Placeholder 4">
            <a:extLst>
              <a:ext uri="{FF2B5EF4-FFF2-40B4-BE49-F238E27FC236}">
                <a16:creationId xmlns:a16="http://schemas.microsoft.com/office/drawing/2014/main" id="{80CE3AA6-7640-4C60-A9C3-7E1DD343A879}"/>
              </a:ext>
            </a:extLst>
          </p:cNvPr>
          <p:cNvSpPr>
            <a:spLocks noGrp="1"/>
          </p:cNvSpPr>
          <p:nvPr>
            <p:ph type="body" sz="quarter" idx="71" hasCustomPrompt="1"/>
          </p:nvPr>
        </p:nvSpPr>
        <p:spPr>
          <a:xfrm>
            <a:off x="795528" y="1273148"/>
            <a:ext cx="8686800" cy="1645920"/>
          </a:xfrm>
          <a:prstGeom prst="rect">
            <a:avLst/>
          </a:prstGeom>
        </p:spPr>
        <p:txBody>
          <a:bodyPr/>
          <a:lstStyle>
            <a:lvl1pPr marL="0" indent="0">
              <a:buNone/>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{VENTURESDEMO}</a:t>
            </a:r>
          </a:p>
          <a:p>
            <a:pPr lvl="1"/>
            <a:endParaRPr lang="en-US" dirty="0"/>
          </a:p>
        </p:txBody>
      </p:sp>
      <p:sp>
        <p:nvSpPr>
          <p:cNvPr id="31" name="Text Placeholder 4">
            <a:extLst>
              <a:ext uri="{FF2B5EF4-FFF2-40B4-BE49-F238E27FC236}">
                <a16:creationId xmlns:a16="http://schemas.microsoft.com/office/drawing/2014/main" id="{04DCFC77-A944-4EBE-A64D-AE89D580F6DE}"/>
              </a:ext>
            </a:extLst>
          </p:cNvPr>
          <p:cNvSpPr>
            <a:spLocks noGrp="1"/>
          </p:cNvSpPr>
          <p:nvPr>
            <p:ph type="body" sz="quarter" idx="72" hasCustomPrompt="1"/>
          </p:nvPr>
        </p:nvSpPr>
        <p:spPr>
          <a:xfrm>
            <a:off x="795528" y="3284882"/>
            <a:ext cx="8686800" cy="1645920"/>
          </a:xfrm>
          <a:prstGeom prst="rect">
            <a:avLst/>
          </a:prstGeom>
        </p:spPr>
        <p:txBody>
          <a:bodyPr/>
          <a:lstStyle>
            <a:lvl1pPr marL="0" indent="0">
              <a:buNone/>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{VENTURESUTILIZATION}</a:t>
            </a:r>
          </a:p>
        </p:txBody>
      </p:sp>
      <p:sp>
        <p:nvSpPr>
          <p:cNvPr id="32" name="Text Placeholder 4">
            <a:extLst>
              <a:ext uri="{FF2B5EF4-FFF2-40B4-BE49-F238E27FC236}">
                <a16:creationId xmlns:a16="http://schemas.microsoft.com/office/drawing/2014/main" id="{82D1A4D3-FF5B-498F-882D-9DDA0C80990D}"/>
              </a:ext>
            </a:extLst>
          </p:cNvPr>
          <p:cNvSpPr>
            <a:spLocks noGrp="1"/>
          </p:cNvSpPr>
          <p:nvPr>
            <p:ph type="body" sz="quarter" idx="73" hasCustomPrompt="1"/>
          </p:nvPr>
        </p:nvSpPr>
        <p:spPr>
          <a:xfrm>
            <a:off x="795528" y="5295799"/>
            <a:ext cx="8686800" cy="1554480"/>
          </a:xfrm>
          <a:prstGeom prst="rect">
            <a:avLst/>
          </a:prstGeom>
        </p:spPr>
        <p:txBody>
          <a:bodyPr/>
          <a:lstStyle>
            <a:lvl1pPr marL="0" indent="0">
              <a:buNone/>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{VENTURESTESTIMONIAL}</a:t>
            </a:r>
          </a:p>
        </p:txBody>
      </p:sp>
    </p:spTree>
    <p:extLst>
      <p:ext uri="{BB962C8B-B14F-4D97-AF65-F5344CB8AC3E}">
        <p14:creationId xmlns:p14="http://schemas.microsoft.com/office/powerpoint/2010/main" val="384482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f_Ventures">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Principal Investigator</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03456" y="7205472"/>
            <a:ext cx="866214"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53418" cy="365760"/>
          </a:xfrm>
          <a:prstGeom prst="rect">
            <a:avLst/>
          </a:prstGeom>
        </p:spPr>
        <p:txBody>
          <a:bodyPr anchor="ctr"/>
          <a:lstStyle>
            <a:lvl1pPr marL="0" marR="0" indent="0" algn="l" defTabSz="502931" rtl="0" eaLnBrk="1" fontAlgn="auto" latinLnBrk="0" hangingPunct="1">
              <a:lnSpc>
                <a:spcPct val="90000"/>
              </a:lnSpc>
              <a:spcBef>
                <a:spcPts val="0"/>
              </a:spcBef>
              <a:spcAft>
                <a:spcPts val="0"/>
              </a:spcAft>
              <a:buClrTx/>
              <a:buSzTx/>
              <a:buFont typeface="Arial"/>
              <a:buNone/>
              <a:tabLst/>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140320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DEMO(S)</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007848"/>
            <a:ext cx="1866024"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FEEDBACK/TESTIMONIAL</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3001385"/>
            <a:ext cx="162409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UTILIZATION</a:t>
            </a:r>
          </a:p>
        </p:txBody>
      </p:sp>
      <p:sp>
        <p:nvSpPr>
          <p:cNvPr id="5" name="Text Placeholder 4">
            <a:extLst>
              <a:ext uri="{FF2B5EF4-FFF2-40B4-BE49-F238E27FC236}">
                <a16:creationId xmlns:a16="http://schemas.microsoft.com/office/drawing/2014/main" id="{80CE3AA6-7640-4C60-A9C3-7E1DD343A879}"/>
              </a:ext>
            </a:extLst>
          </p:cNvPr>
          <p:cNvSpPr>
            <a:spLocks noGrp="1"/>
          </p:cNvSpPr>
          <p:nvPr>
            <p:ph type="body" sz="quarter" idx="71" hasCustomPrompt="1"/>
          </p:nvPr>
        </p:nvSpPr>
        <p:spPr>
          <a:xfrm>
            <a:off x="795528" y="1273148"/>
            <a:ext cx="8686800" cy="1645920"/>
          </a:xfrm>
          <a:prstGeom prst="rect">
            <a:avLst/>
          </a:prstGeom>
        </p:spPr>
        <p:txBody>
          <a:bodyPr/>
          <a:lstStyle>
            <a:lvl1pPr marL="115888" indent="-115888">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Provide an in-depth description of any technology or capability demos that were developed over the course of this project. Describe what the demo involves and/or shows, and list any notable instances in which this demo has been given (e.g., at an open house, iLab event, at a conference or other event, directly to a customer, etc.).</a:t>
            </a:r>
          </a:p>
          <a:p>
            <a:pPr lvl="1"/>
            <a:endParaRPr lang="en-US" dirty="0"/>
          </a:p>
        </p:txBody>
      </p:sp>
      <p:sp>
        <p:nvSpPr>
          <p:cNvPr id="31" name="Text Placeholder 4">
            <a:extLst>
              <a:ext uri="{FF2B5EF4-FFF2-40B4-BE49-F238E27FC236}">
                <a16:creationId xmlns:a16="http://schemas.microsoft.com/office/drawing/2014/main" id="{04DCFC77-A944-4EBE-A64D-AE89D580F6DE}"/>
              </a:ext>
            </a:extLst>
          </p:cNvPr>
          <p:cNvSpPr>
            <a:spLocks noGrp="1"/>
          </p:cNvSpPr>
          <p:nvPr>
            <p:ph type="body" sz="quarter" idx="72" hasCustomPrompt="1"/>
          </p:nvPr>
        </p:nvSpPr>
        <p:spPr>
          <a:xfrm>
            <a:off x="795528" y="3284882"/>
            <a:ext cx="8686800" cy="1645920"/>
          </a:xfrm>
          <a:prstGeom prst="rect">
            <a:avLst/>
          </a:prstGeom>
        </p:spPr>
        <p:txBody>
          <a:bodyPr/>
          <a:lstStyle>
            <a:lvl1pPr marL="115888" indent="-115888">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Capture known utilization of project products, tools, and/or know-how for program office support and/or other customer-related activities. For each instance, provide a short description of what product/tool/know-how derived from this project was used, for whom, and how/why.</a:t>
            </a:r>
          </a:p>
        </p:txBody>
      </p:sp>
      <p:sp>
        <p:nvSpPr>
          <p:cNvPr id="32" name="Text Placeholder 4">
            <a:extLst>
              <a:ext uri="{FF2B5EF4-FFF2-40B4-BE49-F238E27FC236}">
                <a16:creationId xmlns:a16="http://schemas.microsoft.com/office/drawing/2014/main" id="{82D1A4D3-FF5B-498F-882D-9DDA0C80990D}"/>
              </a:ext>
            </a:extLst>
          </p:cNvPr>
          <p:cNvSpPr>
            <a:spLocks noGrp="1"/>
          </p:cNvSpPr>
          <p:nvPr>
            <p:ph type="body" sz="quarter" idx="73" hasCustomPrompt="1"/>
          </p:nvPr>
        </p:nvSpPr>
        <p:spPr>
          <a:xfrm>
            <a:off x="795528" y="5295799"/>
            <a:ext cx="6670143" cy="1554480"/>
          </a:xfrm>
          <a:prstGeom prst="rect">
            <a:avLst/>
          </a:prstGeom>
        </p:spPr>
        <p:txBody>
          <a:bodyPr/>
          <a:lstStyle>
            <a:lvl1pPr marL="115888" indent="-115888">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Capture any of your feedback or provide a short testimonial on the benefits of receiving iLab funding, and/or how it has enabled you to explore, innovate, or conduct R&amp;D that would otherwise not be done or made possible at Aerospace.</a:t>
            </a:r>
          </a:p>
        </p:txBody>
      </p:sp>
      <p:sp>
        <p:nvSpPr>
          <p:cNvPr id="16" name="TextBox 15">
            <a:extLst>
              <a:ext uri="{FF2B5EF4-FFF2-40B4-BE49-F238E27FC236}">
                <a16:creationId xmlns:a16="http://schemas.microsoft.com/office/drawing/2014/main" id="{92E905DC-38C9-4B04-A421-CAB8814F196F}"/>
              </a:ext>
            </a:extLst>
          </p:cNvPr>
          <p:cNvSpPr txBox="1"/>
          <p:nvPr userDrawn="1"/>
        </p:nvSpPr>
        <p:spPr>
          <a:xfrm>
            <a:off x="7566842" y="5007847"/>
            <a:ext cx="1482970"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CUSTOMER TARGET</a:t>
            </a:r>
          </a:p>
        </p:txBody>
      </p:sp>
      <p:sp>
        <p:nvSpPr>
          <p:cNvPr id="20" name="TextBox 19">
            <a:extLst>
              <a:ext uri="{FF2B5EF4-FFF2-40B4-BE49-F238E27FC236}">
                <a16:creationId xmlns:a16="http://schemas.microsoft.com/office/drawing/2014/main" id="{2196C09B-6701-4CEB-822A-1C2BB9C73B35}"/>
              </a:ext>
            </a:extLst>
          </p:cNvPr>
          <p:cNvSpPr txBox="1"/>
          <p:nvPr userDrawn="1"/>
        </p:nvSpPr>
        <p:spPr>
          <a:xfrm>
            <a:off x="7569669" y="5327548"/>
            <a:ext cx="1912467" cy="646331"/>
          </a:xfrm>
          <a:prstGeom prst="rect">
            <a:avLst/>
          </a:prstGeom>
          <a:noFill/>
        </p:spPr>
        <p:txBody>
          <a:bodyPr wrap="square" rtlCol="0">
            <a:spAutoFit/>
          </a:bodyPr>
          <a:lstStyle/>
          <a:p>
            <a:r>
              <a:rPr lang="en-US" sz="1200" b="0" dirty="0">
                <a:solidFill>
                  <a:schemeClr val="tx1"/>
                </a:solidFill>
                <a:latin typeface="Franklin Gothic Book" panose="020B0503020102020204" pitchFamily="34" charset="0"/>
              </a:rPr>
              <a:t>CSG              DSG</a:t>
            </a:r>
          </a:p>
          <a:p>
            <a:endParaRPr lang="en-US" sz="1200" b="0" dirty="0">
              <a:solidFill>
                <a:schemeClr val="tx1"/>
              </a:solidFill>
              <a:latin typeface="Franklin Gothic Book" panose="020B0503020102020204" pitchFamily="34" charset="0"/>
            </a:endParaRPr>
          </a:p>
          <a:p>
            <a:r>
              <a:rPr lang="en-US" sz="1200" b="0" dirty="0">
                <a:solidFill>
                  <a:schemeClr val="tx1"/>
                </a:solidFill>
                <a:latin typeface="Franklin Gothic Book" panose="020B0503020102020204" pitchFamily="34" charset="0"/>
              </a:rPr>
              <a:t>NSG              SSG</a:t>
            </a:r>
          </a:p>
        </p:txBody>
      </p:sp>
      <p:sp>
        <p:nvSpPr>
          <p:cNvPr id="3" name="Text Placeholder 2">
            <a:extLst>
              <a:ext uri="{FF2B5EF4-FFF2-40B4-BE49-F238E27FC236}">
                <a16:creationId xmlns:a16="http://schemas.microsoft.com/office/drawing/2014/main" id="{55F50150-8897-4106-B503-96DEB481D255}"/>
              </a:ext>
            </a:extLst>
          </p:cNvPr>
          <p:cNvSpPr>
            <a:spLocks noGrp="1"/>
          </p:cNvSpPr>
          <p:nvPr>
            <p:ph type="body" sz="quarter" idx="74" hasCustomPrompt="1"/>
          </p:nvPr>
        </p:nvSpPr>
        <p:spPr>
          <a:xfrm>
            <a:off x="7569671" y="6016581"/>
            <a:ext cx="1912468" cy="833482"/>
          </a:xfrm>
          <a:prstGeom prst="rect">
            <a:avLst/>
          </a:prstGeom>
        </p:spPr>
        <p:txBody>
          <a:bodyPr/>
          <a:lstStyle>
            <a:lvl1pPr marL="0" indent="0">
              <a:buNone/>
              <a:defRPr sz="1000">
                <a:latin typeface="Franklin Gothic Book" panose="020B0503020102020204" pitchFamily="34" charset="0"/>
              </a:defRPr>
            </a:lvl1pPr>
          </a:lstStyle>
          <a:p>
            <a:pPr lvl="0"/>
            <a:r>
              <a:rPr lang="en-US" sz="1000" dirty="0">
                <a:latin typeface="Franklin Gothic Book" panose="020B0503020102020204" pitchFamily="34" charset="0"/>
              </a:rPr>
              <a:t>Place and “X” in any relevant boxes above and write any notes here:</a:t>
            </a:r>
            <a:endParaRPr lang="en-US" dirty="0"/>
          </a:p>
        </p:txBody>
      </p:sp>
    </p:spTree>
    <p:extLst>
      <p:ext uri="{BB962C8B-B14F-4D97-AF65-F5344CB8AC3E}">
        <p14:creationId xmlns:p14="http://schemas.microsoft.com/office/powerpoint/2010/main" val="188538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g_AdditionalInfo">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Principal Investigator</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03454" y="7205472"/>
            <a:ext cx="866216"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27651"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2041348" cy="276999"/>
          </a:xfrm>
          <a:prstGeom prst="rect">
            <a:avLst/>
          </a:prstGeom>
          <a:noFill/>
        </p:spPr>
        <p:txBody>
          <a:bodyPr wrap="square" rtlCol="0">
            <a:spAutoFit/>
          </a:bodyPr>
          <a:lstStyle/>
          <a:p>
            <a:r>
              <a:rPr lang="en-US" sz="1200" dirty="0">
                <a:solidFill>
                  <a:schemeClr val="bg2"/>
                </a:solidFill>
                <a:latin typeface="Franklin Gothic Medium" panose="020B0603020102020204" pitchFamily="34" charset="0"/>
              </a:rPr>
              <a:t>ADDITIONAL INFORMATION</a:t>
            </a:r>
          </a:p>
        </p:txBody>
      </p:sp>
      <p:sp>
        <p:nvSpPr>
          <p:cNvPr id="5" name="Text Placeholder 4">
            <a:extLst>
              <a:ext uri="{FF2B5EF4-FFF2-40B4-BE49-F238E27FC236}">
                <a16:creationId xmlns:a16="http://schemas.microsoft.com/office/drawing/2014/main" id="{80CE3AA6-7640-4C60-A9C3-7E1DD343A879}"/>
              </a:ext>
            </a:extLst>
          </p:cNvPr>
          <p:cNvSpPr>
            <a:spLocks noGrp="1"/>
          </p:cNvSpPr>
          <p:nvPr>
            <p:ph type="body" sz="quarter" idx="71" hasCustomPrompt="1"/>
          </p:nvPr>
        </p:nvSpPr>
        <p:spPr>
          <a:xfrm>
            <a:off x="795528" y="1273147"/>
            <a:ext cx="8686800" cy="5577131"/>
          </a:xfrm>
          <a:prstGeom prst="rect">
            <a:avLst/>
          </a:prstGeom>
        </p:spPr>
        <p:txBody>
          <a:bodyPr/>
          <a:lstStyle>
            <a:lvl1pPr marL="115888" indent="-115888">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List any additional information here not captured elsewhere in this template that you would like to optionally include in this report.  You may add additional pages as necessary.  For Enterprise ATIP, supplementary documentation may also be uploaded to the Service Management Portal (technical papers, videos, etc.).</a:t>
            </a:r>
          </a:p>
          <a:p>
            <a:pPr lvl="1"/>
            <a:endParaRPr lang="en-US" dirty="0"/>
          </a:p>
        </p:txBody>
      </p:sp>
    </p:spTree>
    <p:extLst>
      <p:ext uri="{BB962C8B-B14F-4D97-AF65-F5344CB8AC3E}">
        <p14:creationId xmlns:p14="http://schemas.microsoft.com/office/powerpoint/2010/main" val="2530867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5958B4-2B72-4DDF-A349-CE4AE8F808D8}"/>
              </a:ext>
            </a:extLst>
          </p:cNvPr>
          <p:cNvSpPr/>
          <p:nvPr userDrawn="1"/>
        </p:nvSpPr>
        <p:spPr>
          <a:xfrm>
            <a:off x="0" y="7046667"/>
            <a:ext cx="10058400" cy="49973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pic>
        <p:nvPicPr>
          <p:cNvPr id="5" name="Picture 4">
            <a:extLst>
              <a:ext uri="{FF2B5EF4-FFF2-40B4-BE49-F238E27FC236}">
                <a16:creationId xmlns:a16="http://schemas.microsoft.com/office/drawing/2014/main" id="{C2700EC9-CFD8-44A1-AFD6-7F9C7F92215B}"/>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611355" y="7158207"/>
            <a:ext cx="1224605" cy="276650"/>
          </a:xfrm>
          <a:prstGeom prst="rect">
            <a:avLst/>
          </a:prstGeom>
        </p:spPr>
      </p:pic>
      <p:sp>
        <p:nvSpPr>
          <p:cNvPr id="6" name="TextBox 5">
            <a:extLst>
              <a:ext uri="{FF2B5EF4-FFF2-40B4-BE49-F238E27FC236}">
                <a16:creationId xmlns:a16="http://schemas.microsoft.com/office/drawing/2014/main" id="{AB3D6EF1-DBDC-4AD5-8EF7-B3A26725FB93}"/>
              </a:ext>
            </a:extLst>
          </p:cNvPr>
          <p:cNvSpPr txBox="1"/>
          <p:nvPr userDrawn="1"/>
        </p:nvSpPr>
        <p:spPr>
          <a:xfrm>
            <a:off x="1412351" y="7158207"/>
            <a:ext cx="7551370" cy="261610"/>
          </a:xfrm>
          <a:prstGeom prst="rect">
            <a:avLst/>
          </a:prstGeom>
          <a:noFill/>
        </p:spPr>
        <p:txBody>
          <a:bodyPr wrap="square" rtlCol="0">
            <a:spAutoFit/>
          </a:bodyPr>
          <a:lstStyle/>
          <a:p>
            <a:pPr algn="ctr"/>
            <a:r>
              <a:rPr lang="en-US" sz="1100" dirty="0">
                <a:solidFill>
                  <a:schemeClr val="bg1"/>
                </a:solidFill>
                <a:latin typeface="Franklin Gothic Book" panose="020B0503020102020204" pitchFamily="34" charset="0"/>
                <a:cs typeface="Segoe UI Semilight" panose="020B0402040204020203" pitchFamily="34" charset="0"/>
              </a:rPr>
              <a:t>High Sensitivity/Aerospace Proprietary Information</a:t>
            </a:r>
          </a:p>
        </p:txBody>
      </p:sp>
    </p:spTree>
    <p:extLst>
      <p:ext uri="{BB962C8B-B14F-4D97-AF65-F5344CB8AC3E}">
        <p14:creationId xmlns:p14="http://schemas.microsoft.com/office/powerpoint/2010/main" val="2117370435"/>
      </p:ext>
    </p:extLst>
  </p:cSld>
  <p:clrMap bg1="lt1" tx1="dk1" bg2="lt2" tx2="dk2" accent1="accent1" accent2="accent2" accent3="accent3" accent4="accent4" accent5="accent5" accent6="accent6" hlink="hlink" folHlink="folHlink"/>
  <p:sldLayoutIdLst>
    <p:sldLayoutId id="2147484934" r:id="rId1"/>
    <p:sldLayoutId id="2147484932" r:id="rId2"/>
    <p:sldLayoutId id="2147484936" r:id="rId3"/>
    <p:sldLayoutId id="2147484937" r:id="rId4"/>
    <p:sldLayoutId id="2147484939" r:id="rId5"/>
    <p:sldLayoutId id="2147484938" r:id="rId6"/>
    <p:sldLayoutId id="2147484940" r:id="rId7"/>
  </p:sldLayoutIdLst>
  <p:txStyles>
    <p:titleStyle>
      <a:lvl1pPr algn="l" defTabSz="502931" rtl="0" eaLnBrk="1" latinLnBrk="0" hangingPunct="1">
        <a:spcBef>
          <a:spcPct val="0"/>
        </a:spcBef>
        <a:buNone/>
        <a:defRPr sz="2860" kern="1200">
          <a:solidFill>
            <a:schemeClr val="tx1"/>
          </a:solidFill>
          <a:latin typeface="Arial"/>
          <a:ea typeface="+mj-ea"/>
          <a:cs typeface="Arial"/>
        </a:defRPr>
      </a:lvl1pPr>
    </p:titleStyle>
    <p:bodyStyle>
      <a:lvl1pPr marL="377199" indent="-377199" algn="l" defTabSz="502931" rtl="0" eaLnBrk="1" latinLnBrk="0" hangingPunct="1">
        <a:spcBef>
          <a:spcPct val="20000"/>
        </a:spcBef>
        <a:buFont typeface="Arial"/>
        <a:buChar char="•"/>
        <a:defRPr sz="2200" kern="1200">
          <a:solidFill>
            <a:schemeClr val="tx1"/>
          </a:solidFill>
          <a:latin typeface="Arial"/>
          <a:ea typeface="+mn-ea"/>
          <a:cs typeface="Arial"/>
        </a:defRPr>
      </a:lvl1pPr>
      <a:lvl2pPr marL="817264" indent="-314333" algn="l" defTabSz="502931" rtl="0" eaLnBrk="1" latinLnBrk="0" hangingPunct="1">
        <a:spcBef>
          <a:spcPct val="20000"/>
        </a:spcBef>
        <a:buFont typeface="Arial"/>
        <a:buChar char="–"/>
        <a:defRPr sz="2200" i="1" kern="1200">
          <a:solidFill>
            <a:schemeClr val="tx1"/>
          </a:solidFill>
          <a:latin typeface="Arial"/>
          <a:ea typeface="+mn-ea"/>
          <a:cs typeface="Arial"/>
        </a:defRPr>
      </a:lvl2pPr>
      <a:lvl3pPr marL="1257329" indent="-251466" algn="l" defTabSz="502931" rtl="0" eaLnBrk="1" latinLnBrk="0" hangingPunct="1">
        <a:spcBef>
          <a:spcPct val="20000"/>
        </a:spcBef>
        <a:buFont typeface="Arial"/>
        <a:buChar char="•"/>
        <a:defRPr sz="2200" kern="1200">
          <a:solidFill>
            <a:schemeClr val="tx1"/>
          </a:solidFill>
          <a:latin typeface="Arial"/>
          <a:ea typeface="+mn-ea"/>
          <a:cs typeface="Arial"/>
        </a:defRPr>
      </a:lvl3pPr>
      <a:lvl4pPr marL="1760260" indent="-251466" algn="l" defTabSz="502931" rtl="0" eaLnBrk="1" latinLnBrk="0" hangingPunct="1">
        <a:spcBef>
          <a:spcPct val="20000"/>
        </a:spcBef>
        <a:buFont typeface="Arial"/>
        <a:buChar char="–"/>
        <a:defRPr sz="2200" i="1" kern="1200">
          <a:solidFill>
            <a:schemeClr val="tx1"/>
          </a:solidFill>
          <a:latin typeface="Arial"/>
          <a:ea typeface="+mn-ea"/>
          <a:cs typeface="Arial"/>
        </a:defRPr>
      </a:lvl4pPr>
      <a:lvl5pPr marL="2263191" indent="-251466" algn="l" defTabSz="502931" rtl="0" eaLnBrk="1" latinLnBrk="0" hangingPunct="1">
        <a:spcBef>
          <a:spcPct val="20000"/>
        </a:spcBef>
        <a:buFont typeface="Arial"/>
        <a:buChar char="•"/>
        <a:defRPr sz="2200" kern="1200">
          <a:solidFill>
            <a:schemeClr val="tx1"/>
          </a:solidFill>
          <a:latin typeface="Arial"/>
          <a:ea typeface="+mn-ea"/>
          <a:cs typeface="Arial"/>
        </a:defRPr>
      </a:lvl5pPr>
      <a:lvl6pPr marL="2766123" indent="-251466" algn="l" defTabSz="502931" rtl="0" eaLnBrk="1" latinLnBrk="0" hangingPunct="1">
        <a:spcBef>
          <a:spcPct val="20000"/>
        </a:spcBef>
        <a:buFont typeface="Arial"/>
        <a:buChar char="•"/>
        <a:defRPr sz="2200" kern="1200">
          <a:solidFill>
            <a:schemeClr val="tx1"/>
          </a:solidFill>
          <a:latin typeface="+mn-lt"/>
          <a:ea typeface="+mn-ea"/>
          <a:cs typeface="+mn-cs"/>
        </a:defRPr>
      </a:lvl6pPr>
      <a:lvl7pPr marL="3269054" indent="-251466" algn="l" defTabSz="502931" rtl="0" eaLnBrk="1" latinLnBrk="0" hangingPunct="1">
        <a:spcBef>
          <a:spcPct val="20000"/>
        </a:spcBef>
        <a:buFont typeface="Arial"/>
        <a:buChar char="•"/>
        <a:defRPr sz="2200" kern="1200">
          <a:solidFill>
            <a:schemeClr val="tx1"/>
          </a:solidFill>
          <a:latin typeface="+mn-lt"/>
          <a:ea typeface="+mn-ea"/>
          <a:cs typeface="+mn-cs"/>
        </a:defRPr>
      </a:lvl7pPr>
      <a:lvl8pPr marL="3771986" indent="-251466" algn="l" defTabSz="502931" rtl="0" eaLnBrk="1" latinLnBrk="0" hangingPunct="1">
        <a:spcBef>
          <a:spcPct val="20000"/>
        </a:spcBef>
        <a:buFont typeface="Arial"/>
        <a:buChar char="•"/>
        <a:defRPr sz="2200" kern="1200">
          <a:solidFill>
            <a:schemeClr val="tx1"/>
          </a:solidFill>
          <a:latin typeface="+mn-lt"/>
          <a:ea typeface="+mn-ea"/>
          <a:cs typeface="+mn-cs"/>
        </a:defRPr>
      </a:lvl8pPr>
      <a:lvl9pPr marL="4274917" indent="-251466" algn="l" defTabSz="502931"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2931" rtl="0" eaLnBrk="1" latinLnBrk="0" hangingPunct="1">
        <a:defRPr sz="1980" kern="1200">
          <a:solidFill>
            <a:schemeClr val="tx1"/>
          </a:solidFill>
          <a:latin typeface="+mn-lt"/>
          <a:ea typeface="+mn-ea"/>
          <a:cs typeface="+mn-cs"/>
        </a:defRPr>
      </a:lvl1pPr>
      <a:lvl2pPr marL="502931" algn="l" defTabSz="502931" rtl="0" eaLnBrk="1" latinLnBrk="0" hangingPunct="1">
        <a:defRPr sz="1980" kern="1200">
          <a:solidFill>
            <a:schemeClr val="tx1"/>
          </a:solidFill>
          <a:latin typeface="+mn-lt"/>
          <a:ea typeface="+mn-ea"/>
          <a:cs typeface="+mn-cs"/>
        </a:defRPr>
      </a:lvl2pPr>
      <a:lvl3pPr marL="1005863" algn="l" defTabSz="502931" rtl="0" eaLnBrk="1" latinLnBrk="0" hangingPunct="1">
        <a:defRPr sz="1980" kern="1200">
          <a:solidFill>
            <a:schemeClr val="tx1"/>
          </a:solidFill>
          <a:latin typeface="+mn-lt"/>
          <a:ea typeface="+mn-ea"/>
          <a:cs typeface="+mn-cs"/>
        </a:defRPr>
      </a:lvl3pPr>
      <a:lvl4pPr marL="1508794" algn="l" defTabSz="502931" rtl="0" eaLnBrk="1" latinLnBrk="0" hangingPunct="1">
        <a:defRPr sz="1980" kern="1200">
          <a:solidFill>
            <a:schemeClr val="tx1"/>
          </a:solidFill>
          <a:latin typeface="+mn-lt"/>
          <a:ea typeface="+mn-ea"/>
          <a:cs typeface="+mn-cs"/>
        </a:defRPr>
      </a:lvl4pPr>
      <a:lvl5pPr marL="2011726" algn="l" defTabSz="502931" rtl="0" eaLnBrk="1" latinLnBrk="0" hangingPunct="1">
        <a:defRPr sz="1980" kern="1200">
          <a:solidFill>
            <a:schemeClr val="tx1"/>
          </a:solidFill>
          <a:latin typeface="+mn-lt"/>
          <a:ea typeface="+mn-ea"/>
          <a:cs typeface="+mn-cs"/>
        </a:defRPr>
      </a:lvl5pPr>
      <a:lvl6pPr marL="2514657" algn="l" defTabSz="502931" rtl="0" eaLnBrk="1" latinLnBrk="0" hangingPunct="1">
        <a:defRPr sz="1980" kern="1200">
          <a:solidFill>
            <a:schemeClr val="tx1"/>
          </a:solidFill>
          <a:latin typeface="+mn-lt"/>
          <a:ea typeface="+mn-ea"/>
          <a:cs typeface="+mn-cs"/>
        </a:defRPr>
      </a:lvl6pPr>
      <a:lvl7pPr marL="3017589" algn="l" defTabSz="502931" rtl="0" eaLnBrk="1" latinLnBrk="0" hangingPunct="1">
        <a:defRPr sz="1980" kern="1200">
          <a:solidFill>
            <a:schemeClr val="tx1"/>
          </a:solidFill>
          <a:latin typeface="+mn-lt"/>
          <a:ea typeface="+mn-ea"/>
          <a:cs typeface="+mn-cs"/>
        </a:defRPr>
      </a:lvl7pPr>
      <a:lvl8pPr marL="3520520" algn="l" defTabSz="502931" rtl="0" eaLnBrk="1" latinLnBrk="0" hangingPunct="1">
        <a:defRPr sz="1980" kern="1200">
          <a:solidFill>
            <a:schemeClr val="tx1"/>
          </a:solidFill>
          <a:latin typeface="+mn-lt"/>
          <a:ea typeface="+mn-ea"/>
          <a:cs typeface="+mn-cs"/>
        </a:defRPr>
      </a:lvl8pPr>
      <a:lvl9pPr marL="4023451" algn="l" defTabSz="502931" rtl="0" eaLnBrk="1" latinLnBrk="0" hangingPunct="1">
        <a:defRPr sz="198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76">
          <p15:clr>
            <a:srgbClr val="F26B43"/>
          </p15:clr>
        </p15:guide>
        <p15:guide id="2" pos="31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ROJECT_NAME">
            <a:extLst>
              <a:ext uri="{FF2B5EF4-FFF2-40B4-BE49-F238E27FC236}">
                <a16:creationId xmlns:a16="http://schemas.microsoft.com/office/drawing/2014/main" id="{E508583A-79A3-47EE-ABD8-332EDF6EF1A7}"/>
              </a:ext>
            </a:extLst>
          </p:cNvPr>
          <p:cNvSpPr>
            <a:spLocks noGrp="1"/>
          </p:cNvSpPr>
          <p:nvPr>
            <p:ph type="body" sz="quarter" idx="10"/>
          </p:nvPr>
        </p:nvSpPr>
        <p:spPr/>
        <p:txBody>
          <a:bodyPr wrap="square" lIns="685800" rtlCol="0" anchor="t">
            <a:spAutoFit/>
          </a:bodyPr>
          <a:lstStyle/>
          <a:p>
            <a:r>
              <a:rPr lang="en-US" dirty="0"/>
              <a:t>Chain Mail – Plate Mail</a:t>
            </a:r>
          </a:p>
        </p:txBody>
      </p:sp>
      <p:sp>
        <p:nvSpPr>
          <p:cNvPr id="25" name="OVERVIEW_ONE_LINER">
            <a:extLst>
              <a:ext uri="{FF2B5EF4-FFF2-40B4-BE49-F238E27FC236}">
                <a16:creationId xmlns:a16="http://schemas.microsoft.com/office/drawing/2014/main" id="{30BF78B8-B956-4C5E-85B4-004528D1EA9B}"/>
              </a:ext>
            </a:extLst>
          </p:cNvPr>
          <p:cNvSpPr>
            <a:spLocks noGrp="1"/>
          </p:cNvSpPr>
          <p:nvPr>
            <p:ph type="body" sz="quarter" idx="11"/>
          </p:nvPr>
        </p:nvSpPr>
        <p:spPr/>
        <p:txBody>
          <a:bodyPr/>
          <a:lstStyle/>
          <a:p>
            <a:r>
              <a:rPr lang="en-US" dirty="0"/>
              <a:t>Distributed Navigation and Hardware-in-the-Loop Validation</a:t>
            </a:r>
          </a:p>
        </p:txBody>
      </p:sp>
      <p:sp>
        <p:nvSpPr>
          <p:cNvPr id="31" name="OVERVIEW_BRIEF_DESCRIPTION">
            <a:extLst>
              <a:ext uri="{FF2B5EF4-FFF2-40B4-BE49-F238E27FC236}">
                <a16:creationId xmlns:a16="http://schemas.microsoft.com/office/drawing/2014/main" id="{CD2576A7-C598-4FA0-A161-19F574DA37C8}"/>
              </a:ext>
            </a:extLst>
          </p:cNvPr>
          <p:cNvSpPr>
            <a:spLocks noGrp="1"/>
          </p:cNvSpPr>
          <p:nvPr>
            <p:ph type="body" sz="quarter" idx="23"/>
          </p:nvPr>
        </p:nvSpPr>
        <p:spPr/>
        <p:txBody>
          <a:bodyPr/>
          <a:lstStyle/>
          <a:p>
            <a:r>
              <a:rPr lang="en-US" dirty="0"/>
              <a:t>Plate Mail is a distributed navigation architecture with a proliferated constellation hardware simulation testbed.</a:t>
            </a:r>
          </a:p>
        </p:txBody>
      </p:sp>
      <p:sp>
        <p:nvSpPr>
          <p:cNvPr id="32" name="OVERVIEW_AEROSPACE_UNIQUE">
            <a:extLst>
              <a:ext uri="{FF2B5EF4-FFF2-40B4-BE49-F238E27FC236}">
                <a16:creationId xmlns:a16="http://schemas.microsoft.com/office/drawing/2014/main" id="{B629B1FB-6C27-4665-9A2F-0E40DB385778}"/>
              </a:ext>
            </a:extLst>
          </p:cNvPr>
          <p:cNvSpPr>
            <a:spLocks noGrp="1"/>
          </p:cNvSpPr>
          <p:nvPr>
            <p:ph type="body" sz="quarter" idx="24"/>
          </p:nvPr>
        </p:nvSpPr>
        <p:spPr/>
        <p:txBody>
          <a:bodyPr anchor="t"/>
          <a:lstStyle/>
          <a:p>
            <a:r>
              <a:rPr lang="en-US" dirty="0">
                <a:latin typeface="Franklin Gothic Medium"/>
              </a:rPr>
              <a:t>Aerospace's unique melting pot of experiences in </a:t>
            </a:r>
            <a:r>
              <a:rPr lang="en-US" dirty="0" err="1">
                <a:latin typeface="Franklin Gothic Medium"/>
              </a:rPr>
              <a:t>pLEO</a:t>
            </a:r>
            <a:r>
              <a:rPr lang="en-US" dirty="0">
                <a:latin typeface="Franklin Gothic Medium"/>
              </a:rPr>
              <a:t>, next generation space concepts, and resiliency of national space assets allows for novel concepts to form.</a:t>
            </a:r>
          </a:p>
        </p:txBody>
      </p:sp>
      <p:sp>
        <p:nvSpPr>
          <p:cNvPr id="33" name="OVERVIEW_IMPACT">
            <a:extLst>
              <a:ext uri="{FF2B5EF4-FFF2-40B4-BE49-F238E27FC236}">
                <a16:creationId xmlns:a16="http://schemas.microsoft.com/office/drawing/2014/main" id="{746E6012-334D-437C-A935-2F20A9A1F55C}"/>
              </a:ext>
            </a:extLst>
          </p:cNvPr>
          <p:cNvSpPr>
            <a:spLocks noGrp="1"/>
          </p:cNvSpPr>
          <p:nvPr>
            <p:ph type="body" sz="quarter" idx="25"/>
          </p:nvPr>
        </p:nvSpPr>
        <p:spPr/>
        <p:txBody>
          <a:bodyPr anchor="t"/>
          <a:lstStyle/>
          <a:p>
            <a:r>
              <a:rPr lang="en-US">
                <a:latin typeface="Franklin Gothic Medium"/>
              </a:rPr>
              <a:t>As space becomes increasingly cluttered, constellations will need to assist space situational awareness (SSA) operators with rapid state estimation.</a:t>
            </a:r>
            <a:endParaRPr lang="en-US" dirty="0"/>
          </a:p>
        </p:txBody>
      </p:sp>
      <p:sp>
        <p:nvSpPr>
          <p:cNvPr id="27" name="DETAILS_TECH_01">
            <a:extLst>
              <a:ext uri="{FF2B5EF4-FFF2-40B4-BE49-F238E27FC236}">
                <a16:creationId xmlns:a16="http://schemas.microsoft.com/office/drawing/2014/main" id="{16EBB167-2493-4ECE-9FFA-081485C4688D}"/>
              </a:ext>
            </a:extLst>
          </p:cNvPr>
          <p:cNvSpPr>
            <a:spLocks noGrp="1"/>
          </p:cNvSpPr>
          <p:nvPr>
            <p:ph type="body" sz="quarter" idx="19"/>
          </p:nvPr>
        </p:nvSpPr>
        <p:spPr/>
        <p:txBody>
          <a:bodyPr/>
          <a:lstStyle/>
          <a:p>
            <a:r>
              <a:rPr lang="en-US" dirty="0"/>
              <a:t>Designed a hierarchical, distributed nav. architecture</a:t>
            </a:r>
          </a:p>
        </p:txBody>
      </p:sp>
      <p:sp>
        <p:nvSpPr>
          <p:cNvPr id="28" name="DETAILS_TECH_02">
            <a:extLst>
              <a:ext uri="{FF2B5EF4-FFF2-40B4-BE49-F238E27FC236}">
                <a16:creationId xmlns:a16="http://schemas.microsoft.com/office/drawing/2014/main" id="{4462B832-7E95-435D-AB5C-EAD8B642D4BF}"/>
              </a:ext>
            </a:extLst>
          </p:cNvPr>
          <p:cNvSpPr>
            <a:spLocks noGrp="1"/>
          </p:cNvSpPr>
          <p:nvPr>
            <p:ph type="body" sz="quarter" idx="20"/>
          </p:nvPr>
        </p:nvSpPr>
        <p:spPr/>
        <p:txBody>
          <a:bodyPr/>
          <a:lstStyle/>
          <a:p>
            <a:r>
              <a:rPr lang="en-US" dirty="0"/>
              <a:t>Implemented an experimental hardware testbed for distributed system validation</a:t>
            </a:r>
          </a:p>
        </p:txBody>
      </p:sp>
      <p:sp>
        <p:nvSpPr>
          <p:cNvPr id="29" name="DETAILS_TECH_03">
            <a:extLst>
              <a:ext uri="{FF2B5EF4-FFF2-40B4-BE49-F238E27FC236}">
                <a16:creationId xmlns:a16="http://schemas.microsoft.com/office/drawing/2014/main" id="{6B772713-D873-4F2D-8071-3A1BFA32913D}"/>
              </a:ext>
            </a:extLst>
          </p:cNvPr>
          <p:cNvSpPr>
            <a:spLocks noGrp="1"/>
          </p:cNvSpPr>
          <p:nvPr>
            <p:ph type="body" sz="quarter" idx="21"/>
          </p:nvPr>
        </p:nvSpPr>
        <p:spPr/>
        <p:txBody>
          <a:bodyPr/>
          <a:lstStyle/>
          <a:p>
            <a:r>
              <a:rPr lang="en-US" dirty="0"/>
              <a:t>Implemented communication networking for distributed data transfer and communication</a:t>
            </a:r>
          </a:p>
        </p:txBody>
      </p:sp>
      <p:sp>
        <p:nvSpPr>
          <p:cNvPr id="30" name="OVERVIEW_EXTENDED_PROJECT_TITLE">
            <a:extLst>
              <a:ext uri="{FF2B5EF4-FFF2-40B4-BE49-F238E27FC236}">
                <a16:creationId xmlns:a16="http://schemas.microsoft.com/office/drawing/2014/main" id="{47A6A1E7-BECC-406C-9B30-2185FB4DFB26}"/>
              </a:ext>
            </a:extLst>
          </p:cNvPr>
          <p:cNvSpPr>
            <a:spLocks noGrp="1"/>
          </p:cNvSpPr>
          <p:nvPr>
            <p:ph type="body" sz="quarter" idx="22"/>
          </p:nvPr>
        </p:nvSpPr>
        <p:spPr>
          <a:xfrm>
            <a:off x="6721919" y="1074990"/>
            <a:ext cx="2743200" cy="365760"/>
          </a:xfrm>
        </p:spPr>
        <p:txBody>
          <a:bodyPr/>
          <a:lstStyle/>
          <a:p>
            <a:r>
              <a:rPr lang="en-US" dirty="0"/>
              <a:t>Distributed state estimation and embedded hardware testbed implementation and validation</a:t>
            </a:r>
          </a:p>
        </p:txBody>
      </p:sp>
      <p:sp>
        <p:nvSpPr>
          <p:cNvPr id="34" name="DETAILS_TECH_04">
            <a:extLst>
              <a:ext uri="{FF2B5EF4-FFF2-40B4-BE49-F238E27FC236}">
                <a16:creationId xmlns:a16="http://schemas.microsoft.com/office/drawing/2014/main" id="{98C50347-7AE9-41E0-BD85-EFDC15763247}"/>
              </a:ext>
            </a:extLst>
          </p:cNvPr>
          <p:cNvSpPr>
            <a:spLocks noGrp="1"/>
          </p:cNvSpPr>
          <p:nvPr>
            <p:ph type="body" sz="quarter" idx="26"/>
          </p:nvPr>
        </p:nvSpPr>
        <p:spPr/>
        <p:txBody>
          <a:bodyPr/>
          <a:lstStyle/>
          <a:p>
            <a:r>
              <a:rPr lang="en-US" dirty="0"/>
              <a:t>Deployed cooperative navigation algorithm on distributed embedded platforms</a:t>
            </a:r>
          </a:p>
        </p:txBody>
      </p:sp>
      <p:sp>
        <p:nvSpPr>
          <p:cNvPr id="35" name="OVERVIEW_BACKGROUND">
            <a:extLst>
              <a:ext uri="{FF2B5EF4-FFF2-40B4-BE49-F238E27FC236}">
                <a16:creationId xmlns:a16="http://schemas.microsoft.com/office/drawing/2014/main" id="{B00761F2-84C6-4174-9DBA-6396559F2972}"/>
              </a:ext>
            </a:extLst>
          </p:cNvPr>
          <p:cNvSpPr>
            <a:spLocks noGrp="1"/>
          </p:cNvSpPr>
          <p:nvPr>
            <p:ph type="body" sz="quarter" idx="27"/>
          </p:nvPr>
        </p:nvSpPr>
        <p:spPr/>
        <p:txBody>
          <a:bodyPr anchor="t"/>
          <a:lstStyle/>
          <a:p>
            <a:r>
              <a:rPr lang="en-US" dirty="0">
                <a:latin typeface="Franklin Gothic Book"/>
              </a:rPr>
              <a:t>Proliferated and formation-flying space architectures enable novel, resilient space mission designs with enhanced capabilities. However with vulnerabilities in GPS and ground tracking systems becoming overwhelmed, management of these constellations requires a better way to maintain knowledge of the satellite states in a congested environment.</a:t>
            </a:r>
          </a:p>
          <a:p>
            <a:endParaRPr lang="en-US" dirty="0"/>
          </a:p>
        </p:txBody>
      </p:sp>
      <p:sp>
        <p:nvSpPr>
          <p:cNvPr id="36" name="OVERVIEW_PROBLEM_SOLVED">
            <a:extLst>
              <a:ext uri="{FF2B5EF4-FFF2-40B4-BE49-F238E27FC236}">
                <a16:creationId xmlns:a16="http://schemas.microsoft.com/office/drawing/2014/main" id="{BC07D2EA-6E5F-4734-A1B1-A97679E25C5E}"/>
              </a:ext>
            </a:extLst>
          </p:cNvPr>
          <p:cNvSpPr>
            <a:spLocks noGrp="1"/>
          </p:cNvSpPr>
          <p:nvPr>
            <p:ph type="body" sz="quarter" idx="28"/>
          </p:nvPr>
        </p:nvSpPr>
        <p:spPr/>
        <p:txBody>
          <a:bodyPr anchor="t"/>
          <a:lstStyle/>
          <a:p>
            <a:pPr marL="171450" indent="-171450">
              <a:buFont typeface="Arial" panose="020B0604020202020204" pitchFamily="34" charset="0"/>
              <a:buChar char="•"/>
            </a:pPr>
            <a:r>
              <a:rPr lang="en-US" dirty="0"/>
              <a:t>Plate Mail presents a scalable, hierarchical, distributed architecture for cooperative navigation</a:t>
            </a:r>
          </a:p>
          <a:p>
            <a:pPr marL="171450" indent="-171450">
              <a:buFont typeface="Arial" panose="020B0604020202020204" pitchFamily="34" charset="0"/>
              <a:buChar char="•"/>
            </a:pPr>
            <a:r>
              <a:rPr lang="en-US" dirty="0">
                <a:latin typeface="Franklin Gothic Book"/>
              </a:rPr>
              <a:t>It then implements the architecture on an embedded hardware testbed to validate the architecture under emulated networking, data transfer, and SWaP constraints that are typical for distributed systems scenarios.</a:t>
            </a:r>
          </a:p>
          <a:p>
            <a:pPr marL="171450" indent="-171450">
              <a:buFont typeface="Arial" panose="020B0604020202020204" pitchFamily="34" charset="0"/>
              <a:buChar char="•"/>
            </a:pPr>
            <a:endParaRPr lang="en-US" dirty="0"/>
          </a:p>
        </p:txBody>
      </p:sp>
      <p:sp>
        <p:nvSpPr>
          <p:cNvPr id="37" name="OVERVIEW_KEY_QUESTION">
            <a:extLst>
              <a:ext uri="{FF2B5EF4-FFF2-40B4-BE49-F238E27FC236}">
                <a16:creationId xmlns:a16="http://schemas.microsoft.com/office/drawing/2014/main" id="{DB273126-FBCA-4199-BDF9-FBCA3B376D4F}"/>
              </a:ext>
            </a:extLst>
          </p:cNvPr>
          <p:cNvSpPr>
            <a:spLocks noGrp="1"/>
          </p:cNvSpPr>
          <p:nvPr>
            <p:ph type="body" sz="quarter" idx="29"/>
          </p:nvPr>
        </p:nvSpPr>
        <p:spPr/>
        <p:txBody>
          <a:bodyPr/>
          <a:lstStyle/>
          <a:p>
            <a:r>
              <a:rPr lang="en-US">
                <a:latin typeface="Franklin Gothic Medium"/>
              </a:rPr>
              <a:t>How do we obtain of rapid knowledge of satellite </a:t>
            </a:r>
            <a:r>
              <a:rPr lang="en-US" dirty="0">
                <a:latin typeface="Franklin Gothic Medium"/>
              </a:rPr>
              <a:t>states in large constellations and formations?</a:t>
            </a:r>
          </a:p>
        </p:txBody>
      </p:sp>
      <p:sp>
        <p:nvSpPr>
          <p:cNvPr id="38" name="OVERVIEW_IN_DEPTH_DESCRIPTION">
            <a:extLst>
              <a:ext uri="{FF2B5EF4-FFF2-40B4-BE49-F238E27FC236}">
                <a16:creationId xmlns:a16="http://schemas.microsoft.com/office/drawing/2014/main" id="{5E9E8E21-E1DA-4571-B571-D676F9DECF40}"/>
              </a:ext>
            </a:extLst>
          </p:cNvPr>
          <p:cNvSpPr>
            <a:spLocks noGrp="1"/>
          </p:cNvSpPr>
          <p:nvPr>
            <p:ph type="body" sz="quarter" idx="30"/>
          </p:nvPr>
        </p:nvSpPr>
        <p:spPr/>
        <p:txBody>
          <a:bodyPr anchor="t"/>
          <a:lstStyle/>
          <a:p>
            <a:r>
              <a:rPr lang="en-US" dirty="0">
                <a:latin typeface="Franklin Gothic Book"/>
              </a:rPr>
              <a:t>Plate Mail utilizes the theory of distributed Kalman filtering to realize a decentralized navigaton architecture for a futuristic space system where a filter runs on each node of the constellation in order to generate local state estimates. An experimental hardware testbed was built with interconnected Raspberry Pi units representing SVs in the system. A hybrid data management system utilizing database and pub./sub. models emulates measurements and  constrained data transfer and comms typical of  distributed navigation architectures.</a:t>
            </a:r>
            <a:endParaRPr lang="en-US" dirty="0"/>
          </a:p>
        </p:txBody>
      </p:sp>
      <p:sp>
        <p:nvSpPr>
          <p:cNvPr id="43" name="LEAD">
            <a:extLst>
              <a:ext uri="{FF2B5EF4-FFF2-40B4-BE49-F238E27FC236}">
                <a16:creationId xmlns:a16="http://schemas.microsoft.com/office/drawing/2014/main" id="{906A99EA-3670-40FB-AC1F-5081B851F122}"/>
              </a:ext>
            </a:extLst>
          </p:cNvPr>
          <p:cNvSpPr>
            <a:spLocks noGrp="1"/>
          </p:cNvSpPr>
          <p:nvPr>
            <p:ph type="body" sz="quarter" idx="35"/>
          </p:nvPr>
        </p:nvSpPr>
        <p:spPr/>
        <p:txBody>
          <a:bodyPr/>
          <a:lstStyle/>
          <a:p>
            <a:r>
              <a:rPr lang="en-US">
                <a:latin typeface="Franklin Gothic Medium"/>
              </a:rPr>
              <a:t>Derek Chen</a:t>
            </a:r>
            <a:endParaRPr lang="en-US" dirty="0"/>
          </a:p>
        </p:txBody>
      </p:sp>
      <p:sp>
        <p:nvSpPr>
          <p:cNvPr id="41" name="MEDIA_MAIN_GRAPHIC_TITLE">
            <a:extLst>
              <a:ext uri="{FF2B5EF4-FFF2-40B4-BE49-F238E27FC236}">
                <a16:creationId xmlns:a16="http://schemas.microsoft.com/office/drawing/2014/main" id="{01E66112-92D4-415C-9D95-2E4CBEDE7F23}"/>
              </a:ext>
            </a:extLst>
          </p:cNvPr>
          <p:cNvSpPr>
            <a:spLocks noGrp="1"/>
          </p:cNvSpPr>
          <p:nvPr>
            <p:ph type="body" sz="quarter" idx="33"/>
          </p:nvPr>
        </p:nvSpPr>
        <p:spPr/>
        <p:txBody>
          <a:bodyPr/>
          <a:lstStyle/>
          <a:p>
            <a:r>
              <a:rPr lang="en-US" dirty="0"/>
              <a:t>Plate Mail Hierarchical Distributed Nav. Concept</a:t>
            </a:r>
          </a:p>
        </p:txBody>
      </p:sp>
      <p:sp>
        <p:nvSpPr>
          <p:cNvPr id="45" name="MEDIA_BACKGROUND_FIGURE_TITLE">
            <a:extLst>
              <a:ext uri="{FF2B5EF4-FFF2-40B4-BE49-F238E27FC236}">
                <a16:creationId xmlns:a16="http://schemas.microsoft.com/office/drawing/2014/main" id="{79934D70-3BA1-47C0-BE1B-042382CB65FD}"/>
              </a:ext>
            </a:extLst>
          </p:cNvPr>
          <p:cNvSpPr>
            <a:spLocks noGrp="1"/>
          </p:cNvSpPr>
          <p:nvPr>
            <p:ph type="body" sz="quarter" idx="37"/>
          </p:nvPr>
        </p:nvSpPr>
        <p:spPr/>
        <p:txBody>
          <a:bodyPr/>
          <a:lstStyle/>
          <a:p>
            <a:r>
              <a:rPr lang="en-US" dirty="0"/>
              <a:t>Rising Need for Rapid Distributed State Est. for Proliferated Constellations</a:t>
            </a:r>
          </a:p>
        </p:txBody>
      </p:sp>
      <p:sp>
        <p:nvSpPr>
          <p:cNvPr id="39" name="JON">
            <a:extLst>
              <a:ext uri="{FF2B5EF4-FFF2-40B4-BE49-F238E27FC236}">
                <a16:creationId xmlns:a16="http://schemas.microsoft.com/office/drawing/2014/main" id="{CAC29269-6053-4FA8-8EE7-2D787457263A}"/>
              </a:ext>
            </a:extLst>
          </p:cNvPr>
          <p:cNvSpPr>
            <a:spLocks noGrp="1"/>
          </p:cNvSpPr>
          <p:nvPr>
            <p:ph type="body" sz="quarter" idx="31"/>
          </p:nvPr>
        </p:nvSpPr>
        <p:spPr/>
        <p:txBody>
          <a:bodyPr/>
          <a:lstStyle/>
          <a:p>
            <a:r>
              <a:rPr lang="en-US">
                <a:latin typeface="Franklin Gothic Medium"/>
              </a:rPr>
              <a:t>841753</a:t>
            </a:r>
            <a:endParaRPr lang="en-US" dirty="0"/>
          </a:p>
        </p:txBody>
      </p:sp>
      <p:sp>
        <p:nvSpPr>
          <p:cNvPr id="44" name="FUNDING_SOURCE">
            <a:extLst>
              <a:ext uri="{FF2B5EF4-FFF2-40B4-BE49-F238E27FC236}">
                <a16:creationId xmlns:a16="http://schemas.microsoft.com/office/drawing/2014/main" id="{064F3777-976F-49E9-993E-9FFC9C9055E1}"/>
              </a:ext>
            </a:extLst>
          </p:cNvPr>
          <p:cNvSpPr>
            <a:spLocks noGrp="1"/>
          </p:cNvSpPr>
          <p:nvPr>
            <p:ph type="body" sz="quarter" idx="36"/>
          </p:nvPr>
        </p:nvSpPr>
        <p:spPr/>
        <p:txBody>
          <a:bodyPr/>
          <a:lstStyle/>
          <a:p>
            <a:r>
              <a:rPr lang="en-US">
                <a:latin typeface="Franklin Gothic Medium"/>
              </a:rPr>
              <a:t>Ventures</a:t>
            </a:r>
            <a:endParaRPr lang="en-US" dirty="0"/>
          </a:p>
        </p:txBody>
      </p:sp>
      <p:pic>
        <p:nvPicPr>
          <p:cNvPr id="54" name="Content Placeholder 4">
            <a:extLst>
              <a:ext uri="{FF2B5EF4-FFF2-40B4-BE49-F238E27FC236}">
                <a16:creationId xmlns:a16="http://schemas.microsoft.com/office/drawing/2014/main" id="{AD9FBD44-0A29-4978-A74D-928D18AAE5B5}"/>
              </a:ext>
            </a:extLst>
          </p:cNvPr>
          <p:cNvPicPr>
            <a:picLocks noGrp="1" noChangeAspect="1"/>
          </p:cNvPicPr>
          <p:nvPr>
            <p:ph sz="quarter" idx="32"/>
          </p:nvPr>
        </p:nvPicPr>
        <p:blipFill>
          <a:blip r:embed="rId2"/>
          <a:stretch>
            <a:fillRect/>
          </a:stretch>
        </p:blipFill>
        <p:spPr>
          <a:xfrm>
            <a:off x="838200" y="4721446"/>
            <a:ext cx="2743200" cy="1736284"/>
          </a:xfrm>
          <a:prstGeom prst="rect">
            <a:avLst/>
          </a:prstGeom>
        </p:spPr>
      </p:pic>
      <p:pic>
        <p:nvPicPr>
          <p:cNvPr id="56" name="Content Placeholder 5">
            <a:extLst>
              <a:ext uri="{FF2B5EF4-FFF2-40B4-BE49-F238E27FC236}">
                <a16:creationId xmlns:a16="http://schemas.microsoft.com/office/drawing/2014/main" id="{98275AA5-DEC6-4EFB-B313-051581B3D174}"/>
              </a:ext>
            </a:extLst>
          </p:cNvPr>
          <p:cNvPicPr>
            <a:picLocks noGrp="1" noChangeAspect="1"/>
          </p:cNvPicPr>
          <p:nvPr>
            <p:ph sz="quarter" idx="16"/>
          </p:nvPr>
        </p:nvPicPr>
        <p:blipFill>
          <a:blip r:embed="rId3"/>
          <a:stretch>
            <a:fillRect/>
          </a:stretch>
        </p:blipFill>
        <p:spPr>
          <a:xfrm>
            <a:off x="3925750" y="4264025"/>
            <a:ext cx="2445026" cy="2514600"/>
          </a:xfrm>
          <a:prstGeom prst="rect">
            <a:avLst/>
          </a:prstGeom>
        </p:spPr>
      </p:pic>
      <p:pic>
        <p:nvPicPr>
          <p:cNvPr id="23" name="Content Placeholder 22">
            <a:extLst>
              <a:ext uri="{FF2B5EF4-FFF2-40B4-BE49-F238E27FC236}">
                <a16:creationId xmlns:a16="http://schemas.microsoft.com/office/drawing/2014/main" id="{79287797-2CD6-415C-8195-1E59C4F73223}"/>
              </a:ext>
            </a:extLst>
          </p:cNvPr>
          <p:cNvPicPr>
            <a:picLocks noGrp="1" noChangeAspect="1"/>
          </p:cNvPicPr>
          <p:nvPr>
            <p:ph sz="quarter" idx="34"/>
          </p:nvPr>
        </p:nvPicPr>
        <p:blipFill>
          <a:blip r:embed="rId4"/>
          <a:stretch>
            <a:fillRect/>
          </a:stretch>
        </p:blipFill>
        <p:spPr>
          <a:xfrm>
            <a:off x="6605338" y="4515482"/>
            <a:ext cx="2774706" cy="2301179"/>
          </a:xfrm>
          <a:prstGeom prst="rect">
            <a:avLst/>
          </a:prstGeom>
        </p:spPr>
      </p:pic>
    </p:spTree>
    <p:extLst>
      <p:ext uri="{BB962C8B-B14F-4D97-AF65-F5344CB8AC3E}">
        <p14:creationId xmlns:p14="http://schemas.microsoft.com/office/powerpoint/2010/main" val="322283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ROJECT_NAME">
            <a:extLst>
              <a:ext uri="{FF2B5EF4-FFF2-40B4-BE49-F238E27FC236}">
                <a16:creationId xmlns:a16="http://schemas.microsoft.com/office/drawing/2014/main" id="{5CF94604-A4A5-48AA-9D1D-F0A6282722B3}"/>
              </a:ext>
            </a:extLst>
          </p:cNvPr>
          <p:cNvSpPr>
            <a:spLocks noGrp="1"/>
          </p:cNvSpPr>
          <p:nvPr>
            <p:ph type="body" sz="quarter" idx="10"/>
          </p:nvPr>
        </p:nvSpPr>
        <p:spPr/>
        <p:txBody>
          <a:bodyPr wrap="square" lIns="685800" rtlCol="0" anchor="t">
            <a:spAutoFit/>
          </a:bodyPr>
          <a:lstStyle/>
          <a:p>
            <a:r>
              <a:rPr lang="en-US"/>
              <a:t>Chain Mail – Plate Mail</a:t>
            </a:r>
            <a:endParaRPr lang="en-US" dirty="0"/>
          </a:p>
        </p:txBody>
      </p:sp>
      <p:sp>
        <p:nvSpPr>
          <p:cNvPr id="17" name="OVERVIEW_ONE_LINER">
            <a:extLst>
              <a:ext uri="{FF2B5EF4-FFF2-40B4-BE49-F238E27FC236}">
                <a16:creationId xmlns:a16="http://schemas.microsoft.com/office/drawing/2014/main" id="{E2A7A1B5-2DA3-4E90-AC17-E5D906EBFDB1}"/>
              </a:ext>
            </a:extLst>
          </p:cNvPr>
          <p:cNvSpPr>
            <a:spLocks noGrp="1"/>
          </p:cNvSpPr>
          <p:nvPr>
            <p:ph type="body" sz="quarter" idx="11"/>
          </p:nvPr>
        </p:nvSpPr>
        <p:spPr/>
        <p:txBody>
          <a:bodyPr wrap="square" lIns="685800" rtlCol="0" anchor="t">
            <a:spAutoFit/>
          </a:bodyPr>
          <a:lstStyle/>
          <a:p>
            <a:r>
              <a:rPr lang="en-US"/>
              <a:t>Distributed Navigation and Hardware-in-the-Loop Validation</a:t>
            </a:r>
            <a:endParaRPr lang="en-US" dirty="0"/>
          </a:p>
        </p:txBody>
      </p:sp>
      <p:sp>
        <p:nvSpPr>
          <p:cNvPr id="19" name="LEAD">
            <a:extLst>
              <a:ext uri="{FF2B5EF4-FFF2-40B4-BE49-F238E27FC236}">
                <a16:creationId xmlns:a16="http://schemas.microsoft.com/office/drawing/2014/main" id="{B47F1971-08E1-4095-97A1-F4DE9BA99FF2}"/>
              </a:ext>
            </a:extLst>
          </p:cNvPr>
          <p:cNvSpPr>
            <a:spLocks noGrp="1"/>
          </p:cNvSpPr>
          <p:nvPr>
            <p:ph type="body" sz="quarter" idx="35"/>
          </p:nvPr>
        </p:nvSpPr>
        <p:spPr/>
        <p:txBody>
          <a:bodyPr/>
          <a:lstStyle/>
          <a:p>
            <a:r>
              <a:rPr lang="en-US"/>
              <a:t>Derek Chen</a:t>
            </a:r>
            <a:endParaRPr lang="en-US" dirty="0"/>
          </a:p>
        </p:txBody>
      </p:sp>
      <p:sp>
        <p:nvSpPr>
          <p:cNvPr id="21" name="RESULTS_KEY_OUTCOME_01">
            <a:extLst>
              <a:ext uri="{FF2B5EF4-FFF2-40B4-BE49-F238E27FC236}">
                <a16:creationId xmlns:a16="http://schemas.microsoft.com/office/drawing/2014/main" id="{37C71986-5BC2-4C2C-A244-9B552F4E685E}"/>
              </a:ext>
            </a:extLst>
          </p:cNvPr>
          <p:cNvSpPr>
            <a:spLocks noGrp="1"/>
          </p:cNvSpPr>
          <p:nvPr>
            <p:ph type="body" sz="quarter" idx="60"/>
          </p:nvPr>
        </p:nvSpPr>
        <p:spPr/>
        <p:txBody>
          <a:bodyPr anchor="t"/>
          <a:lstStyle/>
          <a:p>
            <a:r>
              <a:rPr lang="en-US" dirty="0">
                <a:latin typeface="Franklin Gothic Book"/>
              </a:rPr>
              <a:t>Designed a decentralized navigation architecture which allows for local state estimation</a:t>
            </a:r>
            <a:endParaRPr lang="en-US" dirty="0"/>
          </a:p>
          <a:p>
            <a:pPr marL="171450" indent="-171450">
              <a:buChar char="•"/>
            </a:pPr>
            <a:r>
              <a:rPr lang="en-US" dirty="0">
                <a:latin typeface="Franklin Gothic Book"/>
              </a:rPr>
              <a:t>Improves system resiliency by eliminating the need for a central processing center</a:t>
            </a:r>
            <a:endParaRPr lang="en-US" dirty="0"/>
          </a:p>
          <a:p>
            <a:pPr marL="171450" indent="-171450">
              <a:buChar char="•"/>
            </a:pPr>
            <a:r>
              <a:rPr lang="en-US" dirty="0">
                <a:latin typeface="Franklin Gothic Book"/>
              </a:rPr>
              <a:t>Architecture is hierarchical in nature and can be scaled up to be used by variety of constellation designs</a:t>
            </a:r>
            <a:endParaRPr lang="en-US" dirty="0"/>
          </a:p>
          <a:p>
            <a:pPr marL="171450" indent="-171450">
              <a:buChar char="•"/>
            </a:pPr>
            <a:r>
              <a:rPr lang="en-US" dirty="0">
                <a:latin typeface="Franklin Gothic Book"/>
              </a:rPr>
              <a:t>Distributed architecture reduces data transfer and communication concerns posed by mega-constellations</a:t>
            </a:r>
            <a:endParaRPr lang="en-US" dirty="0"/>
          </a:p>
          <a:p>
            <a:pPr marL="171450" indent="-171450">
              <a:buChar char="•"/>
            </a:pPr>
            <a:endParaRPr lang="en-US" dirty="0"/>
          </a:p>
          <a:p>
            <a:pPr marL="171450" indent="-171450">
              <a:buChar char="•"/>
            </a:pPr>
            <a:endParaRPr lang="en-US" dirty="0"/>
          </a:p>
          <a:p>
            <a:endParaRPr lang="en-US" dirty="0"/>
          </a:p>
          <a:p>
            <a:endParaRPr lang="en-US" dirty="0"/>
          </a:p>
        </p:txBody>
      </p:sp>
      <p:sp>
        <p:nvSpPr>
          <p:cNvPr id="18" name="JON">
            <a:extLst>
              <a:ext uri="{FF2B5EF4-FFF2-40B4-BE49-F238E27FC236}">
                <a16:creationId xmlns:a16="http://schemas.microsoft.com/office/drawing/2014/main" id="{83AC8A64-1643-4A1A-BD7E-9843EE947039}"/>
              </a:ext>
            </a:extLst>
          </p:cNvPr>
          <p:cNvSpPr>
            <a:spLocks noGrp="1"/>
          </p:cNvSpPr>
          <p:nvPr>
            <p:ph type="body" sz="quarter" idx="31"/>
          </p:nvPr>
        </p:nvSpPr>
        <p:spPr/>
        <p:txBody>
          <a:bodyPr/>
          <a:lstStyle/>
          <a:p>
            <a:r>
              <a:rPr lang="en-US"/>
              <a:t>841753</a:t>
            </a:r>
            <a:endParaRPr lang="en-US" dirty="0"/>
          </a:p>
        </p:txBody>
      </p:sp>
      <p:sp>
        <p:nvSpPr>
          <p:cNvPr id="20" name="FUNDING_SOURCE">
            <a:extLst>
              <a:ext uri="{FF2B5EF4-FFF2-40B4-BE49-F238E27FC236}">
                <a16:creationId xmlns:a16="http://schemas.microsoft.com/office/drawing/2014/main" id="{899B82E9-DD49-40FD-88F3-53E3F60DFA5D}"/>
              </a:ext>
            </a:extLst>
          </p:cNvPr>
          <p:cNvSpPr>
            <a:spLocks noGrp="1"/>
          </p:cNvSpPr>
          <p:nvPr>
            <p:ph type="body" sz="quarter" idx="36"/>
          </p:nvPr>
        </p:nvSpPr>
        <p:spPr/>
        <p:txBody>
          <a:bodyPr/>
          <a:lstStyle/>
          <a:p>
            <a:r>
              <a:rPr lang="en-US"/>
              <a:t>Ventures</a:t>
            </a:r>
            <a:endParaRPr lang="en-US" dirty="0"/>
          </a:p>
        </p:txBody>
      </p:sp>
      <p:sp>
        <p:nvSpPr>
          <p:cNvPr id="22" name="RESULTS_KEY_OUTCOME_02">
            <a:extLst>
              <a:ext uri="{FF2B5EF4-FFF2-40B4-BE49-F238E27FC236}">
                <a16:creationId xmlns:a16="http://schemas.microsoft.com/office/drawing/2014/main" id="{8DB9BBD7-4068-4C28-9883-9B8BDB8221CA}"/>
              </a:ext>
            </a:extLst>
          </p:cNvPr>
          <p:cNvSpPr>
            <a:spLocks noGrp="1"/>
          </p:cNvSpPr>
          <p:nvPr>
            <p:ph type="body" sz="quarter" idx="65"/>
          </p:nvPr>
        </p:nvSpPr>
        <p:spPr/>
        <p:txBody>
          <a:bodyPr anchor="t"/>
          <a:lstStyle/>
          <a:p>
            <a:r>
              <a:rPr lang="en-US" dirty="0"/>
              <a:t>Implemented embedded hardware testbed with distributed networking and data transfer</a:t>
            </a:r>
          </a:p>
          <a:p>
            <a:pPr marL="171450" indent="-171450">
              <a:buFont typeface="Arial" panose="020B0604020202020204" pitchFamily="34" charset="0"/>
              <a:buChar char="•"/>
            </a:pPr>
            <a:r>
              <a:rPr lang="en-US" dirty="0"/>
              <a:t>Low SWaP embedded hardware to constrain computational resources</a:t>
            </a:r>
          </a:p>
          <a:p>
            <a:pPr marL="171450" indent="-171450">
              <a:buFont typeface="Arial" panose="020B0604020202020204" pitchFamily="34" charset="0"/>
              <a:buChar char="•"/>
            </a:pPr>
            <a:r>
              <a:rPr lang="en-US" dirty="0"/>
              <a:t>Orbit propagation with TRACE</a:t>
            </a:r>
          </a:p>
          <a:p>
            <a:pPr marL="171450" indent="-171450">
              <a:buFont typeface="Arial" panose="020B0604020202020204" pitchFamily="34" charset="0"/>
              <a:buChar char="•"/>
            </a:pPr>
            <a:r>
              <a:rPr lang="en-US" dirty="0"/>
              <a:t>Crosslink measurement simulation</a:t>
            </a:r>
          </a:p>
          <a:p>
            <a:pPr marL="171450" indent="-171450">
              <a:buFont typeface="Arial" panose="020B0604020202020204" pitchFamily="34" charset="0"/>
              <a:buChar char="•"/>
            </a:pPr>
            <a:r>
              <a:rPr lang="en-US" dirty="0">
                <a:latin typeface="Franklin Gothic Book"/>
              </a:rPr>
              <a:t>Distributed data transfer since constellation information is not available to all nodes at all times</a:t>
            </a:r>
            <a:endParaRPr lang="en-US" dirty="0"/>
          </a:p>
        </p:txBody>
      </p:sp>
      <p:sp>
        <p:nvSpPr>
          <p:cNvPr id="23" name="RESULTS_KEY_OUTCOME_03">
            <a:extLst>
              <a:ext uri="{FF2B5EF4-FFF2-40B4-BE49-F238E27FC236}">
                <a16:creationId xmlns:a16="http://schemas.microsoft.com/office/drawing/2014/main" id="{17C84AA5-A143-442A-A8B7-5940008FFE51}"/>
              </a:ext>
            </a:extLst>
          </p:cNvPr>
          <p:cNvSpPr>
            <a:spLocks noGrp="1"/>
          </p:cNvSpPr>
          <p:nvPr>
            <p:ph type="body" sz="quarter" idx="66"/>
          </p:nvPr>
        </p:nvSpPr>
        <p:spPr/>
        <p:txBody>
          <a:bodyPr anchor="t"/>
          <a:lstStyle/>
          <a:p>
            <a:r>
              <a:rPr lang="en-US" dirty="0"/>
              <a:t>Deployed satellite navigation software on SWaP-constrained embedded nodes for decentralized state estimation</a:t>
            </a:r>
          </a:p>
          <a:p>
            <a:pPr marL="171450" indent="-171450">
              <a:buFont typeface="Arial" panose="020B0604020202020204" pitchFamily="34" charset="0"/>
              <a:buChar char="•"/>
            </a:pPr>
            <a:r>
              <a:rPr lang="en-US" dirty="0">
                <a:latin typeface="Franklin Gothic Book"/>
              </a:rPr>
              <a:t>Validated capability of obtaining </a:t>
            </a:r>
            <a:r>
              <a:rPr lang="en-US" b="1" dirty="0">
                <a:latin typeface="Franklin Gothic Book"/>
              </a:rPr>
              <a:t>position</a:t>
            </a:r>
            <a:r>
              <a:rPr lang="en-US" dirty="0">
                <a:latin typeface="Franklin Gothic Book"/>
              </a:rPr>
              <a:t>, </a:t>
            </a:r>
            <a:r>
              <a:rPr lang="en-US" b="1" dirty="0">
                <a:latin typeface="Franklin Gothic Book"/>
              </a:rPr>
              <a:t>velocity</a:t>
            </a:r>
            <a:r>
              <a:rPr lang="en-US" dirty="0">
                <a:latin typeface="Franklin Gothic Book"/>
              </a:rPr>
              <a:t>, </a:t>
            </a:r>
            <a:r>
              <a:rPr lang="en-US" b="1" dirty="0">
                <a:latin typeface="Franklin Gothic Book"/>
              </a:rPr>
              <a:t>covariance</a:t>
            </a:r>
            <a:r>
              <a:rPr lang="en-US" dirty="0">
                <a:latin typeface="Franklin Gothic Book"/>
              </a:rPr>
              <a:t> (estimate uncertainty), and </a:t>
            </a:r>
            <a:r>
              <a:rPr lang="en-US" b="1" dirty="0">
                <a:latin typeface="Franklin Gothic Book"/>
              </a:rPr>
              <a:t>cross-covariance</a:t>
            </a:r>
            <a:r>
              <a:rPr lang="en-US" dirty="0">
                <a:latin typeface="Franklin Gothic Book"/>
              </a:rPr>
              <a:t> information for each node/pairs of nodes via decentralized state estimation</a:t>
            </a:r>
          </a:p>
        </p:txBody>
      </p:sp>
      <p:sp>
        <p:nvSpPr>
          <p:cNvPr id="24" name="OVERVIEW_CUSTOMER_CONNECTION">
            <a:extLst>
              <a:ext uri="{FF2B5EF4-FFF2-40B4-BE49-F238E27FC236}">
                <a16:creationId xmlns:a16="http://schemas.microsoft.com/office/drawing/2014/main" id="{896A24B2-6FD5-47D9-B459-2DD853B5D4B5}"/>
              </a:ext>
            </a:extLst>
          </p:cNvPr>
          <p:cNvSpPr>
            <a:spLocks noGrp="1"/>
          </p:cNvSpPr>
          <p:nvPr>
            <p:ph type="body" sz="quarter" idx="67"/>
          </p:nvPr>
        </p:nvSpPr>
        <p:spPr/>
        <p:txBody>
          <a:bodyPr/>
          <a:lstStyle/>
          <a:p>
            <a:r>
              <a:rPr lang="en-US" dirty="0"/>
              <a:t>SDA, </a:t>
            </a:r>
            <a:r>
              <a:rPr lang="en-US" dirty="0" err="1"/>
              <a:t>pLEO</a:t>
            </a:r>
            <a:r>
              <a:rPr lang="en-US" dirty="0"/>
              <a:t>, Space Program Operations (PO) Program office</a:t>
            </a:r>
          </a:p>
        </p:txBody>
      </p:sp>
      <p:sp>
        <p:nvSpPr>
          <p:cNvPr id="25" name="DETAILS_DEMO">
            <a:extLst>
              <a:ext uri="{FF2B5EF4-FFF2-40B4-BE49-F238E27FC236}">
                <a16:creationId xmlns:a16="http://schemas.microsoft.com/office/drawing/2014/main" id="{CBD58D54-0B47-46A9-9384-07C81DA62147}"/>
              </a:ext>
            </a:extLst>
          </p:cNvPr>
          <p:cNvSpPr>
            <a:spLocks noGrp="1"/>
          </p:cNvSpPr>
          <p:nvPr>
            <p:ph type="body" sz="quarter" idx="68"/>
          </p:nvPr>
        </p:nvSpPr>
        <p:spPr/>
        <p:txBody>
          <a:bodyPr/>
          <a:lstStyle/>
          <a:p>
            <a:r>
              <a:rPr lang="en-US" dirty="0">
                <a:solidFill>
                  <a:schemeClr val="bg2"/>
                </a:solidFill>
                <a:latin typeface="Franklin Gothic Book"/>
              </a:rPr>
              <a:t>Demos to Customers</a:t>
            </a:r>
            <a:endParaRPr lang="en-US" dirty="0"/>
          </a:p>
          <a:p>
            <a:pPr marL="171450" indent="-171450">
              <a:buFont typeface="Arial" panose="020B0604020202020204" pitchFamily="34" charset="0"/>
              <a:buChar char="•"/>
            </a:pPr>
            <a:r>
              <a:rPr lang="en-US" dirty="0"/>
              <a:t>Capability demo was spotlight of Plate Mail project</a:t>
            </a:r>
          </a:p>
          <a:p>
            <a:endParaRPr lang="en-US" dirty="0"/>
          </a:p>
        </p:txBody>
      </p:sp>
      <p:sp>
        <p:nvSpPr>
          <p:cNvPr id="26" name="DETAILS_NEXT_STEPS">
            <a:extLst>
              <a:ext uri="{FF2B5EF4-FFF2-40B4-BE49-F238E27FC236}">
                <a16:creationId xmlns:a16="http://schemas.microsoft.com/office/drawing/2014/main" id="{E65A1702-AAAD-4FB2-8C85-F0BDAD2078D2}"/>
              </a:ext>
            </a:extLst>
          </p:cNvPr>
          <p:cNvSpPr>
            <a:spLocks noGrp="1"/>
          </p:cNvSpPr>
          <p:nvPr>
            <p:ph type="body" sz="quarter" idx="69"/>
          </p:nvPr>
        </p:nvSpPr>
        <p:spPr/>
        <p:txBody>
          <a:bodyPr/>
          <a:lstStyle/>
          <a:p>
            <a:r>
              <a:rPr lang="en-US" dirty="0">
                <a:solidFill>
                  <a:schemeClr val="bg2"/>
                </a:solidFill>
                <a:latin typeface="Franklin Gothic Book"/>
              </a:rPr>
              <a:t>Next Steps</a:t>
            </a:r>
            <a:endParaRPr lang="en-US" dirty="0"/>
          </a:p>
          <a:p>
            <a:pPr marL="171450" indent="-171450">
              <a:buFont typeface="Arial" panose="020B0604020202020204" pitchFamily="34" charset="0"/>
              <a:buChar char="•"/>
            </a:pPr>
            <a:r>
              <a:rPr lang="en-US" dirty="0"/>
              <a:t>Next steps for the scrimmage portion of the project will be determined by the iLab team in order to integrate our findings and platform with the other Chain Mail scrimmage teams.</a:t>
            </a:r>
          </a:p>
          <a:p>
            <a:pPr marL="171450" indent="-171450">
              <a:buFont typeface="Arial" panose="020B0604020202020204" pitchFamily="34" charset="0"/>
              <a:buChar char="•"/>
            </a:pPr>
            <a:r>
              <a:rPr lang="en-US" dirty="0"/>
              <a:t>From the customer perspective, next steps entail using testbed to validate various performance studies from customer funded analyses and studies.</a:t>
            </a:r>
          </a:p>
          <a:p>
            <a:pPr marL="171450" indent="-171450">
              <a:buFont typeface="Arial" panose="020B0604020202020204" pitchFamily="34" charset="0"/>
              <a:buChar char="•"/>
            </a:pPr>
            <a:r>
              <a:rPr lang="en-US" dirty="0"/>
              <a:t>Scale to more nodes by acquiring additional hardware</a:t>
            </a:r>
          </a:p>
          <a:p>
            <a:endParaRPr lang="en-US" dirty="0"/>
          </a:p>
          <a:p>
            <a:endParaRPr lang="en-US" dirty="0"/>
          </a:p>
        </p:txBody>
      </p:sp>
      <p:sp>
        <p:nvSpPr>
          <p:cNvPr id="27" name="RESULTS_IP">
            <a:extLst>
              <a:ext uri="{FF2B5EF4-FFF2-40B4-BE49-F238E27FC236}">
                <a16:creationId xmlns:a16="http://schemas.microsoft.com/office/drawing/2014/main" id="{1AA10C0D-2143-4CEE-9817-565071320A4B}"/>
              </a:ext>
            </a:extLst>
          </p:cNvPr>
          <p:cNvSpPr>
            <a:spLocks noGrp="1"/>
          </p:cNvSpPr>
          <p:nvPr>
            <p:ph type="body" sz="quarter" idx="70"/>
          </p:nvPr>
        </p:nvSpPr>
        <p:spPr>
          <a:xfrm>
            <a:off x="795528" y="5295799"/>
            <a:ext cx="2834640" cy="1554480"/>
          </a:xfrm>
        </p:spPr>
        <p:txBody>
          <a:bodyPr/>
          <a:lstStyle/>
          <a:p>
            <a:pPr marL="171450" indent="-171450">
              <a:buFont typeface="Arial" panose="020B0604020202020204" pitchFamily="34" charset="0"/>
              <a:buChar char="•"/>
            </a:pPr>
            <a:r>
              <a:rPr lang="en-US" dirty="0"/>
              <a:t>Designed scalable, hierarchical, distributed constellation navigation architecture</a:t>
            </a:r>
          </a:p>
          <a:p>
            <a:pPr marL="171450" indent="-171450">
              <a:buFont typeface="Arial" panose="020B0604020202020204" pitchFamily="34" charset="0"/>
              <a:buChar char="•"/>
            </a:pPr>
            <a:r>
              <a:rPr lang="en-US" dirty="0"/>
              <a:t>Developed hardware simulator for distributed system experimentation</a:t>
            </a:r>
          </a:p>
        </p:txBody>
      </p:sp>
      <p:sp>
        <p:nvSpPr>
          <p:cNvPr id="28" name="RESULTS_PUBLICATIONS">
            <a:extLst>
              <a:ext uri="{FF2B5EF4-FFF2-40B4-BE49-F238E27FC236}">
                <a16:creationId xmlns:a16="http://schemas.microsoft.com/office/drawing/2014/main" id="{FC5670AF-A8EA-4BA9-B4CC-B53F030706BD}"/>
              </a:ext>
            </a:extLst>
          </p:cNvPr>
          <p:cNvSpPr>
            <a:spLocks noGrp="1"/>
          </p:cNvSpPr>
          <p:nvPr>
            <p:ph type="body" sz="quarter" idx="71"/>
          </p:nvPr>
        </p:nvSpPr>
        <p:spPr/>
        <p:txBody>
          <a:bodyPr/>
          <a:lstStyle/>
          <a:p>
            <a:r>
              <a:rPr lang="en-US" dirty="0">
                <a:solidFill>
                  <a:schemeClr val="bg2"/>
                </a:solidFill>
                <a:latin typeface="Franklin Gothic Book"/>
              </a:rPr>
              <a:t>Developed Documents</a:t>
            </a:r>
            <a:endParaRPr lang="en-US" dirty="0"/>
          </a:p>
          <a:p>
            <a:r>
              <a:rPr lang="en-US" dirty="0"/>
              <a:t>ATM-2020-00632: Aerospace Distributed Navigation Hardware Simulator</a:t>
            </a:r>
          </a:p>
          <a:p>
            <a:endParaRPr lang="en-US" dirty="0"/>
          </a:p>
        </p:txBody>
      </p:sp>
      <p:sp>
        <p:nvSpPr>
          <p:cNvPr id="29" name="RESULTS_CONFERENCES">
            <a:extLst>
              <a:ext uri="{FF2B5EF4-FFF2-40B4-BE49-F238E27FC236}">
                <a16:creationId xmlns:a16="http://schemas.microsoft.com/office/drawing/2014/main" id="{42D6D7D5-563E-40AC-B489-1BE68B98FD62}"/>
              </a:ext>
            </a:extLst>
          </p:cNvPr>
          <p:cNvSpPr>
            <a:spLocks noGrp="1"/>
          </p:cNvSpPr>
          <p:nvPr>
            <p:ph type="body" sz="quarter" idx="72"/>
          </p:nvPr>
        </p:nvSpPr>
        <p:spPr/>
        <p:txBody>
          <a:bodyPr anchor="t"/>
          <a:lstStyle/>
          <a:p>
            <a:r>
              <a:rPr lang="en-US">
                <a:solidFill>
                  <a:schemeClr val="bg2"/>
                </a:solidFill>
                <a:latin typeface="Franklin Gothic Book"/>
              </a:rPr>
              <a:t>Conference </a:t>
            </a:r>
            <a:r>
              <a:rPr lang="en-US" dirty="0">
                <a:solidFill>
                  <a:schemeClr val="bg2"/>
                </a:solidFill>
                <a:latin typeface="Franklin Gothic Book"/>
              </a:rPr>
              <a:t>Papers</a:t>
            </a:r>
          </a:p>
          <a:p>
            <a:r>
              <a:rPr lang="en-US">
                <a:latin typeface="Franklin Gothic Book"/>
              </a:rPr>
              <a:t>N/A</a:t>
            </a:r>
          </a:p>
        </p:txBody>
      </p:sp>
    </p:spTree>
    <p:extLst>
      <p:ext uri="{BB962C8B-B14F-4D97-AF65-F5344CB8AC3E}">
        <p14:creationId xmlns:p14="http://schemas.microsoft.com/office/powerpoint/2010/main" val="381216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60CDAF7-A40A-4CE5-B97A-3F6616EFDD8A}"/>
              </a:ext>
            </a:extLst>
          </p:cNvPr>
          <p:cNvSpPr>
            <a:spLocks noGrp="1"/>
          </p:cNvSpPr>
          <p:nvPr>
            <p:ph type="body" sz="quarter" idx="10"/>
          </p:nvPr>
        </p:nvSpPr>
        <p:spPr/>
        <p:txBody>
          <a:bodyPr wrap="square" lIns="685800" rtlCol="0" anchor="t">
            <a:spAutoFit/>
          </a:bodyPr>
          <a:lstStyle/>
          <a:p>
            <a:r>
              <a:rPr lang="en-US"/>
              <a:t>Chain Mail – Plate Mail</a:t>
            </a:r>
          </a:p>
        </p:txBody>
      </p:sp>
      <p:sp>
        <p:nvSpPr>
          <p:cNvPr id="11" name="Text Placeholder 10">
            <a:extLst>
              <a:ext uri="{FF2B5EF4-FFF2-40B4-BE49-F238E27FC236}">
                <a16:creationId xmlns:a16="http://schemas.microsoft.com/office/drawing/2014/main" id="{210995B9-E5A0-4663-90B6-3E60FD8980F5}"/>
              </a:ext>
            </a:extLst>
          </p:cNvPr>
          <p:cNvSpPr>
            <a:spLocks noGrp="1"/>
          </p:cNvSpPr>
          <p:nvPr>
            <p:ph type="body" sz="quarter" idx="11"/>
          </p:nvPr>
        </p:nvSpPr>
        <p:spPr/>
        <p:txBody>
          <a:bodyPr wrap="square" lIns="685800" rtlCol="0" anchor="t">
            <a:spAutoFit/>
          </a:bodyPr>
          <a:lstStyle/>
          <a:p>
            <a:r>
              <a:rPr lang="en-US"/>
              <a:t>Distributed Navigation and Hardware-in-the-Loop Validation</a:t>
            </a:r>
          </a:p>
        </p:txBody>
      </p:sp>
      <p:sp>
        <p:nvSpPr>
          <p:cNvPr id="13" name="Text Placeholder 12">
            <a:extLst>
              <a:ext uri="{FF2B5EF4-FFF2-40B4-BE49-F238E27FC236}">
                <a16:creationId xmlns:a16="http://schemas.microsoft.com/office/drawing/2014/main" id="{E55EF921-2F0A-47C5-8463-C49BBBE76BF4}"/>
              </a:ext>
            </a:extLst>
          </p:cNvPr>
          <p:cNvSpPr>
            <a:spLocks noGrp="1"/>
          </p:cNvSpPr>
          <p:nvPr>
            <p:ph type="body" sz="quarter" idx="35"/>
          </p:nvPr>
        </p:nvSpPr>
        <p:spPr/>
        <p:txBody>
          <a:bodyPr/>
          <a:lstStyle/>
          <a:p>
            <a:r>
              <a:rPr lang="en-US">
                <a:solidFill>
                  <a:srgbClr val="FFFFFF"/>
                </a:solidFill>
                <a:latin typeface="Franklin Gothic Medium"/>
              </a:rPr>
              <a:t>Derek Chen</a:t>
            </a:r>
            <a:endParaRPr lang="en-US"/>
          </a:p>
        </p:txBody>
      </p:sp>
      <p:sp>
        <p:nvSpPr>
          <p:cNvPr id="12" name="Text Placeholder 11">
            <a:extLst>
              <a:ext uri="{FF2B5EF4-FFF2-40B4-BE49-F238E27FC236}">
                <a16:creationId xmlns:a16="http://schemas.microsoft.com/office/drawing/2014/main" id="{B5A2D05A-6282-445C-87C8-4F3BBB9787F0}"/>
              </a:ext>
            </a:extLst>
          </p:cNvPr>
          <p:cNvSpPr>
            <a:spLocks noGrp="1"/>
          </p:cNvSpPr>
          <p:nvPr>
            <p:ph type="body" sz="quarter" idx="31"/>
          </p:nvPr>
        </p:nvSpPr>
        <p:spPr/>
        <p:txBody>
          <a:bodyPr/>
          <a:lstStyle/>
          <a:p>
            <a:r>
              <a:rPr lang="en-US"/>
              <a:t>841753</a:t>
            </a:r>
          </a:p>
        </p:txBody>
      </p:sp>
      <p:sp>
        <p:nvSpPr>
          <p:cNvPr id="14" name="Text Placeholder 13">
            <a:extLst>
              <a:ext uri="{FF2B5EF4-FFF2-40B4-BE49-F238E27FC236}">
                <a16:creationId xmlns:a16="http://schemas.microsoft.com/office/drawing/2014/main" id="{108BCBC3-4205-42D8-8F7D-4FB4129FF67B}"/>
              </a:ext>
            </a:extLst>
          </p:cNvPr>
          <p:cNvSpPr>
            <a:spLocks noGrp="1"/>
          </p:cNvSpPr>
          <p:nvPr>
            <p:ph type="body" sz="quarter" idx="36"/>
          </p:nvPr>
        </p:nvSpPr>
        <p:spPr/>
        <p:txBody>
          <a:bodyPr/>
          <a:lstStyle/>
          <a:p>
            <a:r>
              <a:rPr lang="en-US"/>
              <a:t>Ventures</a:t>
            </a:r>
          </a:p>
        </p:txBody>
      </p:sp>
      <p:sp>
        <p:nvSpPr>
          <p:cNvPr id="15" name="Text Placeholder 14">
            <a:extLst>
              <a:ext uri="{FF2B5EF4-FFF2-40B4-BE49-F238E27FC236}">
                <a16:creationId xmlns:a16="http://schemas.microsoft.com/office/drawing/2014/main" id="{09023875-6B42-4ED1-921B-56996B96FFEF}"/>
              </a:ext>
            </a:extLst>
          </p:cNvPr>
          <p:cNvSpPr>
            <a:spLocks noGrp="1"/>
          </p:cNvSpPr>
          <p:nvPr>
            <p:ph type="body" sz="quarter" idx="71"/>
          </p:nvPr>
        </p:nvSpPr>
        <p:spPr/>
        <p:txBody>
          <a:bodyPr anchor="t"/>
          <a:lstStyle/>
          <a:p>
            <a:pPr marL="115570" indent="-115570"/>
            <a:r>
              <a:rPr lang="en-US" dirty="0">
                <a:latin typeface="Franklin Gothic Book"/>
              </a:rPr>
              <a:t>Plate Mail successfully demonstrated the ability to simulate a decentralized navigation architecture in a distributed hardware-in-the-loop test environment</a:t>
            </a:r>
          </a:p>
          <a:p>
            <a:pPr lvl="1" indent="-115570"/>
            <a:r>
              <a:rPr lang="en-US" i="0" dirty="0">
                <a:latin typeface="Franklin Gothic Book"/>
              </a:rPr>
              <a:t>Distributed navigation architecture developed for scalable test scenarios</a:t>
            </a:r>
          </a:p>
          <a:p>
            <a:pPr lvl="1" indent="-115570"/>
            <a:r>
              <a:rPr lang="en-US" i="0" dirty="0">
                <a:latin typeface="Franklin Gothic Book"/>
              </a:rPr>
              <a:t>Distributed Kalman filter techniques implemented, with filter instance embedded in each satellite node</a:t>
            </a:r>
          </a:p>
          <a:p>
            <a:pPr lvl="1" indent="-115570"/>
            <a:r>
              <a:rPr lang="en-US" i="0" dirty="0">
                <a:latin typeface="Franklin Gothic Book"/>
              </a:rPr>
              <a:t>Data transfer protocols developed and implemented for distributed architecture to reduce potential data transfer burden for large constellations</a:t>
            </a:r>
          </a:p>
          <a:p>
            <a:pPr lvl="1" indent="-115570"/>
            <a:r>
              <a:rPr lang="en-US" i="0" dirty="0">
                <a:latin typeface="Franklin Gothic Book"/>
              </a:rPr>
              <a:t>Communication network implemented utilizing multiple Raspberry </a:t>
            </a:r>
            <a:r>
              <a:rPr lang="en-US" i="0" dirty="0" err="1">
                <a:latin typeface="Franklin Gothic Book"/>
              </a:rPr>
              <a:t>Pis</a:t>
            </a:r>
            <a:endParaRPr lang="en-US" i="0" dirty="0"/>
          </a:p>
          <a:p>
            <a:pPr lvl="1" indent="-115570"/>
            <a:r>
              <a:rPr lang="en-US" i="0" dirty="0">
                <a:latin typeface="Franklin Gothic Book"/>
              </a:rPr>
              <a:t>Capability showed ability to efficiently communicate necessary data and quickly determine state estimates across constellation</a:t>
            </a:r>
            <a:endParaRPr lang="en-US" i="0" dirty="0"/>
          </a:p>
          <a:p>
            <a:pPr lvl="1" indent="-115570"/>
            <a:endParaRPr lang="en-US" i="0" dirty="0"/>
          </a:p>
          <a:p>
            <a:pPr lvl="1" indent="-115570"/>
            <a:endParaRPr lang="en-US" i="0" dirty="0"/>
          </a:p>
          <a:p>
            <a:pPr lvl="1" indent="-115570"/>
            <a:endParaRPr lang="en-US" i="0" dirty="0"/>
          </a:p>
          <a:p>
            <a:pPr lvl="1" indent="-115570"/>
            <a:endParaRPr lang="en-US" i="0" dirty="0"/>
          </a:p>
        </p:txBody>
      </p:sp>
      <p:sp>
        <p:nvSpPr>
          <p:cNvPr id="16" name="Text Placeholder 15">
            <a:extLst>
              <a:ext uri="{FF2B5EF4-FFF2-40B4-BE49-F238E27FC236}">
                <a16:creationId xmlns:a16="http://schemas.microsoft.com/office/drawing/2014/main" id="{7E16FBC5-95B4-4B06-A8C1-02F64912DBC9}"/>
              </a:ext>
            </a:extLst>
          </p:cNvPr>
          <p:cNvSpPr>
            <a:spLocks noGrp="1"/>
          </p:cNvSpPr>
          <p:nvPr>
            <p:ph type="body" sz="quarter" idx="72"/>
          </p:nvPr>
        </p:nvSpPr>
        <p:spPr/>
        <p:txBody>
          <a:bodyPr anchor="t"/>
          <a:lstStyle/>
          <a:p>
            <a:pPr marL="115570" indent="-115570"/>
            <a:r>
              <a:rPr lang="en-US" dirty="0">
                <a:latin typeface="Franklin Gothic Book"/>
              </a:rPr>
              <a:t>Validated distributed navigation </a:t>
            </a:r>
            <a:r>
              <a:rPr lang="en-US">
                <a:latin typeface="Franklin Gothic Book"/>
              </a:rPr>
              <a:t>algorithm</a:t>
            </a:r>
            <a:r>
              <a:rPr lang="en-US" dirty="0">
                <a:latin typeface="Franklin Gothic Book"/>
              </a:rPr>
              <a:t> leveraged in other SDA, SPO, and Chief Engineer’s Office Work.</a:t>
            </a:r>
            <a:endParaRPr lang="en-US">
              <a:latin typeface="Franklin Gothic Book"/>
            </a:endParaRPr>
          </a:p>
          <a:p>
            <a:pPr lvl="1" indent="-115570"/>
            <a:r>
              <a:rPr lang="en-US" dirty="0">
                <a:latin typeface="Franklin Gothic Book"/>
              </a:rPr>
              <a:t>Prior analysis and studies applied covariance analysis to distributed algorithms to evaluate the theory and performance bounds of distributed </a:t>
            </a:r>
            <a:r>
              <a:rPr lang="en-US" err="1">
                <a:latin typeface="Franklin Gothic Book"/>
              </a:rPr>
              <a:t>pLEO</a:t>
            </a:r>
            <a:r>
              <a:rPr lang="en-US" dirty="0">
                <a:latin typeface="Franklin Gothic Book"/>
              </a:rPr>
              <a:t> architectures</a:t>
            </a:r>
          </a:p>
          <a:p>
            <a:pPr lvl="1" indent="-115570"/>
            <a:r>
              <a:rPr lang="en-US" dirty="0"/>
              <a:t>Plate Mail validates:</a:t>
            </a:r>
          </a:p>
          <a:p>
            <a:pPr marL="457200" lvl="2" indent="-91440"/>
            <a:r>
              <a:rPr lang="en-US" sz="1050" i="1" dirty="0">
                <a:latin typeface="Franklin Gothic Book" panose="020B0503020102020204" pitchFamily="34" charset="0"/>
              </a:rPr>
              <a:t>Rapid constellation state estimation may be accurately obtained</a:t>
            </a:r>
          </a:p>
          <a:p>
            <a:pPr marL="457200" lvl="2" indent="-91440"/>
            <a:r>
              <a:rPr lang="en-US" sz="1050" i="1" dirty="0">
                <a:latin typeface="Franklin Gothic Book" panose="020B0503020102020204" pitchFamily="34" charset="0"/>
              </a:rPr>
              <a:t>Distributed navigation may be accomplished in a distributed communications setting where networking and SWaP constraints limit data transfer capacity and synchronicity of data reception</a:t>
            </a:r>
          </a:p>
        </p:txBody>
      </p:sp>
      <p:sp>
        <p:nvSpPr>
          <p:cNvPr id="17" name="Text Placeholder 16">
            <a:extLst>
              <a:ext uri="{FF2B5EF4-FFF2-40B4-BE49-F238E27FC236}">
                <a16:creationId xmlns:a16="http://schemas.microsoft.com/office/drawing/2014/main" id="{B03BC593-3F99-4B4F-AE77-D6BDB303DB99}"/>
              </a:ext>
            </a:extLst>
          </p:cNvPr>
          <p:cNvSpPr>
            <a:spLocks noGrp="1"/>
          </p:cNvSpPr>
          <p:nvPr>
            <p:ph type="body" sz="quarter" idx="73"/>
          </p:nvPr>
        </p:nvSpPr>
        <p:spPr/>
        <p:txBody>
          <a:bodyPr/>
          <a:lstStyle/>
          <a:p>
            <a:r>
              <a:rPr lang="en-US" dirty="0"/>
              <a:t>Because of iLab funding, we were able to establish the hardware implementation platform to prototype our algorithms beyond the simulation-level analysis that our customers were interested in. </a:t>
            </a:r>
          </a:p>
          <a:p>
            <a:r>
              <a:rPr lang="en-US" dirty="0"/>
              <a:t>As such, we were able to create an end-to-end, hardware-in-the-loop simulation validating our architecture and methods.</a:t>
            </a:r>
          </a:p>
        </p:txBody>
      </p:sp>
      <p:sp>
        <p:nvSpPr>
          <p:cNvPr id="18" name="Text Placeholder 17">
            <a:extLst>
              <a:ext uri="{FF2B5EF4-FFF2-40B4-BE49-F238E27FC236}">
                <a16:creationId xmlns:a16="http://schemas.microsoft.com/office/drawing/2014/main" id="{2ABCD899-C596-4439-ABA6-98C8251EA153}"/>
              </a:ext>
            </a:extLst>
          </p:cNvPr>
          <p:cNvSpPr>
            <a:spLocks noGrp="1"/>
          </p:cNvSpPr>
          <p:nvPr>
            <p:ph type="body" sz="quarter" idx="74"/>
          </p:nvPr>
        </p:nvSpPr>
        <p:spPr/>
        <p:txBody>
          <a:bodyPr/>
          <a:lstStyle/>
          <a:p>
            <a:r>
              <a:rPr lang="en-US" dirty="0"/>
              <a:t>Numerous customers interested in proliferated constellations.</a:t>
            </a:r>
          </a:p>
        </p:txBody>
      </p:sp>
      <p:sp>
        <p:nvSpPr>
          <p:cNvPr id="19" name="TextBox 18">
            <a:extLst>
              <a:ext uri="{FF2B5EF4-FFF2-40B4-BE49-F238E27FC236}">
                <a16:creationId xmlns:a16="http://schemas.microsoft.com/office/drawing/2014/main" id="{85B20EFA-C9AD-417E-A2BD-AF8A9626C920}"/>
              </a:ext>
            </a:extLst>
          </p:cNvPr>
          <p:cNvSpPr txBox="1"/>
          <p:nvPr/>
        </p:nvSpPr>
        <p:spPr>
          <a:xfrm>
            <a:off x="8868611" y="5350581"/>
            <a:ext cx="188579" cy="246221"/>
          </a:xfrm>
          <a:prstGeom prst="rect">
            <a:avLst/>
          </a:prstGeom>
          <a:noFill/>
          <a:ln>
            <a:solidFill>
              <a:schemeClr val="tx1"/>
            </a:solidFill>
          </a:ln>
        </p:spPr>
        <p:txBody>
          <a:bodyPr wrap="square" rtlCol="0" anchor="ctr">
            <a:spAutoFit/>
          </a:bodyPr>
          <a:lstStyle/>
          <a:p>
            <a:pPr algn="ctr"/>
            <a:r>
              <a:rPr lang="en-US" sz="1000" dirty="0"/>
              <a:t>X</a:t>
            </a:r>
          </a:p>
        </p:txBody>
      </p:sp>
      <p:sp>
        <p:nvSpPr>
          <p:cNvPr id="20" name="TextBox 19">
            <a:extLst>
              <a:ext uri="{FF2B5EF4-FFF2-40B4-BE49-F238E27FC236}">
                <a16:creationId xmlns:a16="http://schemas.microsoft.com/office/drawing/2014/main" id="{25483D2B-FDF3-463B-BAE4-642FF6E938ED}"/>
              </a:ext>
            </a:extLst>
          </p:cNvPr>
          <p:cNvSpPr txBox="1"/>
          <p:nvPr/>
        </p:nvSpPr>
        <p:spPr>
          <a:xfrm>
            <a:off x="8868610" y="5698804"/>
            <a:ext cx="188579" cy="246221"/>
          </a:xfrm>
          <a:prstGeom prst="rect">
            <a:avLst/>
          </a:prstGeom>
          <a:noFill/>
          <a:ln>
            <a:solidFill>
              <a:schemeClr val="tx1"/>
            </a:solidFill>
          </a:ln>
        </p:spPr>
        <p:txBody>
          <a:bodyPr wrap="square" rtlCol="0" anchor="ctr">
            <a:spAutoFit/>
          </a:bodyPr>
          <a:lstStyle/>
          <a:p>
            <a:pPr algn="ctr"/>
            <a:r>
              <a:rPr lang="en-US" sz="1000" dirty="0"/>
              <a:t>X</a:t>
            </a:r>
          </a:p>
        </p:txBody>
      </p:sp>
      <p:sp>
        <p:nvSpPr>
          <p:cNvPr id="21" name="TextBox 20">
            <a:extLst>
              <a:ext uri="{FF2B5EF4-FFF2-40B4-BE49-F238E27FC236}">
                <a16:creationId xmlns:a16="http://schemas.microsoft.com/office/drawing/2014/main" id="{FF8A690B-537F-4315-97A9-4EA8444592F1}"/>
              </a:ext>
            </a:extLst>
          </p:cNvPr>
          <p:cNvSpPr txBox="1"/>
          <p:nvPr/>
        </p:nvSpPr>
        <p:spPr>
          <a:xfrm>
            <a:off x="7987011" y="5348312"/>
            <a:ext cx="188579" cy="246221"/>
          </a:xfrm>
          <a:prstGeom prst="rect">
            <a:avLst/>
          </a:prstGeom>
          <a:noFill/>
          <a:ln>
            <a:solidFill>
              <a:schemeClr val="tx1"/>
            </a:solidFill>
          </a:ln>
        </p:spPr>
        <p:txBody>
          <a:bodyPr wrap="square" rtlCol="0" anchor="ctr">
            <a:spAutoFit/>
          </a:bodyPr>
          <a:lstStyle/>
          <a:p>
            <a:pPr algn="ctr"/>
            <a:r>
              <a:rPr lang="en-US" sz="1000" dirty="0"/>
              <a:t>X</a:t>
            </a:r>
          </a:p>
        </p:txBody>
      </p:sp>
      <p:sp>
        <p:nvSpPr>
          <p:cNvPr id="22" name="TextBox 21">
            <a:extLst>
              <a:ext uri="{FF2B5EF4-FFF2-40B4-BE49-F238E27FC236}">
                <a16:creationId xmlns:a16="http://schemas.microsoft.com/office/drawing/2014/main" id="{469B1DDB-D4E3-43EA-9702-0D9E131D221C}"/>
              </a:ext>
            </a:extLst>
          </p:cNvPr>
          <p:cNvSpPr txBox="1"/>
          <p:nvPr/>
        </p:nvSpPr>
        <p:spPr>
          <a:xfrm>
            <a:off x="7987011" y="5698805"/>
            <a:ext cx="188579" cy="246221"/>
          </a:xfrm>
          <a:prstGeom prst="rect">
            <a:avLst/>
          </a:prstGeom>
          <a:noFill/>
          <a:ln>
            <a:solidFill>
              <a:schemeClr val="tx1"/>
            </a:solidFill>
          </a:ln>
        </p:spPr>
        <p:txBody>
          <a:bodyPr wrap="square" rtlCol="0" anchor="ctr">
            <a:spAutoFit/>
          </a:bodyPr>
          <a:lstStyle/>
          <a:p>
            <a:pPr algn="ctr"/>
            <a:endParaRPr lang="en-US" sz="1000" dirty="0"/>
          </a:p>
        </p:txBody>
      </p:sp>
    </p:spTree>
    <p:extLst>
      <p:ext uri="{BB962C8B-B14F-4D97-AF65-F5344CB8AC3E}">
        <p14:creationId xmlns:p14="http://schemas.microsoft.com/office/powerpoint/2010/main" val="4276951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C49A67-C39D-423E-978E-A3D5849FF553}"/>
              </a:ext>
            </a:extLst>
          </p:cNvPr>
          <p:cNvSpPr>
            <a:spLocks noGrp="1"/>
          </p:cNvSpPr>
          <p:nvPr>
            <p:ph type="body" sz="quarter" idx="10"/>
          </p:nvPr>
        </p:nvSpPr>
        <p:spPr/>
        <p:txBody>
          <a:bodyPr wrap="square" lIns="685800" rtlCol="0" anchor="t">
            <a:spAutoFit/>
          </a:bodyPr>
          <a:lstStyle/>
          <a:p>
            <a:r>
              <a:rPr lang="en-US"/>
              <a:t>Chain Mail – Plate Mail</a:t>
            </a:r>
          </a:p>
        </p:txBody>
      </p:sp>
      <p:sp>
        <p:nvSpPr>
          <p:cNvPr id="3" name="Text Placeholder 2">
            <a:extLst>
              <a:ext uri="{FF2B5EF4-FFF2-40B4-BE49-F238E27FC236}">
                <a16:creationId xmlns:a16="http://schemas.microsoft.com/office/drawing/2014/main" id="{64CB680E-D396-442B-A0A6-FCAC0CC6C935}"/>
              </a:ext>
            </a:extLst>
          </p:cNvPr>
          <p:cNvSpPr>
            <a:spLocks noGrp="1"/>
          </p:cNvSpPr>
          <p:nvPr>
            <p:ph type="body" sz="quarter" idx="11"/>
          </p:nvPr>
        </p:nvSpPr>
        <p:spPr/>
        <p:txBody>
          <a:bodyPr wrap="square" lIns="685800" rtlCol="0" anchor="t">
            <a:spAutoFit/>
          </a:bodyPr>
          <a:lstStyle/>
          <a:p>
            <a:r>
              <a:rPr lang="en-US"/>
              <a:t>Distributed Navigation and Hardware-in-the-Loop Validation</a:t>
            </a:r>
          </a:p>
        </p:txBody>
      </p:sp>
      <p:sp>
        <p:nvSpPr>
          <p:cNvPr id="4" name="Text Placeholder 3">
            <a:extLst>
              <a:ext uri="{FF2B5EF4-FFF2-40B4-BE49-F238E27FC236}">
                <a16:creationId xmlns:a16="http://schemas.microsoft.com/office/drawing/2014/main" id="{FFBE506A-1B05-4838-86DD-A909B81C3117}"/>
              </a:ext>
            </a:extLst>
          </p:cNvPr>
          <p:cNvSpPr>
            <a:spLocks noGrp="1"/>
          </p:cNvSpPr>
          <p:nvPr>
            <p:ph type="body" sz="quarter" idx="35"/>
          </p:nvPr>
        </p:nvSpPr>
        <p:spPr/>
        <p:txBody>
          <a:bodyPr/>
          <a:lstStyle/>
          <a:p>
            <a:r>
              <a:rPr lang="en-US">
                <a:solidFill>
                  <a:srgbClr val="FFFFFF"/>
                </a:solidFill>
                <a:latin typeface="Franklin Gothic Medium"/>
              </a:rPr>
              <a:t>Derek Chen</a:t>
            </a:r>
            <a:endParaRPr lang="en-US"/>
          </a:p>
        </p:txBody>
      </p:sp>
      <p:sp>
        <p:nvSpPr>
          <p:cNvPr id="5" name="Text Placeholder 4">
            <a:extLst>
              <a:ext uri="{FF2B5EF4-FFF2-40B4-BE49-F238E27FC236}">
                <a16:creationId xmlns:a16="http://schemas.microsoft.com/office/drawing/2014/main" id="{BE8BA341-5BB8-4A9D-A14D-6C5360C644D6}"/>
              </a:ext>
            </a:extLst>
          </p:cNvPr>
          <p:cNvSpPr>
            <a:spLocks noGrp="1"/>
          </p:cNvSpPr>
          <p:nvPr>
            <p:ph type="body" sz="quarter" idx="31"/>
          </p:nvPr>
        </p:nvSpPr>
        <p:spPr/>
        <p:txBody>
          <a:bodyPr/>
          <a:lstStyle/>
          <a:p>
            <a:r>
              <a:rPr lang="en-US">
                <a:solidFill>
                  <a:srgbClr val="FFFFFF"/>
                </a:solidFill>
                <a:latin typeface="Franklin Gothic Medium"/>
              </a:rPr>
              <a:t>841753</a:t>
            </a:r>
            <a:endParaRPr lang="en-US"/>
          </a:p>
        </p:txBody>
      </p:sp>
      <p:sp>
        <p:nvSpPr>
          <p:cNvPr id="6" name="Text Placeholder 5">
            <a:extLst>
              <a:ext uri="{FF2B5EF4-FFF2-40B4-BE49-F238E27FC236}">
                <a16:creationId xmlns:a16="http://schemas.microsoft.com/office/drawing/2014/main" id="{B094E542-A773-42A8-98C3-4903FE834C81}"/>
              </a:ext>
            </a:extLst>
          </p:cNvPr>
          <p:cNvSpPr>
            <a:spLocks noGrp="1"/>
          </p:cNvSpPr>
          <p:nvPr>
            <p:ph type="body" sz="quarter" idx="36"/>
          </p:nvPr>
        </p:nvSpPr>
        <p:spPr/>
        <p:txBody>
          <a:bodyPr/>
          <a:lstStyle/>
          <a:p>
            <a:r>
              <a:rPr lang="en-US"/>
              <a:t>Ventures</a:t>
            </a:r>
          </a:p>
        </p:txBody>
      </p:sp>
      <p:sp>
        <p:nvSpPr>
          <p:cNvPr id="7" name="Text Placeholder 6">
            <a:extLst>
              <a:ext uri="{FF2B5EF4-FFF2-40B4-BE49-F238E27FC236}">
                <a16:creationId xmlns:a16="http://schemas.microsoft.com/office/drawing/2014/main" id="{2ABC66EA-27F2-4620-8607-368127459951}"/>
              </a:ext>
            </a:extLst>
          </p:cNvPr>
          <p:cNvSpPr>
            <a:spLocks noGrp="1"/>
          </p:cNvSpPr>
          <p:nvPr>
            <p:ph type="body" sz="quarter" idx="71"/>
          </p:nvPr>
        </p:nvSpPr>
        <p:spPr/>
        <p:txBody>
          <a:bodyPr/>
          <a:lstStyle/>
          <a:p>
            <a:r>
              <a:rPr lang="en-US" dirty="0"/>
              <a:t>Plate Mail is a hierarchical and scalable architecture.</a:t>
            </a:r>
          </a:p>
          <a:p>
            <a:pPr lvl="1"/>
            <a:r>
              <a:rPr lang="en-US" dirty="0"/>
              <a:t>Revisiting hierarchical image from the first page, a node-cell (each color) consists of 5 nodes (SVs) which can message pass and perform cooperate state estimation.</a:t>
            </a:r>
          </a:p>
          <a:p>
            <a:pPr lvl="1"/>
            <a:r>
              <a:rPr lang="en-US" dirty="0"/>
              <a:t>Taking nodes with measurements to nodes in adjacent node-cells allows for inter-cell relative positioning. This is shown as the connection of 4 node cells into </a:t>
            </a:r>
            <a:r>
              <a:rPr lang="en-US" b="1" dirty="0"/>
              <a:t>large-cell</a:t>
            </a:r>
            <a:r>
              <a:rPr lang="en-US" dirty="0"/>
              <a:t>.</a:t>
            </a:r>
          </a:p>
          <a:p>
            <a:pPr lvl="1"/>
            <a:r>
              <a:rPr lang="en-US" dirty="0"/>
              <a:t>Multiple adjacent </a:t>
            </a:r>
            <a:r>
              <a:rPr lang="en-US" b="1" dirty="0"/>
              <a:t>large-cells</a:t>
            </a:r>
            <a:r>
              <a:rPr lang="en-US" dirty="0"/>
              <a:t> may then be interconnected to form </a:t>
            </a:r>
            <a:r>
              <a:rPr lang="en-US" b="1" dirty="0"/>
              <a:t>mega-cells</a:t>
            </a:r>
            <a:r>
              <a:rPr lang="en-US" dirty="0"/>
              <a:t> and achieve constellation level estimation</a:t>
            </a:r>
          </a:p>
          <a:p>
            <a:pPr lvl="1"/>
            <a:r>
              <a:rPr lang="en-US" dirty="0"/>
              <a:t>To expand hardware simulation, process is straightforward of adding embedded device and porting image.</a:t>
            </a:r>
          </a:p>
          <a:p>
            <a:r>
              <a:rPr lang="en-US" dirty="0"/>
              <a:t>Plate Mail estimates the position, velocity, clock, clock rate, and covariances for each node</a:t>
            </a:r>
          </a:p>
          <a:p>
            <a:pPr lvl="1"/>
            <a:r>
              <a:rPr lang="en-US" dirty="0"/>
              <a:t>Position: Required to know where each node is</a:t>
            </a:r>
          </a:p>
          <a:p>
            <a:pPr lvl="1"/>
            <a:r>
              <a:rPr lang="en-US" dirty="0"/>
              <a:t>Velocity: Required in conjunction with position to propagate SV state forward in time</a:t>
            </a:r>
          </a:p>
          <a:p>
            <a:pPr lvl="1"/>
            <a:r>
              <a:rPr lang="en-US" dirty="0"/>
              <a:t>Covariances: Required for conjunction analysis, navigation relay, geolocations applications where position/clock uncertainty is necessary for accuracy</a:t>
            </a:r>
          </a:p>
          <a:p>
            <a:pPr lvl="1"/>
            <a:r>
              <a:rPr lang="en-US" dirty="0"/>
              <a:t>Clock/Clock Rate: Required to sync up measurements and state estimates constellation-wide</a:t>
            </a:r>
          </a:p>
          <a:p>
            <a:endParaRPr lang="en-US" dirty="0"/>
          </a:p>
        </p:txBody>
      </p:sp>
      <p:pic>
        <p:nvPicPr>
          <p:cNvPr id="10" name="Content Placeholder 5">
            <a:extLst>
              <a:ext uri="{FF2B5EF4-FFF2-40B4-BE49-F238E27FC236}">
                <a16:creationId xmlns:a16="http://schemas.microsoft.com/office/drawing/2014/main" id="{2269C78B-3AFC-42FB-94ED-D621D568DA13}"/>
              </a:ext>
            </a:extLst>
          </p:cNvPr>
          <p:cNvPicPr>
            <a:picLocks noChangeAspect="1"/>
          </p:cNvPicPr>
          <p:nvPr/>
        </p:nvPicPr>
        <p:blipFill>
          <a:blip r:embed="rId2"/>
          <a:stretch>
            <a:fillRect/>
          </a:stretch>
        </p:blipFill>
        <p:spPr>
          <a:xfrm>
            <a:off x="2146379" y="4061712"/>
            <a:ext cx="1778201" cy="1828800"/>
          </a:xfrm>
          <a:prstGeom prst="rect">
            <a:avLst/>
          </a:prstGeom>
        </p:spPr>
      </p:pic>
      <p:pic>
        <p:nvPicPr>
          <p:cNvPr id="12" name="Picture 11">
            <a:extLst>
              <a:ext uri="{FF2B5EF4-FFF2-40B4-BE49-F238E27FC236}">
                <a16:creationId xmlns:a16="http://schemas.microsoft.com/office/drawing/2014/main" id="{5A5E3296-0DF9-4925-B23B-ED68D6D3C369}"/>
              </a:ext>
            </a:extLst>
          </p:cNvPr>
          <p:cNvPicPr>
            <a:picLocks noChangeAspect="1"/>
          </p:cNvPicPr>
          <p:nvPr/>
        </p:nvPicPr>
        <p:blipFill>
          <a:blip r:embed="rId3"/>
          <a:stretch>
            <a:fillRect/>
          </a:stretch>
        </p:blipFill>
        <p:spPr>
          <a:xfrm>
            <a:off x="4800367" y="4061712"/>
            <a:ext cx="3456732" cy="1828959"/>
          </a:xfrm>
          <a:prstGeom prst="rect">
            <a:avLst/>
          </a:prstGeom>
        </p:spPr>
      </p:pic>
    </p:spTree>
    <p:extLst>
      <p:ext uri="{BB962C8B-B14F-4D97-AF65-F5344CB8AC3E}">
        <p14:creationId xmlns:p14="http://schemas.microsoft.com/office/powerpoint/2010/main" val="2437630169"/>
      </p:ext>
    </p:extLst>
  </p:cSld>
  <p:clrMapOvr>
    <a:masterClrMapping/>
  </p:clrMapOvr>
</p:sld>
</file>

<file path=ppt/theme/theme1.xml><?xml version="1.0" encoding="utf-8"?>
<a:theme xmlns:a="http://schemas.openxmlformats.org/drawingml/2006/main" name="1_Blank">
  <a:themeElements>
    <a:clrScheme name="Aerospace New Colors">
      <a:dk1>
        <a:srgbClr val="000000"/>
      </a:dk1>
      <a:lt1>
        <a:sysClr val="window" lastClr="FFFFFF"/>
      </a:lt1>
      <a:dk2>
        <a:srgbClr val="6F6F70"/>
      </a:dk2>
      <a:lt2>
        <a:srgbClr val="2E008B"/>
      </a:lt2>
      <a:accent1>
        <a:srgbClr val="5E8AB4"/>
      </a:accent1>
      <a:accent2>
        <a:srgbClr val="9B7793"/>
      </a:accent2>
      <a:accent3>
        <a:srgbClr val="FF8F1C"/>
      </a:accent3>
      <a:accent4>
        <a:srgbClr val="FFC72C"/>
      </a:accent4>
      <a:accent5>
        <a:srgbClr val="4F868E"/>
      </a:accent5>
      <a:accent6>
        <a:srgbClr val="A4D65E"/>
      </a:accent6>
      <a:hlink>
        <a:srgbClr val="5E8AB4"/>
      </a:hlink>
      <a:folHlink>
        <a:srgbClr val="4F868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effectLst/>
      </a:spPr>
      <a:bodyPr rtlCol="0" anchor="ctr"/>
      <a:lstStyle>
        <a:defPPr algn="ctr">
          <a:defRPr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7 corp_newBrand_4.3_cleanLogo.potx" id="{9CDF77FC-A88D-499A-B6D8-2BE6C5817AE1}" vid="{D28AFCCC-B62F-486F-913D-BFCD8B8EA0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FB936C05FB41AC72BF51C8AEBAD3" ma:contentTypeVersion="7" ma:contentTypeDescription="Create a new document." ma:contentTypeScope="" ma:versionID="3be99253a15225ea9e4f03e1a33c0d1b">
  <xsd:schema xmlns:xsd="http://www.w3.org/2001/XMLSchema" xmlns:xs="http://www.w3.org/2001/XMLSchema" xmlns:p="http://schemas.microsoft.com/office/2006/metadata/properties" xmlns:ns3="80f661b6-51eb-44b3-bf64-1ab3b5c9f55b" xmlns:ns4="35a45b37-8897-4c8d-b8f6-d911576c4994" targetNamespace="http://schemas.microsoft.com/office/2006/metadata/properties" ma:root="true" ma:fieldsID="54cc30948a6b6ea171b16f3690f25ec7" ns3:_="" ns4:_="">
    <xsd:import namespace="80f661b6-51eb-44b3-bf64-1ab3b5c9f55b"/>
    <xsd:import namespace="35a45b37-8897-4c8d-b8f6-d911576c499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f661b6-51eb-44b3-bf64-1ab3b5c9f5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5a45b37-8897-4c8d-b8f6-d911576c499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35a45b37-8897-4c8d-b8f6-d911576c4994">
      <UserInfo>
        <DisplayName>Margaret A Viola</DisplayName>
        <AccountId>2555</AccountId>
        <AccountType/>
      </UserInfo>
      <UserInfo>
        <DisplayName>Paul V Anderson</DisplayName>
        <AccountId>110</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59E9B6-0E40-4AE7-B02D-9F78F64DA8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f661b6-51eb-44b3-bf64-1ab3b5c9f55b"/>
    <ds:schemaRef ds:uri="35a45b37-8897-4c8d-b8f6-d911576c49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61B769-D194-4AE7-9D3D-107ABC3B3746}">
  <ds:schemaRefs>
    <ds:schemaRef ds:uri="http://schemas.openxmlformats.org/package/2006/metadata/core-properties"/>
    <ds:schemaRef ds:uri="http://schemas.microsoft.com/office/2006/documentManagement/types"/>
    <ds:schemaRef ds:uri="35a45b37-8897-4c8d-b8f6-d911576c4994"/>
    <ds:schemaRef ds:uri="http://purl.org/dc/elements/1.1/"/>
    <ds:schemaRef ds:uri="http://schemas.microsoft.com/office/2006/metadata/properties"/>
    <ds:schemaRef ds:uri="80f661b6-51eb-44b3-bf64-1ab3b5c9f55b"/>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E6941D5-9B70-4FCF-8431-FD2C00B4DF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2017 corp_newBrand_4.3_cleanLogo</Template>
  <TotalTime>9905</TotalTime>
  <Words>938</Words>
  <Application>Microsoft Office PowerPoint</Application>
  <PresentationFormat>Custom</PresentationFormat>
  <Paragraphs>90</Paragraphs>
  <Slides>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Arial</vt:lpstr>
      <vt:lpstr>Calibri</vt:lpstr>
      <vt:lpstr>Dubai</vt:lpstr>
      <vt:lpstr>Franklin Gothic Book</vt:lpstr>
      <vt:lpstr>Franklin Gothic Medium</vt:lpstr>
      <vt:lpstr>Franklin Gothic Medium Cond</vt:lpstr>
      <vt:lpstr>Segoe UI Black</vt:lpstr>
      <vt:lpstr>Segoe UI Semilight</vt:lpstr>
      <vt:lpstr>Tw Cen MT</vt:lpstr>
      <vt:lpstr>1_Blank</vt:lpstr>
      <vt:lpstr>PowerPoint Presentation</vt:lpstr>
      <vt:lpstr>PowerPoint Presentation</vt:lpstr>
      <vt:lpstr>PowerPoint Presentation</vt:lpstr>
      <vt:lpstr>PowerPoint Presentation</vt:lpstr>
    </vt:vector>
  </TitlesOfParts>
  <Manager/>
  <Company>Aerospace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Randy M Villahermosa</dc:creator>
  <cp:keywords/>
  <dc:description/>
  <cp:lastModifiedBy>Derek Chen</cp:lastModifiedBy>
  <cp:revision>242</cp:revision>
  <cp:lastPrinted>2018-11-12T19:13:39Z</cp:lastPrinted>
  <dcterms:created xsi:type="dcterms:W3CDTF">2018-05-16T17:44:45Z</dcterms:created>
  <dcterms:modified xsi:type="dcterms:W3CDTF">2020-01-31T22:32:42Z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0x010100FA7CFB936C05FB41AC72BF51C8AEBAD3</vt:lpwstr>
  </property>
  <property fmtid="{D5CDD505-2E9C-101B-9397-08002B2CF9AE}" pid="3" name="_dlc_DocIdItemGuid">
    <vt:lpwstr>2eca26bd-ca3e-41ff-a1fe-be826d22c0e5</vt:lpwstr>
  </property>
</Properties>
</file>