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4926" r:id="rId4"/>
  </p:sldMasterIdLst>
  <p:notesMasterIdLst>
    <p:notesMasterId r:id="rId11"/>
  </p:notesMasterIdLst>
  <p:handoutMasterIdLst>
    <p:handoutMasterId r:id="rId12"/>
  </p:handoutMasterIdLst>
  <p:sldIdLst>
    <p:sldId id="262" r:id="rId5"/>
    <p:sldId id="265" r:id="rId6"/>
    <p:sldId id="266" r:id="rId7"/>
    <p:sldId id="267" r:id="rId8"/>
    <p:sldId id="268" r:id="rId9"/>
    <p:sldId id="269" r:id="rId10"/>
  </p:sldIdLst>
  <p:sldSz cx="10058400" cy="7543800"/>
  <p:notesSz cx="7023100" cy="9309100"/>
  <p:defaultTextStyle>
    <a:defPPr>
      <a:defRPr lang="en-US"/>
    </a:defPPr>
    <a:lvl1pPr marL="0" algn="l" defTabSz="502897" rtl="0" eaLnBrk="1" latinLnBrk="0" hangingPunct="1">
      <a:defRPr sz="1980" kern="1200">
        <a:solidFill>
          <a:schemeClr val="tx1"/>
        </a:solidFill>
        <a:latin typeface="+mn-lt"/>
        <a:ea typeface="+mn-ea"/>
        <a:cs typeface="+mn-cs"/>
      </a:defRPr>
    </a:lvl1pPr>
    <a:lvl2pPr marL="502897" algn="l" defTabSz="502897" rtl="0" eaLnBrk="1" latinLnBrk="0" hangingPunct="1">
      <a:defRPr sz="1980" kern="1200">
        <a:solidFill>
          <a:schemeClr val="tx1"/>
        </a:solidFill>
        <a:latin typeface="+mn-lt"/>
        <a:ea typeface="+mn-ea"/>
        <a:cs typeface="+mn-cs"/>
      </a:defRPr>
    </a:lvl2pPr>
    <a:lvl3pPr marL="1005794" algn="l" defTabSz="502897" rtl="0" eaLnBrk="1" latinLnBrk="0" hangingPunct="1">
      <a:defRPr sz="1980" kern="1200">
        <a:solidFill>
          <a:schemeClr val="tx1"/>
        </a:solidFill>
        <a:latin typeface="+mn-lt"/>
        <a:ea typeface="+mn-ea"/>
        <a:cs typeface="+mn-cs"/>
      </a:defRPr>
    </a:lvl3pPr>
    <a:lvl4pPr marL="1508691" algn="l" defTabSz="502897" rtl="0" eaLnBrk="1" latinLnBrk="0" hangingPunct="1">
      <a:defRPr sz="1980" kern="1200">
        <a:solidFill>
          <a:schemeClr val="tx1"/>
        </a:solidFill>
        <a:latin typeface="+mn-lt"/>
        <a:ea typeface="+mn-ea"/>
        <a:cs typeface="+mn-cs"/>
      </a:defRPr>
    </a:lvl4pPr>
    <a:lvl5pPr marL="2011589" algn="l" defTabSz="502897" rtl="0" eaLnBrk="1" latinLnBrk="0" hangingPunct="1">
      <a:defRPr sz="1980" kern="1200">
        <a:solidFill>
          <a:schemeClr val="tx1"/>
        </a:solidFill>
        <a:latin typeface="+mn-lt"/>
        <a:ea typeface="+mn-ea"/>
        <a:cs typeface="+mn-cs"/>
      </a:defRPr>
    </a:lvl5pPr>
    <a:lvl6pPr marL="2514486" algn="l" defTabSz="502897" rtl="0" eaLnBrk="1" latinLnBrk="0" hangingPunct="1">
      <a:defRPr sz="1980" kern="1200">
        <a:solidFill>
          <a:schemeClr val="tx1"/>
        </a:solidFill>
        <a:latin typeface="+mn-lt"/>
        <a:ea typeface="+mn-ea"/>
        <a:cs typeface="+mn-cs"/>
      </a:defRPr>
    </a:lvl6pPr>
    <a:lvl7pPr marL="3017383" algn="l" defTabSz="502897" rtl="0" eaLnBrk="1" latinLnBrk="0" hangingPunct="1">
      <a:defRPr sz="1980" kern="1200">
        <a:solidFill>
          <a:schemeClr val="tx1"/>
        </a:solidFill>
        <a:latin typeface="+mn-lt"/>
        <a:ea typeface="+mn-ea"/>
        <a:cs typeface="+mn-cs"/>
      </a:defRPr>
    </a:lvl7pPr>
    <a:lvl8pPr marL="3520280" algn="l" defTabSz="502897" rtl="0" eaLnBrk="1" latinLnBrk="0" hangingPunct="1">
      <a:defRPr sz="1980" kern="1200">
        <a:solidFill>
          <a:schemeClr val="tx1"/>
        </a:solidFill>
        <a:latin typeface="+mn-lt"/>
        <a:ea typeface="+mn-ea"/>
        <a:cs typeface="+mn-cs"/>
      </a:defRPr>
    </a:lvl8pPr>
    <a:lvl9pPr marL="4023177" algn="l" defTabSz="502897" rtl="0" eaLnBrk="1" latinLnBrk="0" hangingPunct="1">
      <a:defRPr sz="1980" kern="1200">
        <a:solidFill>
          <a:schemeClr val="tx1"/>
        </a:solidFill>
        <a:latin typeface="+mn-lt"/>
        <a:ea typeface="+mn-ea"/>
        <a:cs typeface="+mn-cs"/>
      </a:defRPr>
    </a:lvl9pPr>
  </p:defaultTextStyle>
  <p:extLst>
    <p:ext uri="{EFAFB233-063F-42B5-8137-9DF3F51BA10A}">
      <p15:sldGuideLst xmlns:p15="http://schemas.microsoft.com/office/powerpoint/2012/main">
        <p15:guide id="5" pos="3168" userDrawn="1">
          <p15:clr>
            <a:srgbClr val="A4A3A4"/>
          </p15:clr>
        </p15:guide>
        <p15:guide id="6" orient="horz" pos="2376"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 Ann Apostol" initials="JAA" lastIdx="2" clrIdx="0"/>
  <p:cmAuthor id="1" name="Paul V Anderson" initials="PVA" lastIdx="5" clrIdx="1">
    <p:extLst>
      <p:ext uri="{19B8F6BF-5375-455C-9EA6-DF929625EA0E}">
        <p15:presenceInfo xmlns:p15="http://schemas.microsoft.com/office/powerpoint/2012/main" userId="S-1-5-21-1417001333-1614895754-725345543-75487" providerId="AD"/>
      </p:ext>
    </p:extLst>
  </p:cmAuthor>
  <p:cmAuthor id="2" name="Erica Deionno" initials="ED" lastIdx="1" clrIdx="2">
    <p:extLst>
      <p:ext uri="{19B8F6BF-5375-455C-9EA6-DF929625EA0E}">
        <p15:presenceInfo xmlns:p15="http://schemas.microsoft.com/office/powerpoint/2012/main" userId="S-1-5-21-1417001333-1614895754-725345543-257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008B"/>
    <a:srgbClr val="00A9E0"/>
    <a:srgbClr val="FF8F1C"/>
    <a:srgbClr val="595959"/>
    <a:srgbClr val="D9D9D9"/>
    <a:srgbClr val="FF0000"/>
    <a:srgbClr val="ABE9FF"/>
    <a:srgbClr val="B2B2B3"/>
    <a:srgbClr val="BFBFC0"/>
    <a:srgbClr val="9812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21" autoAdjust="0"/>
    <p:restoredTop sz="90820" autoAdjust="0"/>
  </p:normalViewPr>
  <p:slideViewPr>
    <p:cSldViewPr snapToGrid="0" showGuides="1">
      <p:cViewPr varScale="1">
        <p:scale>
          <a:sx n="93" d="100"/>
          <a:sy n="93" d="100"/>
        </p:scale>
        <p:origin x="108" y="2886"/>
      </p:cViewPr>
      <p:guideLst>
        <p:guide pos="3168"/>
        <p:guide orient="horz" pos="237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varScale="1">
        <p:scale>
          <a:sx n="91" d="100"/>
          <a:sy n="91" d="100"/>
        </p:scale>
        <p:origin x="3624" y="6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F7DDA5E6-0336-6043-97BE-2667D5222006}" type="datetimeFigureOut">
              <a:rPr lang="en-US" smtClean="0"/>
              <a:pPr/>
              <a:t>2020-01-30</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A2E12B18-0379-EC43-9B57-C54D0D9C72D8}" type="slidenum">
              <a:rPr lang="en-US" smtClean="0"/>
              <a:pPr/>
              <a:t>‹#›</a:t>
            </a:fld>
            <a:endParaRPr lang="en-US" dirty="0"/>
          </a:p>
        </p:txBody>
      </p:sp>
    </p:spTree>
    <p:extLst>
      <p:ext uri="{BB962C8B-B14F-4D97-AF65-F5344CB8AC3E}">
        <p14:creationId xmlns:p14="http://schemas.microsoft.com/office/powerpoint/2010/main" val="14439138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835EEF68-F202-4D68-8499-4DCDD1E544DE}" type="datetimeFigureOut">
              <a:rPr lang="en-US" smtClean="0"/>
              <a:pPr/>
              <a:t>2020-01-30</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99E4C13A-5EDB-4018-91C6-F8B752C11E71}" type="slidenum">
              <a:rPr lang="en-US" smtClean="0"/>
              <a:pPr/>
              <a:t>‹#›</a:t>
            </a:fld>
            <a:endParaRPr lang="en-US" dirty="0"/>
          </a:p>
        </p:txBody>
      </p:sp>
    </p:spTree>
    <p:extLst>
      <p:ext uri="{BB962C8B-B14F-4D97-AF65-F5344CB8AC3E}">
        <p14:creationId xmlns:p14="http://schemas.microsoft.com/office/powerpoint/2010/main" val="1687339761"/>
      </p:ext>
    </p:extLst>
  </p:cSld>
  <p:clrMap bg1="lt1" tx1="dk1" bg2="lt2" tx2="dk2" accent1="accent1" accent2="accent2" accent3="accent3" accent4="accent4" accent5="accent5" accent6="accent6" hlink="hlink" folHlink="folHlink"/>
  <p:hf hdr="0" ftr="0" dt="0"/>
  <p:notesStyle>
    <a:lvl1pPr marL="0" algn="l" defTabSz="1005794" rtl="0" eaLnBrk="1" latinLnBrk="0" hangingPunct="1">
      <a:defRPr sz="1320" kern="1200">
        <a:solidFill>
          <a:schemeClr val="tx1"/>
        </a:solidFill>
        <a:latin typeface="+mn-lt"/>
        <a:ea typeface="+mn-ea"/>
        <a:cs typeface="+mn-cs"/>
      </a:defRPr>
    </a:lvl1pPr>
    <a:lvl2pPr marL="502897" algn="l" defTabSz="1005794" rtl="0" eaLnBrk="1" latinLnBrk="0" hangingPunct="1">
      <a:defRPr sz="1320" kern="1200">
        <a:solidFill>
          <a:schemeClr val="tx1"/>
        </a:solidFill>
        <a:latin typeface="+mn-lt"/>
        <a:ea typeface="+mn-ea"/>
        <a:cs typeface="+mn-cs"/>
      </a:defRPr>
    </a:lvl2pPr>
    <a:lvl3pPr marL="1005794" algn="l" defTabSz="1005794" rtl="0" eaLnBrk="1" latinLnBrk="0" hangingPunct="1">
      <a:defRPr sz="1320" kern="1200">
        <a:solidFill>
          <a:schemeClr val="tx1"/>
        </a:solidFill>
        <a:latin typeface="+mn-lt"/>
        <a:ea typeface="+mn-ea"/>
        <a:cs typeface="+mn-cs"/>
      </a:defRPr>
    </a:lvl3pPr>
    <a:lvl4pPr marL="1508691" algn="l" defTabSz="1005794" rtl="0" eaLnBrk="1" latinLnBrk="0" hangingPunct="1">
      <a:defRPr sz="1320" kern="1200">
        <a:solidFill>
          <a:schemeClr val="tx1"/>
        </a:solidFill>
        <a:latin typeface="+mn-lt"/>
        <a:ea typeface="+mn-ea"/>
        <a:cs typeface="+mn-cs"/>
      </a:defRPr>
    </a:lvl4pPr>
    <a:lvl5pPr marL="2011589" algn="l" defTabSz="1005794" rtl="0" eaLnBrk="1" latinLnBrk="0" hangingPunct="1">
      <a:defRPr sz="1320" kern="1200">
        <a:solidFill>
          <a:schemeClr val="tx1"/>
        </a:solidFill>
        <a:latin typeface="+mn-lt"/>
        <a:ea typeface="+mn-ea"/>
        <a:cs typeface="+mn-cs"/>
      </a:defRPr>
    </a:lvl5pPr>
    <a:lvl6pPr marL="2514486" algn="l" defTabSz="1005794" rtl="0" eaLnBrk="1" latinLnBrk="0" hangingPunct="1">
      <a:defRPr sz="1320" kern="1200">
        <a:solidFill>
          <a:schemeClr val="tx1"/>
        </a:solidFill>
        <a:latin typeface="+mn-lt"/>
        <a:ea typeface="+mn-ea"/>
        <a:cs typeface="+mn-cs"/>
      </a:defRPr>
    </a:lvl6pPr>
    <a:lvl7pPr marL="3017383" algn="l" defTabSz="1005794" rtl="0" eaLnBrk="1" latinLnBrk="0" hangingPunct="1">
      <a:defRPr sz="1320" kern="1200">
        <a:solidFill>
          <a:schemeClr val="tx1"/>
        </a:solidFill>
        <a:latin typeface="+mn-lt"/>
        <a:ea typeface="+mn-ea"/>
        <a:cs typeface="+mn-cs"/>
      </a:defRPr>
    </a:lvl7pPr>
    <a:lvl8pPr marL="3520280" algn="l" defTabSz="1005794" rtl="0" eaLnBrk="1" latinLnBrk="0" hangingPunct="1">
      <a:defRPr sz="1320" kern="1200">
        <a:solidFill>
          <a:schemeClr val="tx1"/>
        </a:solidFill>
        <a:latin typeface="+mn-lt"/>
        <a:ea typeface="+mn-ea"/>
        <a:cs typeface="+mn-cs"/>
      </a:defRPr>
    </a:lvl8pPr>
    <a:lvl9pPr marL="4023177" algn="l" defTabSz="1005794" rtl="0" eaLnBrk="1" latinLnBrk="0" hangingPunct="1">
      <a:defRPr sz="13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a_IdeasFields_1">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153E712E-710A-4BEA-9400-5669B380C1DB}"/>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6" name="Rectangle 5">
            <a:extLst>
              <a:ext uri="{FF2B5EF4-FFF2-40B4-BE49-F238E27FC236}">
                <a16:creationId xmlns:a16="http://schemas.microsoft.com/office/drawing/2014/main" id="{E6FDCB51-BB40-461C-B1C7-3552A5084BAD}"/>
              </a:ext>
            </a:extLst>
          </p:cNvPr>
          <p:cNvSpPr/>
          <p:nvPr userDrawn="1"/>
        </p:nvSpPr>
        <p:spPr>
          <a:xfrm>
            <a:off x="657449" y="1185642"/>
            <a:ext cx="54864" cy="27432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PROJECT_NAME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OVERVIEW_ONE_LINER [100]</a:t>
            </a:r>
          </a:p>
        </p:txBody>
      </p:sp>
      <p:graphicFrame>
        <p:nvGraphicFramePr>
          <p:cNvPr id="7" name="Table 6">
            <a:extLst>
              <a:ext uri="{FF2B5EF4-FFF2-40B4-BE49-F238E27FC236}">
                <a16:creationId xmlns:a16="http://schemas.microsoft.com/office/drawing/2014/main" id="{FDFD56F7-34B6-4105-8B67-9D0E51428488}"/>
              </a:ext>
            </a:extLst>
          </p:cNvPr>
          <p:cNvGraphicFramePr>
            <a:graphicFrameLocks noGrp="1"/>
          </p:cNvGraphicFramePr>
          <p:nvPr userDrawn="1">
            <p:extLst/>
          </p:nvPr>
        </p:nvGraphicFramePr>
        <p:xfrm>
          <a:off x="838220" y="1019235"/>
          <a:ext cx="2103120" cy="3076014"/>
        </p:xfrm>
        <a:graphic>
          <a:graphicData uri="http://schemas.openxmlformats.org/drawingml/2006/table">
            <a:tbl>
              <a:tblPr>
                <a:tableStyleId>{5C22544A-7EE6-4342-B048-85BDC9FD1C3A}</a:tableStyleId>
              </a:tblPr>
              <a:tblGrid>
                <a:gridCol w="2103120">
                  <a:extLst>
                    <a:ext uri="{9D8B030D-6E8A-4147-A177-3AD203B41FA5}">
                      <a16:colId xmlns:a16="http://schemas.microsoft.com/office/drawing/2014/main" val="3276428996"/>
                    </a:ext>
                  </a:extLst>
                </a:gridCol>
              </a:tblGrid>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1025338">
                <a:tc>
                  <a:txBody>
                    <a:bodyPr/>
                    <a:lstStyle/>
                    <a:p>
                      <a:pPr marL="0" marR="0" lvl="0" indent="0" algn="l" defTabSz="502931" rtl="0" eaLnBrk="1" fontAlgn="auto" latinLnBrk="0" hangingPunct="1">
                        <a:lnSpc>
                          <a:spcPct val="90000"/>
                        </a:lnSpc>
                        <a:spcBef>
                          <a:spcPts val="0"/>
                        </a:spcBef>
                        <a:spcAft>
                          <a:spcPts val="0"/>
                        </a:spcAft>
                        <a:buClrTx/>
                        <a:buSzTx/>
                        <a:buFontTx/>
                        <a:buNone/>
                        <a:tabLst/>
                        <a:defRPr/>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bl>
          </a:graphicData>
        </a:graphic>
      </p:graphicFrame>
      <p:graphicFrame>
        <p:nvGraphicFramePr>
          <p:cNvPr id="10" name="Table 9">
            <a:extLst>
              <a:ext uri="{FF2B5EF4-FFF2-40B4-BE49-F238E27FC236}">
                <a16:creationId xmlns:a16="http://schemas.microsoft.com/office/drawing/2014/main" id="{CEC79C95-76F9-412A-85EB-F701FE41A67F}"/>
              </a:ext>
            </a:extLst>
          </p:cNvPr>
          <p:cNvGraphicFramePr>
            <a:graphicFrameLocks noGrp="1"/>
          </p:cNvGraphicFramePr>
          <p:nvPr userDrawn="1">
            <p:extLst/>
          </p:nvPr>
        </p:nvGraphicFramePr>
        <p:xfrm>
          <a:off x="3181144" y="1068858"/>
          <a:ext cx="3306405" cy="2973119"/>
        </p:xfrm>
        <a:graphic>
          <a:graphicData uri="http://schemas.openxmlformats.org/drawingml/2006/table">
            <a:tbl>
              <a:tblPr>
                <a:tableStyleId>{5C22544A-7EE6-4342-B048-85BDC9FD1C3A}</a:tableStyleId>
              </a:tblPr>
              <a:tblGrid>
                <a:gridCol w="3306405">
                  <a:extLst>
                    <a:ext uri="{9D8B030D-6E8A-4147-A177-3AD203B41FA5}">
                      <a16:colId xmlns:a16="http://schemas.microsoft.com/office/drawing/2014/main" val="3276428996"/>
                    </a:ext>
                  </a:extLst>
                </a:gridCol>
              </a:tblGrid>
              <a:tr h="379309">
                <a:tc>
                  <a:txBody>
                    <a:bodyPr/>
                    <a:lstStyle/>
                    <a:p>
                      <a:endParaRPr lang="en-US" sz="1400" b="1" dirty="0">
                        <a:solidFill>
                          <a:srgbClr val="2E008B"/>
                        </a:solidFill>
                        <a:latin typeface="Tw Cen MT" panose="020B0602020104020603" pitchFamily="34" charset="0"/>
                      </a:endParaRPr>
                    </a:p>
                  </a:txBody>
                  <a:tcPr marL="182880" marR="182880" marT="27432" marB="27432" anchor="ctr">
                    <a:lnL w="12700" cmpd="sng">
                      <a:noFill/>
                    </a:lnL>
                    <a:lnR w="12700" cmpd="sng">
                      <a:noFill/>
                    </a:lnR>
                    <a:lnT w="6350" cap="flat" cmpd="sng" algn="ctr">
                      <a:solidFill>
                        <a:schemeClr val="bg1">
                          <a:lumMod val="65000"/>
                        </a:schemeClr>
                      </a:solidFill>
                      <a:prstDash val="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5957358"/>
                  </a:ext>
                </a:extLst>
              </a:tr>
              <a:tr h="2593810">
                <a:tc>
                  <a:txBody>
                    <a:bodyPr/>
                    <a:lstStyle/>
                    <a:p>
                      <a:endParaRPr lang="en-US" sz="1100" dirty="0">
                        <a:latin typeface="Franklin Gothic Book" panose="020B0503020102020204" pitchFamily="34" charset="0"/>
                      </a:endParaRPr>
                    </a:p>
                    <a:p>
                      <a:endParaRPr lang="en-US" sz="1100" dirty="0">
                        <a:latin typeface="Franklin Gothic Book" panose="020B0503020102020204" pitchFamily="34" charset="0"/>
                      </a:endParaRPr>
                    </a:p>
                    <a:p>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endParaRPr lang="en-US" sz="1100" dirty="0">
                        <a:latin typeface="Franklin Gothic Book" panose="020B0503020102020204" pitchFamily="34" charset="0"/>
                      </a:endParaRPr>
                    </a:p>
                  </a:txBody>
                  <a:tcPr marL="182880" marR="18288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bl>
          </a:graphicData>
        </a:graphic>
      </p:graphicFrame>
      <p:sp>
        <p:nvSpPr>
          <p:cNvPr id="13" name="Rectangle 3">
            <a:extLst>
              <a:ext uri="{FF2B5EF4-FFF2-40B4-BE49-F238E27FC236}">
                <a16:creationId xmlns:a16="http://schemas.microsoft.com/office/drawing/2014/main" id="{FC8F55B0-8B8B-4BF5-BBFA-1D0F795ECE8F}"/>
              </a:ext>
            </a:extLst>
          </p:cNvPr>
          <p:cNvSpPr/>
          <p:nvPr userDrawn="1"/>
        </p:nvSpPr>
        <p:spPr>
          <a:xfrm>
            <a:off x="838220" y="4230903"/>
            <a:ext cx="3033269" cy="36576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502897"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err="1">
              <a:ln>
                <a:noFill/>
              </a:ln>
              <a:solidFill>
                <a:srgbClr val="000000"/>
              </a:solidFill>
              <a:effectLst/>
              <a:uLnTx/>
              <a:uFillTx/>
              <a:latin typeface="Arial" panose="020B0604020202020204"/>
              <a:ea typeface="+mn-ea"/>
              <a:cs typeface="+mn-cs"/>
            </a:endParaRPr>
          </a:p>
        </p:txBody>
      </p:sp>
      <p:sp>
        <p:nvSpPr>
          <p:cNvPr id="18" name="OVERVIEW_BRIEF_DESCRIPTION">
            <a:extLst>
              <a:ext uri="{FF2B5EF4-FFF2-40B4-BE49-F238E27FC236}">
                <a16:creationId xmlns:a16="http://schemas.microsoft.com/office/drawing/2014/main" id="{24F819E9-D439-426D-874F-CA57814244FF}"/>
              </a:ext>
            </a:extLst>
          </p:cNvPr>
          <p:cNvSpPr>
            <a:spLocks noGrp="1"/>
          </p:cNvSpPr>
          <p:nvPr>
            <p:ph type="body" sz="quarter" idx="23" hasCustomPrompt="1"/>
          </p:nvPr>
        </p:nvSpPr>
        <p:spPr>
          <a:xfrm>
            <a:off x="838220" y="1074741"/>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OVERVIEW_BRIEF_DESCRIPTION [130]</a:t>
            </a:r>
          </a:p>
        </p:txBody>
      </p:sp>
      <p:sp>
        <p:nvSpPr>
          <p:cNvPr id="20" name="OVERVIEW_AEROSPACE_UNIQUE">
            <a:extLst>
              <a:ext uri="{FF2B5EF4-FFF2-40B4-BE49-F238E27FC236}">
                <a16:creationId xmlns:a16="http://schemas.microsoft.com/office/drawing/2014/main" id="{F639CA3E-3CCB-4D39-BC65-FC4C26CA2E6B}"/>
              </a:ext>
            </a:extLst>
          </p:cNvPr>
          <p:cNvSpPr>
            <a:spLocks noGrp="1"/>
          </p:cNvSpPr>
          <p:nvPr>
            <p:ph type="body" sz="quarter" idx="24" hasCustomPrompt="1"/>
          </p:nvPr>
        </p:nvSpPr>
        <p:spPr>
          <a:xfrm>
            <a:off x="838220" y="2101159"/>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OVERVIEW_AEROSPACE_UNIQUE[130]</a:t>
            </a:r>
          </a:p>
        </p:txBody>
      </p:sp>
      <p:sp>
        <p:nvSpPr>
          <p:cNvPr id="21" name="OVERVIEW_IMPACT">
            <a:extLst>
              <a:ext uri="{FF2B5EF4-FFF2-40B4-BE49-F238E27FC236}">
                <a16:creationId xmlns:a16="http://schemas.microsoft.com/office/drawing/2014/main" id="{BBDF2EFC-2D6B-4549-BD63-CFE4FA5511BC}"/>
              </a:ext>
            </a:extLst>
          </p:cNvPr>
          <p:cNvSpPr>
            <a:spLocks noGrp="1"/>
          </p:cNvSpPr>
          <p:nvPr>
            <p:ph type="body" sz="quarter" idx="25" hasCustomPrompt="1"/>
          </p:nvPr>
        </p:nvSpPr>
        <p:spPr>
          <a:xfrm>
            <a:off x="838220" y="3127577"/>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OVERVIEW_IMPACT [130]</a:t>
            </a:r>
          </a:p>
        </p:txBody>
      </p:sp>
      <p:graphicFrame>
        <p:nvGraphicFramePr>
          <p:cNvPr id="22" name="Table 21">
            <a:extLst>
              <a:ext uri="{FF2B5EF4-FFF2-40B4-BE49-F238E27FC236}">
                <a16:creationId xmlns:a16="http://schemas.microsoft.com/office/drawing/2014/main" id="{AA2CF11C-C4A4-4480-AB28-29644D156AB3}"/>
              </a:ext>
            </a:extLst>
          </p:cNvPr>
          <p:cNvGraphicFramePr>
            <a:graphicFrameLocks noGrp="1"/>
          </p:cNvGraphicFramePr>
          <p:nvPr userDrawn="1">
            <p:extLst/>
          </p:nvPr>
        </p:nvGraphicFramePr>
        <p:xfrm>
          <a:off x="6719408" y="1036828"/>
          <a:ext cx="2743200" cy="1764792"/>
        </p:xfrm>
        <a:graphic>
          <a:graphicData uri="http://schemas.openxmlformats.org/drawingml/2006/table">
            <a:tbl>
              <a:tblPr>
                <a:tableStyleId>{5C22544A-7EE6-4342-B048-85BDC9FD1C3A}</a:tableStyleId>
              </a:tblPr>
              <a:tblGrid>
                <a:gridCol w="2743200">
                  <a:extLst>
                    <a:ext uri="{9D8B030D-6E8A-4147-A177-3AD203B41FA5}">
                      <a16:colId xmlns:a16="http://schemas.microsoft.com/office/drawing/2014/main" val="3276428996"/>
                    </a:ext>
                  </a:extLst>
                </a:gridCol>
              </a:tblGrid>
              <a:tr h="411480">
                <a:tc>
                  <a:txBody>
                    <a:bodyPr/>
                    <a:lstStyle/>
                    <a:p>
                      <a:pPr>
                        <a:lnSpc>
                          <a:spcPct val="90000"/>
                        </a:lnSpc>
                      </a:pPr>
                      <a:endParaRPr lang="en-US" sz="1200" i="0" dirty="0">
                        <a:solidFill>
                          <a:srgbClr val="2E008B"/>
                        </a:solidFill>
                        <a:latin typeface="Franklin Gothic Medium" panose="020B06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279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7281632"/>
                  </a:ext>
                </a:extLst>
              </a:tr>
            </a:tbl>
          </a:graphicData>
        </a:graphic>
      </p:graphicFrame>
      <p:sp>
        <p:nvSpPr>
          <p:cNvPr id="23" name="DETAILS_TECH_01">
            <a:extLst>
              <a:ext uri="{FF2B5EF4-FFF2-40B4-BE49-F238E27FC236}">
                <a16:creationId xmlns:a16="http://schemas.microsoft.com/office/drawing/2014/main" id="{FD5A95F6-BC41-4722-8CA5-22CBFD1C138A}"/>
              </a:ext>
            </a:extLst>
          </p:cNvPr>
          <p:cNvSpPr>
            <a:spLocks noGrp="1"/>
          </p:cNvSpPr>
          <p:nvPr>
            <p:ph type="body" sz="quarter" idx="19" hasCustomPrompt="1"/>
          </p:nvPr>
        </p:nvSpPr>
        <p:spPr>
          <a:xfrm>
            <a:off x="6721919" y="1479833"/>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DETAILS_TECH_01 [50]</a:t>
            </a:r>
          </a:p>
        </p:txBody>
      </p:sp>
      <p:sp>
        <p:nvSpPr>
          <p:cNvPr id="24" name="DETAILS_TECH_02">
            <a:extLst>
              <a:ext uri="{FF2B5EF4-FFF2-40B4-BE49-F238E27FC236}">
                <a16:creationId xmlns:a16="http://schemas.microsoft.com/office/drawing/2014/main" id="{7DEC619C-6C95-4F2D-9F8D-6154B0EA95A8}"/>
              </a:ext>
            </a:extLst>
          </p:cNvPr>
          <p:cNvSpPr>
            <a:spLocks noGrp="1"/>
          </p:cNvSpPr>
          <p:nvPr>
            <p:ph type="body" sz="quarter" idx="20" hasCustomPrompt="1"/>
          </p:nvPr>
        </p:nvSpPr>
        <p:spPr>
          <a:xfrm>
            <a:off x="6721919" y="1817900"/>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DETAILS_TECH_02 [50]</a:t>
            </a:r>
          </a:p>
        </p:txBody>
      </p:sp>
      <p:sp>
        <p:nvSpPr>
          <p:cNvPr id="25" name="DETAILS_TECH_03">
            <a:extLst>
              <a:ext uri="{FF2B5EF4-FFF2-40B4-BE49-F238E27FC236}">
                <a16:creationId xmlns:a16="http://schemas.microsoft.com/office/drawing/2014/main" id="{AC3B717C-7334-457C-B5FE-AE100604791F}"/>
              </a:ext>
            </a:extLst>
          </p:cNvPr>
          <p:cNvSpPr>
            <a:spLocks noGrp="1"/>
          </p:cNvSpPr>
          <p:nvPr>
            <p:ph type="body" sz="quarter" idx="21" hasCustomPrompt="1"/>
          </p:nvPr>
        </p:nvSpPr>
        <p:spPr>
          <a:xfrm>
            <a:off x="6721885" y="2155967"/>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DETAILS_TECH_03 [50]</a:t>
            </a:r>
          </a:p>
        </p:txBody>
      </p:sp>
      <p:sp>
        <p:nvSpPr>
          <p:cNvPr id="26" name="OVERVIEW_EXTENDED_PROJECT_TITLE">
            <a:extLst>
              <a:ext uri="{FF2B5EF4-FFF2-40B4-BE49-F238E27FC236}">
                <a16:creationId xmlns:a16="http://schemas.microsoft.com/office/drawing/2014/main" id="{C9944E66-DE42-4402-8010-4EB2E8BDE197}"/>
              </a:ext>
            </a:extLst>
          </p:cNvPr>
          <p:cNvSpPr>
            <a:spLocks noGrp="1"/>
          </p:cNvSpPr>
          <p:nvPr>
            <p:ph type="body" sz="quarter" idx="22" hasCustomPrompt="1"/>
          </p:nvPr>
        </p:nvSpPr>
        <p:spPr>
          <a:xfrm>
            <a:off x="6721919" y="1074990"/>
            <a:ext cx="2743200" cy="365760"/>
          </a:xfrm>
          <a:prstGeom prst="rect">
            <a:avLst/>
          </a:prstGeom>
        </p:spPr>
        <p:txBody>
          <a:bodyPr anchor="ctr"/>
          <a:lstStyle>
            <a:lvl1pPr marL="0" indent="0">
              <a:buNone/>
              <a:defRPr sz="1100" b="0" i="1">
                <a:solidFill>
                  <a:schemeClr val="bg2"/>
                </a:solidFill>
                <a:latin typeface="Franklin Gothic Medium" panose="020B0603020102020204" pitchFamily="34" charset="0"/>
              </a:defRPr>
            </a:lvl1pPr>
          </a:lstStyle>
          <a:p>
            <a:pPr lvl="0"/>
            <a:r>
              <a:rPr lang="pt-BR" dirty="0"/>
              <a:t>OVERVIEW_EXTENDED_PROJECT_TITLE [55]</a:t>
            </a:r>
            <a:endParaRPr lang="en-US" dirty="0"/>
          </a:p>
        </p:txBody>
      </p:sp>
      <p:sp>
        <p:nvSpPr>
          <p:cNvPr id="27" name="DETAILS_TECH_04">
            <a:extLst>
              <a:ext uri="{FF2B5EF4-FFF2-40B4-BE49-F238E27FC236}">
                <a16:creationId xmlns:a16="http://schemas.microsoft.com/office/drawing/2014/main" id="{C9ED6590-0F47-4FF6-9957-23E9A43755F6}"/>
              </a:ext>
            </a:extLst>
          </p:cNvPr>
          <p:cNvSpPr>
            <a:spLocks noGrp="1"/>
          </p:cNvSpPr>
          <p:nvPr>
            <p:ph type="body" sz="quarter" idx="26" hasCustomPrompt="1"/>
          </p:nvPr>
        </p:nvSpPr>
        <p:spPr>
          <a:xfrm>
            <a:off x="6721885" y="2494035"/>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DETAILS_TECH_04 [50]</a:t>
            </a:r>
          </a:p>
        </p:txBody>
      </p:sp>
      <p:sp>
        <p:nvSpPr>
          <p:cNvPr id="28" name="OVERVIEW_BACKGROUND">
            <a:extLst>
              <a:ext uri="{FF2B5EF4-FFF2-40B4-BE49-F238E27FC236}">
                <a16:creationId xmlns:a16="http://schemas.microsoft.com/office/drawing/2014/main" id="{A155CA10-DF4F-4E66-8FC3-AEFFEEEE1EC2}"/>
              </a:ext>
            </a:extLst>
          </p:cNvPr>
          <p:cNvSpPr>
            <a:spLocks noGrp="1"/>
          </p:cNvSpPr>
          <p:nvPr>
            <p:ph type="body" sz="quarter" idx="27" hasCustomPrompt="1"/>
          </p:nvPr>
        </p:nvSpPr>
        <p:spPr>
          <a:xfrm>
            <a:off x="3180580" y="1479833"/>
            <a:ext cx="3306743" cy="109728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OVERVIEW_BACKGROUND [300]</a:t>
            </a:r>
          </a:p>
        </p:txBody>
      </p:sp>
      <p:sp>
        <p:nvSpPr>
          <p:cNvPr id="29" name="OVERVIEW_PROBLEM_SOLVED">
            <a:extLst>
              <a:ext uri="{FF2B5EF4-FFF2-40B4-BE49-F238E27FC236}">
                <a16:creationId xmlns:a16="http://schemas.microsoft.com/office/drawing/2014/main" id="{3328EFAE-FBA3-4AB0-9ADB-9B1E908222FC}"/>
              </a:ext>
            </a:extLst>
          </p:cNvPr>
          <p:cNvSpPr>
            <a:spLocks noGrp="1"/>
          </p:cNvSpPr>
          <p:nvPr>
            <p:ph type="body" sz="quarter" idx="28" hasCustomPrompt="1"/>
          </p:nvPr>
        </p:nvSpPr>
        <p:spPr>
          <a:xfrm>
            <a:off x="3180580" y="2614386"/>
            <a:ext cx="3306743" cy="137160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OVERVIEW_PROBLEM_SOLVED [420]</a:t>
            </a:r>
          </a:p>
        </p:txBody>
      </p:sp>
      <p:sp>
        <p:nvSpPr>
          <p:cNvPr id="33" name="OVERVIEW_KEY_QUESTION">
            <a:extLst>
              <a:ext uri="{FF2B5EF4-FFF2-40B4-BE49-F238E27FC236}">
                <a16:creationId xmlns:a16="http://schemas.microsoft.com/office/drawing/2014/main" id="{BD03473D-F748-4EAA-B0B8-714F74CDB1FF}"/>
              </a:ext>
            </a:extLst>
          </p:cNvPr>
          <p:cNvSpPr>
            <a:spLocks noGrp="1"/>
          </p:cNvSpPr>
          <p:nvPr>
            <p:ph type="body" sz="quarter" idx="29" hasCustomPrompt="1"/>
          </p:nvPr>
        </p:nvSpPr>
        <p:spPr>
          <a:xfrm>
            <a:off x="3180580" y="1074990"/>
            <a:ext cx="3305456" cy="365760"/>
          </a:xfrm>
          <a:prstGeom prst="rect">
            <a:avLst/>
          </a:prstGeom>
        </p:spPr>
        <p:txBody>
          <a:bodyPr anchor="ctr"/>
          <a:lstStyle>
            <a:lvl1pPr marL="0" indent="0">
              <a:buNone/>
              <a:defRPr sz="1100" b="0" i="0">
                <a:solidFill>
                  <a:schemeClr val="bg2"/>
                </a:solidFill>
                <a:latin typeface="Franklin Gothic Medium" panose="020B0603020102020204" pitchFamily="34" charset="0"/>
              </a:defRPr>
            </a:lvl1pPr>
          </a:lstStyle>
          <a:p>
            <a:pPr lvl="0"/>
            <a:r>
              <a:rPr lang="pt-BR" dirty="0"/>
              <a:t>OVERVIEW_KEY_QUESTION [100]</a:t>
            </a:r>
            <a:endParaRPr lang="en-US" dirty="0"/>
          </a:p>
        </p:txBody>
      </p:sp>
      <p:sp>
        <p:nvSpPr>
          <p:cNvPr id="34" name="OVERVIEW_IN_DEPTH_DESCRIPTION">
            <a:extLst>
              <a:ext uri="{FF2B5EF4-FFF2-40B4-BE49-F238E27FC236}">
                <a16:creationId xmlns:a16="http://schemas.microsoft.com/office/drawing/2014/main" id="{3304FA3A-3F66-44F4-B17D-2D5225AA2AF8}"/>
              </a:ext>
            </a:extLst>
          </p:cNvPr>
          <p:cNvSpPr>
            <a:spLocks noGrp="1"/>
          </p:cNvSpPr>
          <p:nvPr>
            <p:ph type="body" sz="quarter" idx="30" hasCustomPrompt="1"/>
          </p:nvPr>
        </p:nvSpPr>
        <p:spPr>
          <a:xfrm>
            <a:off x="6721885" y="2919026"/>
            <a:ext cx="2746203" cy="1920240"/>
          </a:xfrm>
          <a:prstGeom prst="rect">
            <a:avLst/>
          </a:prstGeom>
        </p:spPr>
        <p:txBody>
          <a:bodyPr/>
          <a:lstStyle>
            <a:lvl1pPr marL="0" indent="0">
              <a:buNone/>
              <a:defRPr sz="900">
                <a:solidFill>
                  <a:schemeClr val="tx1"/>
                </a:solidFill>
                <a:latin typeface="Franklin Gothic Book" panose="020B0503020102020204" pitchFamily="34" charset="0"/>
              </a:defRPr>
            </a:lvl1pPr>
          </a:lstStyle>
          <a:p>
            <a:pPr lvl="0"/>
            <a:r>
              <a:rPr lang="en-US" dirty="0"/>
              <a:t>OVERVIEW_IN_DEPTH_DESCRIPTION [600]</a:t>
            </a:r>
          </a:p>
        </p:txBody>
      </p:sp>
      <p:sp>
        <p:nvSpPr>
          <p:cNvPr id="36" name="JON">
            <a:extLst>
              <a:ext uri="{FF2B5EF4-FFF2-40B4-BE49-F238E27FC236}">
                <a16:creationId xmlns:a16="http://schemas.microsoft.com/office/drawing/2014/main" id="{D8CEAB55-40B4-4BB6-813E-563CD34D86FD}"/>
              </a:ext>
            </a:extLst>
          </p:cNvPr>
          <p:cNvSpPr>
            <a:spLocks noGrp="1"/>
          </p:cNvSpPr>
          <p:nvPr>
            <p:ph type="body" sz="quarter" idx="31" hasCustomPrompt="1"/>
          </p:nvPr>
        </p:nvSpPr>
        <p:spPr>
          <a:xfrm>
            <a:off x="6719408" y="7205472"/>
            <a:ext cx="850262"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40" name="MEDIA_BACKGROUND_FIGURE_IMAGE">
            <a:extLst>
              <a:ext uri="{FF2B5EF4-FFF2-40B4-BE49-F238E27FC236}">
                <a16:creationId xmlns:a16="http://schemas.microsoft.com/office/drawing/2014/main" id="{DEC743A7-0AF5-4909-975A-66189D145A56}"/>
              </a:ext>
            </a:extLst>
          </p:cNvPr>
          <p:cNvSpPr>
            <a:spLocks noGrp="1"/>
          </p:cNvSpPr>
          <p:nvPr>
            <p:ph sz="quarter" idx="32" hasCustomPrompt="1"/>
          </p:nvPr>
        </p:nvSpPr>
        <p:spPr>
          <a:xfrm>
            <a:off x="838220" y="4675161"/>
            <a:ext cx="2743200" cy="1828800"/>
          </a:xfrm>
          <a:prstGeom prst="rect">
            <a:avLst/>
          </a:prstGeom>
        </p:spPr>
        <p:txBody>
          <a:bodyPr/>
          <a:lstStyle>
            <a:lvl1pPr marL="0" indent="0" algn="ctr">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MEDIA_BACKGROUND_FIGURE_IMAGE</a:t>
            </a:r>
          </a:p>
        </p:txBody>
      </p:sp>
      <p:sp>
        <p:nvSpPr>
          <p:cNvPr id="42" name="MEDIA_FLOWCHART_IMAGE">
            <a:extLst>
              <a:ext uri="{FF2B5EF4-FFF2-40B4-BE49-F238E27FC236}">
                <a16:creationId xmlns:a16="http://schemas.microsoft.com/office/drawing/2014/main" id="{3D6C88C0-6C41-4C82-8DC3-3C960712A49B}"/>
              </a:ext>
            </a:extLst>
          </p:cNvPr>
          <p:cNvSpPr>
            <a:spLocks noGrp="1"/>
          </p:cNvSpPr>
          <p:nvPr>
            <p:ph sz="quarter" idx="34" hasCustomPrompt="1"/>
          </p:nvPr>
        </p:nvSpPr>
        <p:spPr>
          <a:xfrm>
            <a:off x="6721885" y="4971947"/>
            <a:ext cx="2743200" cy="1828800"/>
          </a:xfrm>
          <a:prstGeom prst="rect">
            <a:avLst/>
          </a:prstGeom>
        </p:spPr>
        <p:txBody>
          <a:bodyPr/>
          <a:lstStyle>
            <a:lvl1pPr marL="0" indent="0" algn="ctr">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MEDIA_FLOWCHART_IMAGE</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LEAD</a:t>
            </a:r>
          </a:p>
        </p:txBody>
      </p:sp>
      <p:sp>
        <p:nvSpPr>
          <p:cNvPr id="32" name="FUNDING_SOURCE">
            <a:extLst>
              <a:ext uri="{FF2B5EF4-FFF2-40B4-BE49-F238E27FC236}">
                <a16:creationId xmlns:a16="http://schemas.microsoft.com/office/drawing/2014/main" id="{1DE0D686-0FEA-421F-8A2E-758A66D237A0}"/>
              </a:ext>
            </a:extLst>
          </p:cNvPr>
          <p:cNvSpPr>
            <a:spLocks noGrp="1"/>
          </p:cNvSpPr>
          <p:nvPr>
            <p:ph type="body" sz="quarter" idx="36" hasCustomPrompt="1"/>
          </p:nvPr>
        </p:nvSpPr>
        <p:spPr>
          <a:xfrm>
            <a:off x="7604592" y="7118634"/>
            <a:ext cx="914771"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3" name="Straight Connector 2">
            <a:extLst>
              <a:ext uri="{FF2B5EF4-FFF2-40B4-BE49-F238E27FC236}">
                <a16:creationId xmlns:a16="http://schemas.microsoft.com/office/drawing/2014/main" id="{7D6B670B-8A00-4DDC-BF92-980384BFB935}"/>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1" name="MEDIA_MAIN_GRAPHIC_TITLE">
            <a:extLst>
              <a:ext uri="{FF2B5EF4-FFF2-40B4-BE49-F238E27FC236}">
                <a16:creationId xmlns:a16="http://schemas.microsoft.com/office/drawing/2014/main" id="{55F728AB-C32D-417D-AEC9-82BBB99BBD75}"/>
              </a:ext>
            </a:extLst>
          </p:cNvPr>
          <p:cNvSpPr>
            <a:spLocks noGrp="1"/>
          </p:cNvSpPr>
          <p:nvPr>
            <p:ph type="body" sz="quarter" idx="33" hasCustomPrompt="1"/>
          </p:nvPr>
        </p:nvSpPr>
        <p:spPr>
          <a:xfrm>
            <a:off x="1097280" y="4267479"/>
            <a:ext cx="2743200" cy="292608"/>
          </a:xfrm>
          <a:prstGeom prst="rect">
            <a:avLst/>
          </a:prstGeom>
        </p:spPr>
        <p:txBody>
          <a:bodyPr anchor="ctr"/>
          <a:lstStyle>
            <a:lvl1pPr marL="0" indent="0" algn="r">
              <a:buNone/>
              <a:defRPr sz="1100" b="0" i="1">
                <a:solidFill>
                  <a:schemeClr val="bg1"/>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MEDIA_MAIN_GRAPHIC_TITLE [25]</a:t>
            </a:r>
          </a:p>
        </p:txBody>
      </p:sp>
      <p:sp>
        <p:nvSpPr>
          <p:cNvPr id="37" name="MEDIA_BACKGROUND_FIGURE_TITLE">
            <a:extLst>
              <a:ext uri="{FF2B5EF4-FFF2-40B4-BE49-F238E27FC236}">
                <a16:creationId xmlns:a16="http://schemas.microsoft.com/office/drawing/2014/main" id="{B4D1A9FD-BE54-4AD5-B240-C593057266FB}"/>
              </a:ext>
            </a:extLst>
          </p:cNvPr>
          <p:cNvSpPr>
            <a:spLocks noGrp="1"/>
          </p:cNvSpPr>
          <p:nvPr>
            <p:ph type="body" sz="quarter" idx="37" hasCustomPrompt="1"/>
          </p:nvPr>
        </p:nvSpPr>
        <p:spPr>
          <a:xfrm>
            <a:off x="838220" y="6508139"/>
            <a:ext cx="2743200" cy="292608"/>
          </a:xfrm>
          <a:prstGeom prst="rect">
            <a:avLst/>
          </a:prstGeom>
        </p:spPr>
        <p:txBody>
          <a:bodyPr anchor="ctr"/>
          <a:lstStyle>
            <a:lvl1pPr marL="0" indent="0" algn="ctr">
              <a:buNone/>
              <a:defRPr sz="1100" b="0" i="1">
                <a:solidFill>
                  <a:schemeClr val="tx2">
                    <a:lumMod val="50000"/>
                  </a:schemeClr>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MEDIA_BACKGROUND_FIGURE_TITLE [25]</a:t>
            </a:r>
          </a:p>
        </p:txBody>
      </p:sp>
      <p:sp>
        <p:nvSpPr>
          <p:cNvPr id="38" name="MEDIA_MAIN_GRAPHIC_IMAGE">
            <a:extLst>
              <a:ext uri="{FF2B5EF4-FFF2-40B4-BE49-F238E27FC236}">
                <a16:creationId xmlns:a16="http://schemas.microsoft.com/office/drawing/2014/main" id="{997F911E-5E4E-4705-9D97-62D4B6B5795C}"/>
              </a:ext>
            </a:extLst>
          </p:cNvPr>
          <p:cNvSpPr>
            <a:spLocks noGrp="1"/>
          </p:cNvSpPr>
          <p:nvPr>
            <p:ph sz="quarter" idx="16" hasCustomPrompt="1"/>
          </p:nvPr>
        </p:nvSpPr>
        <p:spPr>
          <a:xfrm>
            <a:off x="3890772" y="4263295"/>
            <a:ext cx="2514600" cy="2514600"/>
          </a:xfrm>
          <a:prstGeom prst="rect">
            <a:avLst/>
          </a:prstGeom>
          <a:ln w="19050">
            <a:noFill/>
          </a:ln>
        </p:spPr>
        <p:txBody>
          <a:bodyPr/>
          <a:lstStyle>
            <a:lvl1pPr marL="0" indent="0" algn="ctr">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MEDIA_MAIN_GRAPHIC_IMAGE</a:t>
            </a:r>
          </a:p>
        </p:txBody>
      </p:sp>
      <p:sp>
        <p:nvSpPr>
          <p:cNvPr id="43" name="Rectangle 42">
            <a:extLst>
              <a:ext uri="{FF2B5EF4-FFF2-40B4-BE49-F238E27FC236}">
                <a16:creationId xmlns:a16="http://schemas.microsoft.com/office/drawing/2014/main" id="{D39075FE-1EB4-4FD6-9596-AD8EBB75F125}"/>
              </a:ext>
            </a:extLst>
          </p:cNvPr>
          <p:cNvSpPr/>
          <p:nvPr userDrawn="1"/>
        </p:nvSpPr>
        <p:spPr>
          <a:xfrm>
            <a:off x="3867912" y="4240435"/>
            <a:ext cx="2560320" cy="2560320"/>
          </a:xfrm>
          <a:prstGeom prst="rect">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44" name="Right Triangle 43">
            <a:extLst>
              <a:ext uri="{FF2B5EF4-FFF2-40B4-BE49-F238E27FC236}">
                <a16:creationId xmlns:a16="http://schemas.microsoft.com/office/drawing/2014/main" id="{26974839-94B7-4F78-B5BC-5F7B949FAADB}"/>
              </a:ext>
            </a:extLst>
          </p:cNvPr>
          <p:cNvSpPr/>
          <p:nvPr userDrawn="1"/>
        </p:nvSpPr>
        <p:spPr>
          <a:xfrm>
            <a:off x="838200" y="4230387"/>
            <a:ext cx="182880" cy="369087"/>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02391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b_Flipbook">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153E712E-710A-4BEA-9400-5669B380C1DB}"/>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6" name="Rectangle 5">
            <a:extLst>
              <a:ext uri="{FF2B5EF4-FFF2-40B4-BE49-F238E27FC236}">
                <a16:creationId xmlns:a16="http://schemas.microsoft.com/office/drawing/2014/main" id="{E6FDCB51-BB40-461C-B1C7-3552A5084BAD}"/>
              </a:ext>
            </a:extLst>
          </p:cNvPr>
          <p:cNvSpPr/>
          <p:nvPr userDrawn="1"/>
        </p:nvSpPr>
        <p:spPr>
          <a:xfrm>
            <a:off x="657449" y="1185642"/>
            <a:ext cx="54864" cy="27432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 </a:t>
            </a:r>
          </a:p>
        </p:txBody>
      </p:sp>
      <p:graphicFrame>
        <p:nvGraphicFramePr>
          <p:cNvPr id="7" name="Table 6">
            <a:extLst>
              <a:ext uri="{FF2B5EF4-FFF2-40B4-BE49-F238E27FC236}">
                <a16:creationId xmlns:a16="http://schemas.microsoft.com/office/drawing/2014/main" id="{FDFD56F7-34B6-4105-8B67-9D0E51428488}"/>
              </a:ext>
            </a:extLst>
          </p:cNvPr>
          <p:cNvGraphicFramePr>
            <a:graphicFrameLocks noGrp="1"/>
          </p:cNvGraphicFramePr>
          <p:nvPr userDrawn="1">
            <p:extLst>
              <p:ext uri="{D42A27DB-BD31-4B8C-83A1-F6EECF244321}">
                <p14:modId xmlns:p14="http://schemas.microsoft.com/office/powerpoint/2010/main" val="4204177718"/>
              </p:ext>
            </p:extLst>
          </p:nvPr>
        </p:nvGraphicFramePr>
        <p:xfrm>
          <a:off x="838220" y="1019235"/>
          <a:ext cx="2103120" cy="3076014"/>
        </p:xfrm>
        <a:graphic>
          <a:graphicData uri="http://schemas.openxmlformats.org/drawingml/2006/table">
            <a:tbl>
              <a:tblPr>
                <a:tableStyleId>{5C22544A-7EE6-4342-B048-85BDC9FD1C3A}</a:tableStyleId>
              </a:tblPr>
              <a:tblGrid>
                <a:gridCol w="2103120">
                  <a:extLst>
                    <a:ext uri="{9D8B030D-6E8A-4147-A177-3AD203B41FA5}">
                      <a16:colId xmlns:a16="http://schemas.microsoft.com/office/drawing/2014/main" val="3276428996"/>
                    </a:ext>
                  </a:extLst>
                </a:gridCol>
              </a:tblGrid>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1025338">
                <a:tc>
                  <a:txBody>
                    <a:bodyPr/>
                    <a:lstStyle/>
                    <a:p>
                      <a:pPr marL="0" marR="0" lvl="0" indent="0" algn="l" defTabSz="502931" rtl="0" eaLnBrk="1" fontAlgn="auto" latinLnBrk="0" hangingPunct="1">
                        <a:lnSpc>
                          <a:spcPct val="90000"/>
                        </a:lnSpc>
                        <a:spcBef>
                          <a:spcPts val="0"/>
                        </a:spcBef>
                        <a:spcAft>
                          <a:spcPts val="0"/>
                        </a:spcAft>
                        <a:buClrTx/>
                        <a:buSzTx/>
                        <a:buFontTx/>
                        <a:buNone/>
                        <a:tabLst/>
                        <a:defRPr/>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bl>
          </a:graphicData>
        </a:graphic>
      </p:graphicFrame>
      <p:graphicFrame>
        <p:nvGraphicFramePr>
          <p:cNvPr id="10" name="Table 9">
            <a:extLst>
              <a:ext uri="{FF2B5EF4-FFF2-40B4-BE49-F238E27FC236}">
                <a16:creationId xmlns:a16="http://schemas.microsoft.com/office/drawing/2014/main" id="{CEC79C95-76F9-412A-85EB-F701FE41A67F}"/>
              </a:ext>
            </a:extLst>
          </p:cNvPr>
          <p:cNvGraphicFramePr>
            <a:graphicFrameLocks noGrp="1"/>
          </p:cNvGraphicFramePr>
          <p:nvPr userDrawn="1">
            <p:extLst>
              <p:ext uri="{D42A27DB-BD31-4B8C-83A1-F6EECF244321}">
                <p14:modId xmlns:p14="http://schemas.microsoft.com/office/powerpoint/2010/main" val="1109667932"/>
              </p:ext>
            </p:extLst>
          </p:nvPr>
        </p:nvGraphicFramePr>
        <p:xfrm>
          <a:off x="3181144" y="1068858"/>
          <a:ext cx="3306405" cy="2973119"/>
        </p:xfrm>
        <a:graphic>
          <a:graphicData uri="http://schemas.openxmlformats.org/drawingml/2006/table">
            <a:tbl>
              <a:tblPr>
                <a:tableStyleId>{5C22544A-7EE6-4342-B048-85BDC9FD1C3A}</a:tableStyleId>
              </a:tblPr>
              <a:tblGrid>
                <a:gridCol w="3306405">
                  <a:extLst>
                    <a:ext uri="{9D8B030D-6E8A-4147-A177-3AD203B41FA5}">
                      <a16:colId xmlns:a16="http://schemas.microsoft.com/office/drawing/2014/main" val="3276428996"/>
                    </a:ext>
                  </a:extLst>
                </a:gridCol>
              </a:tblGrid>
              <a:tr h="379309">
                <a:tc>
                  <a:txBody>
                    <a:bodyPr/>
                    <a:lstStyle/>
                    <a:p>
                      <a:endParaRPr lang="en-US" sz="1400" b="1" dirty="0">
                        <a:solidFill>
                          <a:srgbClr val="2E008B"/>
                        </a:solidFill>
                        <a:latin typeface="Tw Cen MT" panose="020B0602020104020603" pitchFamily="34" charset="0"/>
                      </a:endParaRPr>
                    </a:p>
                  </a:txBody>
                  <a:tcPr marL="182880" marR="182880" marT="27432" marB="27432" anchor="ctr">
                    <a:lnL w="12700" cmpd="sng">
                      <a:noFill/>
                    </a:lnL>
                    <a:lnR w="12700" cmpd="sng">
                      <a:noFill/>
                    </a:lnR>
                    <a:lnT w="6350" cap="flat" cmpd="sng" algn="ctr">
                      <a:solidFill>
                        <a:schemeClr val="bg1">
                          <a:lumMod val="65000"/>
                        </a:schemeClr>
                      </a:solidFill>
                      <a:prstDash val="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5957358"/>
                  </a:ext>
                </a:extLst>
              </a:tr>
              <a:tr h="2593810">
                <a:tc>
                  <a:txBody>
                    <a:bodyPr/>
                    <a:lstStyle/>
                    <a:p>
                      <a:endParaRPr lang="en-US" sz="1100" dirty="0">
                        <a:latin typeface="Franklin Gothic Book" panose="020B0503020102020204" pitchFamily="34" charset="0"/>
                      </a:endParaRPr>
                    </a:p>
                    <a:p>
                      <a:endParaRPr lang="en-US" sz="1100" dirty="0">
                        <a:latin typeface="Franklin Gothic Book" panose="020B0503020102020204" pitchFamily="34" charset="0"/>
                      </a:endParaRPr>
                    </a:p>
                    <a:p>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endParaRPr lang="en-US" sz="1100" dirty="0">
                        <a:latin typeface="Franklin Gothic Book" panose="020B0503020102020204" pitchFamily="34" charset="0"/>
                      </a:endParaRPr>
                    </a:p>
                  </a:txBody>
                  <a:tcPr marL="182880" marR="18288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bl>
          </a:graphicData>
        </a:graphic>
      </p:graphicFrame>
      <p:sp>
        <p:nvSpPr>
          <p:cNvPr id="13" name="Rectangle 3">
            <a:extLst>
              <a:ext uri="{FF2B5EF4-FFF2-40B4-BE49-F238E27FC236}">
                <a16:creationId xmlns:a16="http://schemas.microsoft.com/office/drawing/2014/main" id="{FC8F55B0-8B8B-4BF5-BBFA-1D0F795ECE8F}"/>
              </a:ext>
            </a:extLst>
          </p:cNvPr>
          <p:cNvSpPr/>
          <p:nvPr userDrawn="1"/>
        </p:nvSpPr>
        <p:spPr>
          <a:xfrm>
            <a:off x="838220" y="4230903"/>
            <a:ext cx="3033269" cy="36576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502897"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err="1">
              <a:ln>
                <a:noFill/>
              </a:ln>
              <a:solidFill>
                <a:srgbClr val="000000"/>
              </a:solidFill>
              <a:effectLst/>
              <a:uLnTx/>
              <a:uFillTx/>
              <a:latin typeface="Arial" panose="020B0604020202020204"/>
              <a:ea typeface="+mn-ea"/>
              <a:cs typeface="+mn-cs"/>
            </a:endParaRPr>
          </a:p>
        </p:txBody>
      </p:sp>
      <p:sp>
        <p:nvSpPr>
          <p:cNvPr id="18" name="OVERVIEW_BRIEF_DESCRIPTION">
            <a:extLst>
              <a:ext uri="{FF2B5EF4-FFF2-40B4-BE49-F238E27FC236}">
                <a16:creationId xmlns:a16="http://schemas.microsoft.com/office/drawing/2014/main" id="{24F819E9-D439-426D-874F-CA57814244FF}"/>
              </a:ext>
            </a:extLst>
          </p:cNvPr>
          <p:cNvSpPr>
            <a:spLocks noGrp="1"/>
          </p:cNvSpPr>
          <p:nvPr>
            <p:ph type="body" sz="quarter" idx="23" hasCustomPrompt="1"/>
          </p:nvPr>
        </p:nvSpPr>
        <p:spPr>
          <a:xfrm>
            <a:off x="838220" y="1074741"/>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Provide a short overview of your project, as if someone is asking you what the project is all about.</a:t>
            </a:r>
          </a:p>
        </p:txBody>
      </p:sp>
      <p:sp>
        <p:nvSpPr>
          <p:cNvPr id="20" name="OVERVIEW_AEROSPACE_UNIQUE">
            <a:extLst>
              <a:ext uri="{FF2B5EF4-FFF2-40B4-BE49-F238E27FC236}">
                <a16:creationId xmlns:a16="http://schemas.microsoft.com/office/drawing/2014/main" id="{F639CA3E-3CCB-4D39-BC65-FC4C26CA2E6B}"/>
              </a:ext>
            </a:extLst>
          </p:cNvPr>
          <p:cNvSpPr>
            <a:spLocks noGrp="1"/>
          </p:cNvSpPr>
          <p:nvPr>
            <p:ph type="body" sz="quarter" idx="24" hasCustomPrompt="1"/>
          </p:nvPr>
        </p:nvSpPr>
        <p:spPr>
          <a:xfrm>
            <a:off x="838220" y="2101159"/>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Capture the uniqueness of your Aerospace contribution, and/or why Aerospace is uniquely positioned to tackle this project.</a:t>
            </a:r>
          </a:p>
        </p:txBody>
      </p:sp>
      <p:sp>
        <p:nvSpPr>
          <p:cNvPr id="21" name="OVERVIEW_IMPACT">
            <a:extLst>
              <a:ext uri="{FF2B5EF4-FFF2-40B4-BE49-F238E27FC236}">
                <a16:creationId xmlns:a16="http://schemas.microsoft.com/office/drawing/2014/main" id="{BBDF2EFC-2D6B-4549-BD63-CFE4FA5511BC}"/>
              </a:ext>
            </a:extLst>
          </p:cNvPr>
          <p:cNvSpPr>
            <a:spLocks noGrp="1"/>
          </p:cNvSpPr>
          <p:nvPr>
            <p:ph type="body" sz="quarter" idx="25" hasCustomPrompt="1"/>
          </p:nvPr>
        </p:nvSpPr>
        <p:spPr>
          <a:xfrm>
            <a:off x="838220" y="3127577"/>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Describe the potential (or actual) impact of this project. “So what?” Why does anyone care about this project?</a:t>
            </a:r>
          </a:p>
        </p:txBody>
      </p:sp>
      <p:graphicFrame>
        <p:nvGraphicFramePr>
          <p:cNvPr id="22" name="Table 21">
            <a:extLst>
              <a:ext uri="{FF2B5EF4-FFF2-40B4-BE49-F238E27FC236}">
                <a16:creationId xmlns:a16="http://schemas.microsoft.com/office/drawing/2014/main" id="{AA2CF11C-C4A4-4480-AB28-29644D156AB3}"/>
              </a:ext>
            </a:extLst>
          </p:cNvPr>
          <p:cNvGraphicFramePr>
            <a:graphicFrameLocks noGrp="1"/>
          </p:cNvGraphicFramePr>
          <p:nvPr userDrawn="1">
            <p:extLst>
              <p:ext uri="{D42A27DB-BD31-4B8C-83A1-F6EECF244321}">
                <p14:modId xmlns:p14="http://schemas.microsoft.com/office/powerpoint/2010/main" val="404869268"/>
              </p:ext>
            </p:extLst>
          </p:nvPr>
        </p:nvGraphicFramePr>
        <p:xfrm>
          <a:off x="6719408" y="1036828"/>
          <a:ext cx="2743200" cy="1764792"/>
        </p:xfrm>
        <a:graphic>
          <a:graphicData uri="http://schemas.openxmlformats.org/drawingml/2006/table">
            <a:tbl>
              <a:tblPr>
                <a:tableStyleId>{5C22544A-7EE6-4342-B048-85BDC9FD1C3A}</a:tableStyleId>
              </a:tblPr>
              <a:tblGrid>
                <a:gridCol w="2743200">
                  <a:extLst>
                    <a:ext uri="{9D8B030D-6E8A-4147-A177-3AD203B41FA5}">
                      <a16:colId xmlns:a16="http://schemas.microsoft.com/office/drawing/2014/main" val="3276428996"/>
                    </a:ext>
                  </a:extLst>
                </a:gridCol>
              </a:tblGrid>
              <a:tr h="411480">
                <a:tc>
                  <a:txBody>
                    <a:bodyPr/>
                    <a:lstStyle/>
                    <a:p>
                      <a:pPr>
                        <a:lnSpc>
                          <a:spcPct val="90000"/>
                        </a:lnSpc>
                      </a:pPr>
                      <a:endParaRPr lang="en-US" sz="1200" i="0" dirty="0">
                        <a:solidFill>
                          <a:srgbClr val="2E008B"/>
                        </a:solidFill>
                        <a:latin typeface="Franklin Gothic Medium" panose="020B06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279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7281632"/>
                  </a:ext>
                </a:extLst>
              </a:tr>
            </a:tbl>
          </a:graphicData>
        </a:graphic>
      </p:graphicFrame>
      <p:sp>
        <p:nvSpPr>
          <p:cNvPr id="23" name="DETAILS_TECH_01">
            <a:extLst>
              <a:ext uri="{FF2B5EF4-FFF2-40B4-BE49-F238E27FC236}">
                <a16:creationId xmlns:a16="http://schemas.microsoft.com/office/drawing/2014/main" id="{FD5A95F6-BC41-4722-8CA5-22CBFD1C138A}"/>
              </a:ext>
            </a:extLst>
          </p:cNvPr>
          <p:cNvSpPr>
            <a:spLocks noGrp="1"/>
          </p:cNvSpPr>
          <p:nvPr>
            <p:ph type="body" sz="quarter" idx="19" hasCustomPrompt="1"/>
          </p:nvPr>
        </p:nvSpPr>
        <p:spPr>
          <a:xfrm>
            <a:off x="6721919" y="1479833"/>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(#1)</a:t>
            </a:r>
            <a:endParaRPr lang="en-US" dirty="0"/>
          </a:p>
        </p:txBody>
      </p:sp>
      <p:sp>
        <p:nvSpPr>
          <p:cNvPr id="24" name="DETAILS_TECH_02">
            <a:extLst>
              <a:ext uri="{FF2B5EF4-FFF2-40B4-BE49-F238E27FC236}">
                <a16:creationId xmlns:a16="http://schemas.microsoft.com/office/drawing/2014/main" id="{7DEC619C-6C95-4F2D-9F8D-6154B0EA95A8}"/>
              </a:ext>
            </a:extLst>
          </p:cNvPr>
          <p:cNvSpPr>
            <a:spLocks noGrp="1"/>
          </p:cNvSpPr>
          <p:nvPr>
            <p:ph type="body" sz="quarter" idx="20" hasCustomPrompt="1"/>
          </p:nvPr>
        </p:nvSpPr>
        <p:spPr>
          <a:xfrm>
            <a:off x="6721919" y="1817900"/>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(#2)</a:t>
            </a:r>
            <a:endParaRPr lang="en-US" dirty="0"/>
          </a:p>
        </p:txBody>
      </p:sp>
      <p:sp>
        <p:nvSpPr>
          <p:cNvPr id="25" name="DETAILS_TECH_03">
            <a:extLst>
              <a:ext uri="{FF2B5EF4-FFF2-40B4-BE49-F238E27FC236}">
                <a16:creationId xmlns:a16="http://schemas.microsoft.com/office/drawing/2014/main" id="{AC3B717C-7334-457C-B5FE-AE100604791F}"/>
              </a:ext>
            </a:extLst>
          </p:cNvPr>
          <p:cNvSpPr>
            <a:spLocks noGrp="1"/>
          </p:cNvSpPr>
          <p:nvPr>
            <p:ph type="body" sz="quarter" idx="21" hasCustomPrompt="1"/>
          </p:nvPr>
        </p:nvSpPr>
        <p:spPr>
          <a:xfrm>
            <a:off x="6721885" y="2155967"/>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(#3)</a:t>
            </a:r>
            <a:endParaRPr lang="en-US" dirty="0"/>
          </a:p>
        </p:txBody>
      </p:sp>
      <p:sp>
        <p:nvSpPr>
          <p:cNvPr id="26" name="OVERVIEW_EXTENDED_PROJECT_TITLE">
            <a:extLst>
              <a:ext uri="{FF2B5EF4-FFF2-40B4-BE49-F238E27FC236}">
                <a16:creationId xmlns:a16="http://schemas.microsoft.com/office/drawing/2014/main" id="{C9944E66-DE42-4402-8010-4EB2E8BDE197}"/>
              </a:ext>
            </a:extLst>
          </p:cNvPr>
          <p:cNvSpPr>
            <a:spLocks noGrp="1"/>
          </p:cNvSpPr>
          <p:nvPr>
            <p:ph type="body" sz="quarter" idx="22" hasCustomPrompt="1"/>
          </p:nvPr>
        </p:nvSpPr>
        <p:spPr>
          <a:xfrm>
            <a:off x="6721919" y="1074990"/>
            <a:ext cx="2743200" cy="365760"/>
          </a:xfrm>
          <a:prstGeom prst="rect">
            <a:avLst/>
          </a:prstGeom>
        </p:spPr>
        <p:txBody>
          <a:bodyPr anchor="ctr"/>
          <a:lstStyle>
            <a:lvl1pPr marL="0" indent="0">
              <a:buNone/>
              <a:defRPr sz="1100" b="0" i="1">
                <a:solidFill>
                  <a:schemeClr val="bg2"/>
                </a:solidFill>
                <a:latin typeface="Franklin Gothic Medium" panose="020B0603020102020204" pitchFamily="34" charset="0"/>
              </a:defRPr>
            </a:lvl1pPr>
          </a:lstStyle>
          <a:p>
            <a:pPr lvl="0"/>
            <a:r>
              <a:rPr lang="pt-BR" dirty="0"/>
              <a:t>Provide an alternate or extended project name to compliment main project name.</a:t>
            </a:r>
            <a:endParaRPr lang="en-US" dirty="0"/>
          </a:p>
        </p:txBody>
      </p:sp>
      <p:sp>
        <p:nvSpPr>
          <p:cNvPr id="27" name="DETAILS_TECH_04">
            <a:extLst>
              <a:ext uri="{FF2B5EF4-FFF2-40B4-BE49-F238E27FC236}">
                <a16:creationId xmlns:a16="http://schemas.microsoft.com/office/drawing/2014/main" id="{C9ED6590-0F47-4FF6-9957-23E9A43755F6}"/>
              </a:ext>
            </a:extLst>
          </p:cNvPr>
          <p:cNvSpPr>
            <a:spLocks noGrp="1"/>
          </p:cNvSpPr>
          <p:nvPr>
            <p:ph type="body" sz="quarter" idx="26" hasCustomPrompt="1"/>
          </p:nvPr>
        </p:nvSpPr>
        <p:spPr>
          <a:xfrm>
            <a:off x="6721885" y="2494035"/>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(#4)</a:t>
            </a:r>
            <a:endParaRPr lang="en-US" dirty="0"/>
          </a:p>
        </p:txBody>
      </p:sp>
      <p:sp>
        <p:nvSpPr>
          <p:cNvPr id="28" name="OVERVIEW_BACKGROUND">
            <a:extLst>
              <a:ext uri="{FF2B5EF4-FFF2-40B4-BE49-F238E27FC236}">
                <a16:creationId xmlns:a16="http://schemas.microsoft.com/office/drawing/2014/main" id="{A155CA10-DF4F-4E66-8FC3-AEFFEEEE1EC2}"/>
              </a:ext>
            </a:extLst>
          </p:cNvPr>
          <p:cNvSpPr>
            <a:spLocks noGrp="1"/>
          </p:cNvSpPr>
          <p:nvPr>
            <p:ph type="body" sz="quarter" idx="27" hasCustomPrompt="1"/>
          </p:nvPr>
        </p:nvSpPr>
        <p:spPr>
          <a:xfrm>
            <a:off x="3180580" y="1479833"/>
            <a:ext cx="3306743" cy="109728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Provide a concise narrative on background and context for the project. For example, you could discuss market drivers or trends in cross-cutting customer hard problems that are motivating themes for the project. Respond as if someone is asking you about what inspired you to work this project.</a:t>
            </a:r>
          </a:p>
        </p:txBody>
      </p:sp>
      <p:sp>
        <p:nvSpPr>
          <p:cNvPr id="29" name="OVERVIEW_PROBLEM_SOLVED">
            <a:extLst>
              <a:ext uri="{FF2B5EF4-FFF2-40B4-BE49-F238E27FC236}">
                <a16:creationId xmlns:a16="http://schemas.microsoft.com/office/drawing/2014/main" id="{3328EFAE-FBA3-4AB0-9ADB-9B1E908222FC}"/>
              </a:ext>
            </a:extLst>
          </p:cNvPr>
          <p:cNvSpPr>
            <a:spLocks noGrp="1"/>
          </p:cNvSpPr>
          <p:nvPr>
            <p:ph type="body" sz="quarter" idx="28" hasCustomPrompt="1"/>
          </p:nvPr>
        </p:nvSpPr>
        <p:spPr>
          <a:xfrm>
            <a:off x="3180580" y="2614386"/>
            <a:ext cx="3306743" cy="137160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Describe the specific problem (or series of problems) that is (are) being solved by this project. This is an opportunity to articulate a compelling value proposition for the project by capturing underlying problems and/or customer needs that are being addressed by your project and its products.</a:t>
            </a:r>
          </a:p>
        </p:txBody>
      </p:sp>
      <p:sp>
        <p:nvSpPr>
          <p:cNvPr id="33" name="OVERVIEW_KEY_QUESTION">
            <a:extLst>
              <a:ext uri="{FF2B5EF4-FFF2-40B4-BE49-F238E27FC236}">
                <a16:creationId xmlns:a16="http://schemas.microsoft.com/office/drawing/2014/main" id="{BD03473D-F748-4EAA-B0B8-714F74CDB1FF}"/>
              </a:ext>
            </a:extLst>
          </p:cNvPr>
          <p:cNvSpPr>
            <a:spLocks noGrp="1"/>
          </p:cNvSpPr>
          <p:nvPr>
            <p:ph type="body" sz="quarter" idx="29" hasCustomPrompt="1"/>
          </p:nvPr>
        </p:nvSpPr>
        <p:spPr>
          <a:xfrm>
            <a:off x="3180580" y="1074990"/>
            <a:ext cx="3305456" cy="365760"/>
          </a:xfrm>
          <a:prstGeom prst="rect">
            <a:avLst/>
          </a:prstGeom>
        </p:spPr>
        <p:txBody>
          <a:bodyPr anchor="ctr"/>
          <a:lstStyle>
            <a:lvl1pPr marL="0" indent="0">
              <a:buNone/>
              <a:defRPr sz="1100" b="0" i="0">
                <a:solidFill>
                  <a:schemeClr val="bg2"/>
                </a:solidFill>
                <a:latin typeface="Franklin Gothic Medium" panose="020B0603020102020204" pitchFamily="34" charset="0"/>
              </a:defRPr>
            </a:lvl1pPr>
          </a:lstStyle>
          <a:p>
            <a:pPr lvl="0"/>
            <a:r>
              <a:rPr lang="pt-BR" dirty="0"/>
              <a:t>Provide a key driving research question or customer ask that motivated this project (phrase as question).</a:t>
            </a:r>
            <a:endParaRPr lang="en-US" dirty="0"/>
          </a:p>
        </p:txBody>
      </p:sp>
      <p:sp>
        <p:nvSpPr>
          <p:cNvPr id="34" name="OVERVIEW_IN_DEPTH_DESCRIPTION">
            <a:extLst>
              <a:ext uri="{FF2B5EF4-FFF2-40B4-BE49-F238E27FC236}">
                <a16:creationId xmlns:a16="http://schemas.microsoft.com/office/drawing/2014/main" id="{3304FA3A-3F66-44F4-B17D-2D5225AA2AF8}"/>
              </a:ext>
            </a:extLst>
          </p:cNvPr>
          <p:cNvSpPr>
            <a:spLocks noGrp="1"/>
          </p:cNvSpPr>
          <p:nvPr>
            <p:ph type="body" sz="quarter" idx="30" hasCustomPrompt="1"/>
          </p:nvPr>
        </p:nvSpPr>
        <p:spPr>
          <a:xfrm>
            <a:off x="6721885" y="2919026"/>
            <a:ext cx="2746203" cy="1920240"/>
          </a:xfrm>
          <a:prstGeom prst="rect">
            <a:avLst/>
          </a:prstGeom>
        </p:spPr>
        <p:txBody>
          <a:bodyPr/>
          <a:lstStyle>
            <a:lvl1pPr marL="0" indent="0">
              <a:buNone/>
              <a:defRPr sz="900">
                <a:solidFill>
                  <a:schemeClr val="tx1"/>
                </a:solidFill>
                <a:latin typeface="Franklin Gothic Book" panose="020B0503020102020204" pitchFamily="34" charset="0"/>
              </a:defRPr>
            </a:lvl1pPr>
          </a:lstStyle>
          <a:p>
            <a:pPr lvl="0"/>
            <a:r>
              <a:rPr lang="en-US" dirty="0"/>
              <a:t>Provide a more detailed, technical description of the project and its underlying technology. Which specific techniques and/or methodologies are being applied, and how are these unique, innovative, or novel, etc.? </a:t>
            </a:r>
            <a:br>
              <a:rPr lang="en-US" dirty="0"/>
            </a:br>
            <a:br>
              <a:rPr lang="en-US" dirty="0"/>
            </a:br>
            <a:r>
              <a:rPr lang="en-US" dirty="0"/>
              <a:t>Think of this as an extended discussion of the “how” of your project—to compliment the “what” and “why” summaries found elsewhere on this template slide.</a:t>
            </a:r>
          </a:p>
        </p:txBody>
      </p:sp>
      <p:sp>
        <p:nvSpPr>
          <p:cNvPr id="39" name="MEDIA_MAIN_GRAPHIC_IMAGE">
            <a:extLst>
              <a:ext uri="{FF2B5EF4-FFF2-40B4-BE49-F238E27FC236}">
                <a16:creationId xmlns:a16="http://schemas.microsoft.com/office/drawing/2014/main" id="{8F14FCD2-FD86-4DA0-8182-A0DABD68AF35}"/>
              </a:ext>
            </a:extLst>
          </p:cNvPr>
          <p:cNvSpPr>
            <a:spLocks noGrp="1"/>
          </p:cNvSpPr>
          <p:nvPr>
            <p:ph sz="quarter" idx="16" hasCustomPrompt="1"/>
          </p:nvPr>
        </p:nvSpPr>
        <p:spPr>
          <a:xfrm>
            <a:off x="3890772" y="4263295"/>
            <a:ext cx="2514600" cy="2514600"/>
          </a:xfrm>
          <a:prstGeom prst="rect">
            <a:avLst/>
          </a:prstGeom>
          <a:ln w="19050">
            <a:noFill/>
          </a:ln>
        </p:spPr>
        <p:txBody>
          <a:bodyPr/>
          <a:lstStyle>
            <a:lvl1pPr marL="0" indent="0" algn="l">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Drag/drop a main project figure here, which could be a photo of a prototype or other hardware/equipment, a CAD drawing, concept schematic, etc. This is the “what” figure.</a:t>
            </a:r>
          </a:p>
        </p:txBody>
      </p:sp>
      <p:sp>
        <p:nvSpPr>
          <p:cNvPr id="40" name="MEDIA_BACKGROUND_FIGURE_IMAGE">
            <a:extLst>
              <a:ext uri="{FF2B5EF4-FFF2-40B4-BE49-F238E27FC236}">
                <a16:creationId xmlns:a16="http://schemas.microsoft.com/office/drawing/2014/main" id="{DEC743A7-0AF5-4909-975A-66189D145A56}"/>
              </a:ext>
            </a:extLst>
          </p:cNvPr>
          <p:cNvSpPr>
            <a:spLocks noGrp="1"/>
          </p:cNvSpPr>
          <p:nvPr>
            <p:ph sz="quarter" idx="32" hasCustomPrompt="1"/>
          </p:nvPr>
        </p:nvSpPr>
        <p:spPr>
          <a:xfrm>
            <a:off x="838220" y="4675161"/>
            <a:ext cx="2743200" cy="1828800"/>
          </a:xfrm>
          <a:prstGeom prst="rect">
            <a:avLst/>
          </a:prstGeom>
        </p:spPr>
        <p:txBody>
          <a:bodyPr/>
          <a:lstStyle>
            <a:lvl1pPr marL="0" indent="0" algn="l">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Drag/drop a figure here capturing context, background, or motivation for this project. This is the “why” figure.</a:t>
            </a:r>
          </a:p>
        </p:txBody>
      </p:sp>
      <p:sp>
        <p:nvSpPr>
          <p:cNvPr id="42" name="MEDIA_FLOWCHART_IMAGE">
            <a:extLst>
              <a:ext uri="{FF2B5EF4-FFF2-40B4-BE49-F238E27FC236}">
                <a16:creationId xmlns:a16="http://schemas.microsoft.com/office/drawing/2014/main" id="{3D6C88C0-6C41-4C82-8DC3-3C960712A49B}"/>
              </a:ext>
            </a:extLst>
          </p:cNvPr>
          <p:cNvSpPr>
            <a:spLocks noGrp="1"/>
          </p:cNvSpPr>
          <p:nvPr>
            <p:ph sz="quarter" idx="34" hasCustomPrompt="1"/>
          </p:nvPr>
        </p:nvSpPr>
        <p:spPr>
          <a:xfrm>
            <a:off x="6721885" y="4971947"/>
            <a:ext cx="2743200" cy="1828800"/>
          </a:xfrm>
          <a:prstGeom prst="rect">
            <a:avLst/>
          </a:prstGeom>
        </p:spPr>
        <p:txBody>
          <a:bodyPr/>
          <a:lstStyle>
            <a:lvl1pPr marL="0" indent="0" algn="l">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Drag/drop a flowchart or project diagram here to highlight the underlying technical project specifics. This is the “how” figure.</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Principal Investigator</a:t>
            </a:r>
          </a:p>
        </p:txBody>
      </p:sp>
      <p:sp>
        <p:nvSpPr>
          <p:cNvPr id="41" name="MEDIA_MAIN_GRAPHIC_TITLE">
            <a:extLst>
              <a:ext uri="{FF2B5EF4-FFF2-40B4-BE49-F238E27FC236}">
                <a16:creationId xmlns:a16="http://schemas.microsoft.com/office/drawing/2014/main" id="{55F728AB-C32D-417D-AEC9-82BBB99BBD75}"/>
              </a:ext>
            </a:extLst>
          </p:cNvPr>
          <p:cNvSpPr>
            <a:spLocks noGrp="1"/>
          </p:cNvSpPr>
          <p:nvPr>
            <p:ph type="body" sz="quarter" idx="33" hasCustomPrompt="1"/>
          </p:nvPr>
        </p:nvSpPr>
        <p:spPr>
          <a:xfrm>
            <a:off x="1097280" y="4267479"/>
            <a:ext cx="2743200" cy="292608"/>
          </a:xfrm>
          <a:prstGeom prst="rect">
            <a:avLst/>
          </a:prstGeom>
        </p:spPr>
        <p:txBody>
          <a:bodyPr anchor="ctr"/>
          <a:lstStyle>
            <a:lvl1pPr marL="0" indent="0" algn="r">
              <a:buNone/>
              <a:defRPr sz="1100" b="0" i="1">
                <a:solidFill>
                  <a:schemeClr val="bg1"/>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Main Project Figure Title</a:t>
            </a:r>
          </a:p>
        </p:txBody>
      </p:sp>
      <p:sp>
        <p:nvSpPr>
          <p:cNvPr id="37" name="MEDIA_BACKGROUND_FIGURE_TITLE">
            <a:extLst>
              <a:ext uri="{FF2B5EF4-FFF2-40B4-BE49-F238E27FC236}">
                <a16:creationId xmlns:a16="http://schemas.microsoft.com/office/drawing/2014/main" id="{B4D1A9FD-BE54-4AD5-B240-C593057266FB}"/>
              </a:ext>
            </a:extLst>
          </p:cNvPr>
          <p:cNvSpPr>
            <a:spLocks noGrp="1"/>
          </p:cNvSpPr>
          <p:nvPr>
            <p:ph type="body" sz="quarter" idx="37" hasCustomPrompt="1"/>
          </p:nvPr>
        </p:nvSpPr>
        <p:spPr>
          <a:xfrm>
            <a:off x="838220" y="6508139"/>
            <a:ext cx="2743200" cy="292608"/>
          </a:xfrm>
          <a:prstGeom prst="rect">
            <a:avLst/>
          </a:prstGeom>
        </p:spPr>
        <p:txBody>
          <a:bodyPr anchor="ctr"/>
          <a:lstStyle>
            <a:lvl1pPr marL="0" indent="0" algn="ctr">
              <a:buNone/>
              <a:defRPr sz="1100" b="0" i="1">
                <a:solidFill>
                  <a:schemeClr val="tx2">
                    <a:lumMod val="50000"/>
                  </a:schemeClr>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Background Figure Title</a:t>
            </a:r>
          </a:p>
        </p:txBody>
      </p:sp>
      <p:sp>
        <p:nvSpPr>
          <p:cNvPr id="44" name="Rectangle 43">
            <a:extLst>
              <a:ext uri="{FF2B5EF4-FFF2-40B4-BE49-F238E27FC236}">
                <a16:creationId xmlns:a16="http://schemas.microsoft.com/office/drawing/2014/main" id="{A25BFC4B-43C7-4167-AACA-A76F5CE8A6E1}"/>
              </a:ext>
            </a:extLst>
          </p:cNvPr>
          <p:cNvSpPr/>
          <p:nvPr userDrawn="1"/>
        </p:nvSpPr>
        <p:spPr>
          <a:xfrm>
            <a:off x="3867912" y="4240435"/>
            <a:ext cx="2560320" cy="2560320"/>
          </a:xfrm>
          <a:prstGeom prst="rect">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45" name="Right Triangle 44">
            <a:extLst>
              <a:ext uri="{FF2B5EF4-FFF2-40B4-BE49-F238E27FC236}">
                <a16:creationId xmlns:a16="http://schemas.microsoft.com/office/drawing/2014/main" id="{89B2063E-9FB7-42CA-9A4B-E07E1F3085EF}"/>
              </a:ext>
            </a:extLst>
          </p:cNvPr>
          <p:cNvSpPr/>
          <p:nvPr userDrawn="1"/>
        </p:nvSpPr>
        <p:spPr>
          <a:xfrm>
            <a:off x="838200" y="4230387"/>
            <a:ext cx="182880" cy="369087"/>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35" name="JON">
            <a:extLst>
              <a:ext uri="{FF2B5EF4-FFF2-40B4-BE49-F238E27FC236}">
                <a16:creationId xmlns:a16="http://schemas.microsoft.com/office/drawing/2014/main" id="{0FE87C6B-857D-4E5F-B4A1-C6433054038C}"/>
              </a:ext>
            </a:extLst>
          </p:cNvPr>
          <p:cNvSpPr>
            <a:spLocks noGrp="1"/>
          </p:cNvSpPr>
          <p:nvPr>
            <p:ph type="body" sz="quarter" idx="31" hasCustomPrompt="1"/>
          </p:nvPr>
        </p:nvSpPr>
        <p:spPr>
          <a:xfrm>
            <a:off x="6719409" y="7205472"/>
            <a:ext cx="850262"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38" name="FUNDING_SOURCE">
            <a:extLst>
              <a:ext uri="{FF2B5EF4-FFF2-40B4-BE49-F238E27FC236}">
                <a16:creationId xmlns:a16="http://schemas.microsoft.com/office/drawing/2014/main" id="{C5CE28D5-C0C9-4005-9794-7A565C8F2593}"/>
              </a:ext>
            </a:extLst>
          </p:cNvPr>
          <p:cNvSpPr>
            <a:spLocks noGrp="1"/>
          </p:cNvSpPr>
          <p:nvPr>
            <p:ph type="body" sz="quarter" idx="36" hasCustomPrompt="1"/>
          </p:nvPr>
        </p:nvSpPr>
        <p:spPr>
          <a:xfrm>
            <a:off x="7604592" y="7118634"/>
            <a:ext cx="940531"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36" name="Straight Connector 35">
            <a:extLst>
              <a:ext uri="{FF2B5EF4-FFF2-40B4-BE49-F238E27FC236}">
                <a16:creationId xmlns:a16="http://schemas.microsoft.com/office/drawing/2014/main" id="{56DBAE4D-B63E-4914-BA68-5911D9912400}"/>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26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c_IdeasFields_2">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PROJECT_NAME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OVERVIEW_ONE_LINER [100]</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LEAD</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2" name="RESULTS_KEY_OUTCOME_01">
            <a:extLst>
              <a:ext uri="{FF2B5EF4-FFF2-40B4-BE49-F238E27FC236}">
                <a16:creationId xmlns:a16="http://schemas.microsoft.com/office/drawing/2014/main" id="{24476F86-F5E6-48AF-A4D1-363D0E750FE7}"/>
              </a:ext>
            </a:extLst>
          </p:cNvPr>
          <p:cNvSpPr>
            <a:spLocks noGrp="1"/>
          </p:cNvSpPr>
          <p:nvPr>
            <p:ph type="body" sz="quarter" idx="60" hasCustomPrompt="1"/>
          </p:nvPr>
        </p:nvSpPr>
        <p:spPr>
          <a:xfrm>
            <a:off x="795528" y="1273148"/>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RESULTS_KEY_OUTCOME_01</a:t>
            </a: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09894" y="7205472"/>
            <a:ext cx="859776"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46975"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2611933"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EXTENDED DISCUSSION OF RESULTS</a:t>
            </a:r>
          </a:p>
        </p:txBody>
      </p:sp>
      <p:sp>
        <p:nvSpPr>
          <p:cNvPr id="24" name="RESULTS_KEY_OUTCOME_02">
            <a:extLst>
              <a:ext uri="{FF2B5EF4-FFF2-40B4-BE49-F238E27FC236}">
                <a16:creationId xmlns:a16="http://schemas.microsoft.com/office/drawing/2014/main" id="{1F2CE91C-171A-467B-B043-28B4B0AB490D}"/>
              </a:ext>
            </a:extLst>
          </p:cNvPr>
          <p:cNvSpPr>
            <a:spLocks noGrp="1"/>
          </p:cNvSpPr>
          <p:nvPr>
            <p:ph type="body" sz="quarter" idx="65" hasCustomPrompt="1"/>
          </p:nvPr>
        </p:nvSpPr>
        <p:spPr>
          <a:xfrm>
            <a:off x="372160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RESULTS_KEY_OUTCOME_02</a:t>
            </a:r>
          </a:p>
        </p:txBody>
      </p:sp>
      <p:sp>
        <p:nvSpPr>
          <p:cNvPr id="25" name="RESULTS_KEY_OUTCOME_03">
            <a:extLst>
              <a:ext uri="{FF2B5EF4-FFF2-40B4-BE49-F238E27FC236}">
                <a16:creationId xmlns:a16="http://schemas.microsoft.com/office/drawing/2014/main" id="{36F2D5F1-49CF-4759-8C48-CB0B59F638FB}"/>
              </a:ext>
            </a:extLst>
          </p:cNvPr>
          <p:cNvSpPr>
            <a:spLocks noGrp="1"/>
          </p:cNvSpPr>
          <p:nvPr>
            <p:ph type="body" sz="quarter" idx="66" hasCustomPrompt="1"/>
          </p:nvPr>
        </p:nvSpPr>
        <p:spPr>
          <a:xfrm>
            <a:off x="664768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RESULTS_KEY_OUTCOME_03</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91039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INTELLECTUAL PROPERTY</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844800"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CUSTOMER CONNECTION</a:t>
            </a:r>
          </a:p>
        </p:txBody>
      </p:sp>
      <p:sp>
        <p:nvSpPr>
          <p:cNvPr id="35" name="OVERVIEW_CUSTOMER_CONNECTION">
            <a:extLst>
              <a:ext uri="{FF2B5EF4-FFF2-40B4-BE49-F238E27FC236}">
                <a16:creationId xmlns:a16="http://schemas.microsoft.com/office/drawing/2014/main" id="{330CDE09-1110-41DC-ABB8-88472E629469}"/>
              </a:ext>
            </a:extLst>
          </p:cNvPr>
          <p:cNvSpPr>
            <a:spLocks noGrp="1"/>
          </p:cNvSpPr>
          <p:nvPr>
            <p:ph type="body" sz="quarter" idx="67" hasCustomPrompt="1"/>
          </p:nvPr>
        </p:nvSpPr>
        <p:spPr>
          <a:xfrm>
            <a:off x="795528" y="3284882"/>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OVERVIEW_CUSTOMER_CONNECTION</a:t>
            </a:r>
          </a:p>
        </p:txBody>
      </p:sp>
      <p:sp>
        <p:nvSpPr>
          <p:cNvPr id="36" name="DETAILS_DEMO">
            <a:extLst>
              <a:ext uri="{FF2B5EF4-FFF2-40B4-BE49-F238E27FC236}">
                <a16:creationId xmlns:a16="http://schemas.microsoft.com/office/drawing/2014/main" id="{A24239A7-FEDE-4FBA-A017-AB35D7CB9121}"/>
              </a:ext>
            </a:extLst>
          </p:cNvPr>
          <p:cNvSpPr>
            <a:spLocks noGrp="1"/>
          </p:cNvSpPr>
          <p:nvPr>
            <p:ph type="body" sz="quarter" idx="68" hasCustomPrompt="1"/>
          </p:nvPr>
        </p:nvSpPr>
        <p:spPr>
          <a:xfrm>
            <a:off x="372160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DETAILS_DEMO</a:t>
            </a:r>
          </a:p>
        </p:txBody>
      </p:sp>
      <p:sp>
        <p:nvSpPr>
          <p:cNvPr id="37" name="DETAILS_NEXT_STEPS">
            <a:extLst>
              <a:ext uri="{FF2B5EF4-FFF2-40B4-BE49-F238E27FC236}">
                <a16:creationId xmlns:a16="http://schemas.microsoft.com/office/drawing/2014/main" id="{FE6F92DA-4A37-4DAD-8A8E-CF717DC693BB}"/>
              </a:ext>
            </a:extLst>
          </p:cNvPr>
          <p:cNvSpPr>
            <a:spLocks noGrp="1"/>
          </p:cNvSpPr>
          <p:nvPr>
            <p:ph type="body" sz="quarter" idx="69" hasCustomPrompt="1"/>
          </p:nvPr>
        </p:nvSpPr>
        <p:spPr>
          <a:xfrm>
            <a:off x="664768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DETAILS_NEXT_STEPS</a:t>
            </a:r>
          </a:p>
        </p:txBody>
      </p:sp>
      <p:sp>
        <p:nvSpPr>
          <p:cNvPr id="38" name="TextBox 37">
            <a:extLst>
              <a:ext uri="{FF2B5EF4-FFF2-40B4-BE49-F238E27FC236}">
                <a16:creationId xmlns:a16="http://schemas.microsoft.com/office/drawing/2014/main" id="{1B62A49F-BD89-48D1-B38C-D65259C0C5FD}"/>
              </a:ext>
            </a:extLst>
          </p:cNvPr>
          <p:cNvSpPr txBox="1"/>
          <p:nvPr userDrawn="1"/>
        </p:nvSpPr>
        <p:spPr>
          <a:xfrm>
            <a:off x="3637248" y="3002765"/>
            <a:ext cx="2615011"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ADDITIONAL PROJECT INFORMATION</a:t>
            </a:r>
          </a:p>
        </p:txBody>
      </p:sp>
      <p:sp>
        <p:nvSpPr>
          <p:cNvPr id="39" name="RESULTS_IP">
            <a:extLst>
              <a:ext uri="{FF2B5EF4-FFF2-40B4-BE49-F238E27FC236}">
                <a16:creationId xmlns:a16="http://schemas.microsoft.com/office/drawing/2014/main" id="{49751379-8464-4C31-8CFA-76835B9ABE3B}"/>
              </a:ext>
            </a:extLst>
          </p:cNvPr>
          <p:cNvSpPr>
            <a:spLocks noGrp="1"/>
          </p:cNvSpPr>
          <p:nvPr>
            <p:ph type="body" sz="quarter" idx="70" hasCustomPrompt="1"/>
          </p:nvPr>
        </p:nvSpPr>
        <p:spPr>
          <a:xfrm>
            <a:off x="795528" y="5295799"/>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RESULTS_IP</a:t>
            </a:r>
          </a:p>
        </p:txBody>
      </p:sp>
      <p:sp>
        <p:nvSpPr>
          <p:cNvPr id="40" name="RESULTS_PUBLICATIONS">
            <a:extLst>
              <a:ext uri="{FF2B5EF4-FFF2-40B4-BE49-F238E27FC236}">
                <a16:creationId xmlns:a16="http://schemas.microsoft.com/office/drawing/2014/main" id="{6790C04E-535F-4021-8117-A269D17A4E0C}"/>
              </a:ext>
            </a:extLst>
          </p:cNvPr>
          <p:cNvSpPr>
            <a:spLocks noGrp="1"/>
          </p:cNvSpPr>
          <p:nvPr>
            <p:ph type="body" sz="quarter" idx="71" hasCustomPrompt="1"/>
          </p:nvPr>
        </p:nvSpPr>
        <p:spPr>
          <a:xfrm>
            <a:off x="372160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RESULTS_PUBLICATIONS</a:t>
            </a:r>
          </a:p>
        </p:txBody>
      </p:sp>
      <p:sp>
        <p:nvSpPr>
          <p:cNvPr id="41" name="RESULTS_CONFERENCES">
            <a:extLst>
              <a:ext uri="{FF2B5EF4-FFF2-40B4-BE49-F238E27FC236}">
                <a16:creationId xmlns:a16="http://schemas.microsoft.com/office/drawing/2014/main" id="{174502AA-7DF3-4DCB-BCA5-06777F06C93E}"/>
              </a:ext>
            </a:extLst>
          </p:cNvPr>
          <p:cNvSpPr>
            <a:spLocks noGrp="1"/>
          </p:cNvSpPr>
          <p:nvPr>
            <p:ph type="body" sz="quarter" idx="72" hasCustomPrompt="1"/>
          </p:nvPr>
        </p:nvSpPr>
        <p:spPr>
          <a:xfrm>
            <a:off x="664768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RESULTS_CONFERENCES</a:t>
            </a:r>
          </a:p>
        </p:txBody>
      </p:sp>
      <p:sp>
        <p:nvSpPr>
          <p:cNvPr id="42" name="TextBox 41">
            <a:extLst>
              <a:ext uri="{FF2B5EF4-FFF2-40B4-BE49-F238E27FC236}">
                <a16:creationId xmlns:a16="http://schemas.microsoft.com/office/drawing/2014/main" id="{2D5A8BD4-E750-4450-9F4B-C684460D1135}"/>
              </a:ext>
            </a:extLst>
          </p:cNvPr>
          <p:cNvSpPr txBox="1"/>
          <p:nvPr userDrawn="1"/>
        </p:nvSpPr>
        <p:spPr>
          <a:xfrm>
            <a:off x="3637248" y="5007848"/>
            <a:ext cx="22241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PUBLICATIONS/CONFERENCES</a:t>
            </a:r>
          </a:p>
        </p:txBody>
      </p:sp>
      <p:cxnSp>
        <p:nvCxnSpPr>
          <p:cNvPr id="3" name="Straight Connector 2">
            <a:extLst>
              <a:ext uri="{FF2B5EF4-FFF2-40B4-BE49-F238E27FC236}">
                <a16:creationId xmlns:a16="http://schemas.microsoft.com/office/drawing/2014/main" id="{FC67206B-5A4D-4DC6-B4A8-324E4C64E790}"/>
              </a:ext>
            </a:extLst>
          </p:cNvPr>
          <p:cNvCxnSpPr>
            <a:cxnSpLocks/>
            <a:stCxn id="23" idx="3"/>
          </p:cNvCxnSpPr>
          <p:nvPr userDrawn="1"/>
        </p:nvCxnSpPr>
        <p:spPr>
          <a:xfrm>
            <a:off x="3313785" y="1133422"/>
            <a:ext cx="6168543"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B719DE25-8DE1-4814-BF89-AB341D4D9B6F}"/>
              </a:ext>
            </a:extLst>
          </p:cNvPr>
          <p:cNvCxnSpPr>
            <a:cxnSpLocks/>
            <a:stCxn id="38" idx="3"/>
          </p:cNvCxnSpPr>
          <p:nvPr userDrawn="1"/>
        </p:nvCxnSpPr>
        <p:spPr>
          <a:xfrm>
            <a:off x="6252259" y="3141265"/>
            <a:ext cx="3230069"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E52E11F-8310-4D3A-A677-2EABDBA0AFA9}"/>
              </a:ext>
            </a:extLst>
          </p:cNvPr>
          <p:cNvCxnSpPr>
            <a:cxnSpLocks/>
            <a:stCxn id="34" idx="3"/>
            <a:endCxn id="38" idx="1"/>
          </p:cNvCxnSpPr>
          <p:nvPr userDrawn="1"/>
        </p:nvCxnSpPr>
        <p:spPr>
          <a:xfrm>
            <a:off x="2546652" y="3139885"/>
            <a:ext cx="1090596" cy="138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25F22721-FB01-4C26-9EC7-90C729E1577A}"/>
              </a:ext>
            </a:extLst>
          </p:cNvPr>
          <p:cNvCxnSpPr>
            <a:cxnSpLocks/>
            <a:stCxn id="28" idx="3"/>
            <a:endCxn id="42" idx="1"/>
          </p:cNvCxnSpPr>
          <p:nvPr userDrawn="1"/>
        </p:nvCxnSpPr>
        <p:spPr>
          <a:xfrm>
            <a:off x="2612247" y="5146348"/>
            <a:ext cx="102500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DA9FEDFA-48A3-455A-A8D7-E9E1EEDC775D}"/>
              </a:ext>
            </a:extLst>
          </p:cNvPr>
          <p:cNvCxnSpPr>
            <a:cxnSpLocks/>
            <a:stCxn id="42" idx="3"/>
          </p:cNvCxnSpPr>
          <p:nvPr userDrawn="1"/>
        </p:nvCxnSpPr>
        <p:spPr>
          <a:xfrm>
            <a:off x="5861447" y="5146348"/>
            <a:ext cx="362088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12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d_Results">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Principal Investigator</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2" name="RESULTS_KEY_OUTCOME_01">
            <a:extLst>
              <a:ext uri="{FF2B5EF4-FFF2-40B4-BE49-F238E27FC236}">
                <a16:creationId xmlns:a16="http://schemas.microsoft.com/office/drawing/2014/main" id="{24476F86-F5E6-48AF-A4D1-363D0E750FE7}"/>
              </a:ext>
            </a:extLst>
          </p:cNvPr>
          <p:cNvSpPr>
            <a:spLocks noGrp="1"/>
          </p:cNvSpPr>
          <p:nvPr>
            <p:ph type="body" sz="quarter" idx="60" hasCustomPrompt="1"/>
          </p:nvPr>
        </p:nvSpPr>
        <p:spPr>
          <a:xfrm>
            <a:off x="795528" y="1273148"/>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Describe a significant project finding or outcome in more detail in this space. This can be a major accomplishment, milestone achieved, a product or prototype delivered, key study completed, etc.</a:t>
            </a: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16332" y="7205472"/>
            <a:ext cx="853337"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27653"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2611933"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EXTENDED DISCUSSION OF RESULTS</a:t>
            </a:r>
          </a:p>
        </p:txBody>
      </p:sp>
      <p:sp>
        <p:nvSpPr>
          <p:cNvPr id="24" name="RESULTS_KEY_OUTCOME_02">
            <a:extLst>
              <a:ext uri="{FF2B5EF4-FFF2-40B4-BE49-F238E27FC236}">
                <a16:creationId xmlns:a16="http://schemas.microsoft.com/office/drawing/2014/main" id="{1F2CE91C-171A-467B-B043-28B4B0AB490D}"/>
              </a:ext>
            </a:extLst>
          </p:cNvPr>
          <p:cNvSpPr>
            <a:spLocks noGrp="1"/>
          </p:cNvSpPr>
          <p:nvPr>
            <p:ph type="body" sz="quarter" idx="65" hasCustomPrompt="1"/>
          </p:nvPr>
        </p:nvSpPr>
        <p:spPr>
          <a:xfrm>
            <a:off x="372160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Describe a significant project finding or outcome in more detail in this space. This can be a major accomplishment, milestone achieved, a product or prototype delivered, key study completed, etc.</a:t>
            </a:r>
          </a:p>
        </p:txBody>
      </p:sp>
      <p:sp>
        <p:nvSpPr>
          <p:cNvPr id="25" name="RESULTS_KEY_OUTCOME_03">
            <a:extLst>
              <a:ext uri="{FF2B5EF4-FFF2-40B4-BE49-F238E27FC236}">
                <a16:creationId xmlns:a16="http://schemas.microsoft.com/office/drawing/2014/main" id="{36F2D5F1-49CF-4759-8C48-CB0B59F638FB}"/>
              </a:ext>
            </a:extLst>
          </p:cNvPr>
          <p:cNvSpPr>
            <a:spLocks noGrp="1"/>
          </p:cNvSpPr>
          <p:nvPr>
            <p:ph type="body" sz="quarter" idx="66" hasCustomPrompt="1"/>
          </p:nvPr>
        </p:nvSpPr>
        <p:spPr>
          <a:xfrm>
            <a:off x="664768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Describe a significant project finding or outcome in more detail in this space. This can be a major accomplishment, milestone achieved, a product or prototype delivered, key study completed, etc.</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91039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INTELLECTUAL PROPERTY</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844800"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CUSTOMER CONNECTION</a:t>
            </a:r>
          </a:p>
        </p:txBody>
      </p:sp>
      <p:sp>
        <p:nvSpPr>
          <p:cNvPr id="35" name="OVERVIEW_CUSTOMER_CONNECTION">
            <a:extLst>
              <a:ext uri="{FF2B5EF4-FFF2-40B4-BE49-F238E27FC236}">
                <a16:creationId xmlns:a16="http://schemas.microsoft.com/office/drawing/2014/main" id="{330CDE09-1110-41DC-ABB8-88472E629469}"/>
              </a:ext>
            </a:extLst>
          </p:cNvPr>
          <p:cNvSpPr>
            <a:spLocks noGrp="1"/>
          </p:cNvSpPr>
          <p:nvPr>
            <p:ph type="body" sz="quarter" idx="67" hasCustomPrompt="1"/>
          </p:nvPr>
        </p:nvSpPr>
        <p:spPr>
          <a:xfrm>
            <a:off x="795528" y="3284882"/>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Provide additional context and perspective on the relevance and applicability of this project to DoD, IC, and civil customers. Does this project uniquely meet the needs of one or more customers? Does it address a gap in capability or mitigate any risk?</a:t>
            </a:r>
          </a:p>
        </p:txBody>
      </p:sp>
      <p:sp>
        <p:nvSpPr>
          <p:cNvPr id="36" name="DETAILS_DEMO">
            <a:extLst>
              <a:ext uri="{FF2B5EF4-FFF2-40B4-BE49-F238E27FC236}">
                <a16:creationId xmlns:a16="http://schemas.microsoft.com/office/drawing/2014/main" id="{A24239A7-FEDE-4FBA-A017-AB35D7CB9121}"/>
              </a:ext>
            </a:extLst>
          </p:cNvPr>
          <p:cNvSpPr>
            <a:spLocks noGrp="1"/>
          </p:cNvSpPr>
          <p:nvPr>
            <p:ph type="body" sz="quarter" idx="68" hasCustomPrompt="1"/>
          </p:nvPr>
        </p:nvSpPr>
        <p:spPr>
          <a:xfrm>
            <a:off x="372160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Capture any technology or capability demos that were developed over the course of this research. Have demos been presented to any customers?</a:t>
            </a:r>
          </a:p>
        </p:txBody>
      </p:sp>
      <p:sp>
        <p:nvSpPr>
          <p:cNvPr id="37" name="DETAILS_NEXT_STEPS">
            <a:extLst>
              <a:ext uri="{FF2B5EF4-FFF2-40B4-BE49-F238E27FC236}">
                <a16:creationId xmlns:a16="http://schemas.microsoft.com/office/drawing/2014/main" id="{FE6F92DA-4A37-4DAD-8A8E-CF717DC693BB}"/>
              </a:ext>
            </a:extLst>
          </p:cNvPr>
          <p:cNvSpPr>
            <a:spLocks noGrp="1"/>
          </p:cNvSpPr>
          <p:nvPr>
            <p:ph type="body" sz="quarter" idx="69" hasCustomPrompt="1"/>
          </p:nvPr>
        </p:nvSpPr>
        <p:spPr>
          <a:xfrm>
            <a:off x="664768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Describe next steps for this project. If funding for this project were to continue, capture objectives, research directions, demos to develop, etc. for a follow-on effort that aligns with customer needs.</a:t>
            </a:r>
          </a:p>
        </p:txBody>
      </p:sp>
      <p:sp>
        <p:nvSpPr>
          <p:cNvPr id="38" name="TextBox 37">
            <a:extLst>
              <a:ext uri="{FF2B5EF4-FFF2-40B4-BE49-F238E27FC236}">
                <a16:creationId xmlns:a16="http://schemas.microsoft.com/office/drawing/2014/main" id="{1B62A49F-BD89-48D1-B38C-D65259C0C5FD}"/>
              </a:ext>
            </a:extLst>
          </p:cNvPr>
          <p:cNvSpPr txBox="1"/>
          <p:nvPr userDrawn="1"/>
        </p:nvSpPr>
        <p:spPr>
          <a:xfrm>
            <a:off x="3637248" y="3002765"/>
            <a:ext cx="2615011"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ADDITIONAL PROJECT INFORMATION</a:t>
            </a:r>
          </a:p>
        </p:txBody>
      </p:sp>
      <p:sp>
        <p:nvSpPr>
          <p:cNvPr id="39" name="RESULTS_IP">
            <a:extLst>
              <a:ext uri="{FF2B5EF4-FFF2-40B4-BE49-F238E27FC236}">
                <a16:creationId xmlns:a16="http://schemas.microsoft.com/office/drawing/2014/main" id="{49751379-8464-4C31-8CFA-76835B9ABE3B}"/>
              </a:ext>
            </a:extLst>
          </p:cNvPr>
          <p:cNvSpPr>
            <a:spLocks noGrp="1"/>
          </p:cNvSpPr>
          <p:nvPr>
            <p:ph type="body" sz="quarter" idx="70" hasCustomPrompt="1"/>
          </p:nvPr>
        </p:nvSpPr>
        <p:spPr>
          <a:xfrm>
            <a:off x="795528" y="5295799"/>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List any patents awarded, invention disclosures, and new tools, methods, or capabilities created over the course of or as a result of this research.</a:t>
            </a:r>
          </a:p>
        </p:txBody>
      </p:sp>
      <p:sp>
        <p:nvSpPr>
          <p:cNvPr id="40" name="RESULTS_PUBLICATIONS">
            <a:extLst>
              <a:ext uri="{FF2B5EF4-FFF2-40B4-BE49-F238E27FC236}">
                <a16:creationId xmlns:a16="http://schemas.microsoft.com/office/drawing/2014/main" id="{6790C04E-535F-4021-8117-A269D17A4E0C}"/>
              </a:ext>
            </a:extLst>
          </p:cNvPr>
          <p:cNvSpPr>
            <a:spLocks noGrp="1"/>
          </p:cNvSpPr>
          <p:nvPr>
            <p:ph type="body" sz="quarter" idx="71" hasCustomPrompt="1"/>
          </p:nvPr>
        </p:nvSpPr>
        <p:spPr>
          <a:xfrm>
            <a:off x="372160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List any documents developed during the project, including ATMs/TORs/ATRs or any peer-reviewed journal publications resulting from this research.</a:t>
            </a:r>
          </a:p>
        </p:txBody>
      </p:sp>
      <p:sp>
        <p:nvSpPr>
          <p:cNvPr id="41" name="RESULTS_CONFERENCES">
            <a:extLst>
              <a:ext uri="{FF2B5EF4-FFF2-40B4-BE49-F238E27FC236}">
                <a16:creationId xmlns:a16="http://schemas.microsoft.com/office/drawing/2014/main" id="{174502AA-7DF3-4DCB-BCA5-06777F06C93E}"/>
              </a:ext>
            </a:extLst>
          </p:cNvPr>
          <p:cNvSpPr>
            <a:spLocks noGrp="1"/>
          </p:cNvSpPr>
          <p:nvPr>
            <p:ph type="body" sz="quarter" idx="72" hasCustomPrompt="1"/>
          </p:nvPr>
        </p:nvSpPr>
        <p:spPr>
          <a:xfrm>
            <a:off x="664768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List papers or posters presented at major technical/industry conferences or events.</a:t>
            </a:r>
          </a:p>
        </p:txBody>
      </p:sp>
      <p:sp>
        <p:nvSpPr>
          <p:cNvPr id="42" name="TextBox 41">
            <a:extLst>
              <a:ext uri="{FF2B5EF4-FFF2-40B4-BE49-F238E27FC236}">
                <a16:creationId xmlns:a16="http://schemas.microsoft.com/office/drawing/2014/main" id="{2D5A8BD4-E750-4450-9F4B-C684460D1135}"/>
              </a:ext>
            </a:extLst>
          </p:cNvPr>
          <p:cNvSpPr txBox="1"/>
          <p:nvPr userDrawn="1"/>
        </p:nvSpPr>
        <p:spPr>
          <a:xfrm>
            <a:off x="3637248" y="5007848"/>
            <a:ext cx="22241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PUBLICATIONS/CONFERENCES</a:t>
            </a:r>
          </a:p>
        </p:txBody>
      </p:sp>
      <p:cxnSp>
        <p:nvCxnSpPr>
          <p:cNvPr id="3" name="Straight Connector 2">
            <a:extLst>
              <a:ext uri="{FF2B5EF4-FFF2-40B4-BE49-F238E27FC236}">
                <a16:creationId xmlns:a16="http://schemas.microsoft.com/office/drawing/2014/main" id="{FC67206B-5A4D-4DC6-B4A8-324E4C64E790}"/>
              </a:ext>
            </a:extLst>
          </p:cNvPr>
          <p:cNvCxnSpPr>
            <a:cxnSpLocks/>
            <a:stCxn id="23" idx="3"/>
          </p:cNvCxnSpPr>
          <p:nvPr userDrawn="1"/>
        </p:nvCxnSpPr>
        <p:spPr>
          <a:xfrm>
            <a:off x="3313785" y="1133422"/>
            <a:ext cx="6168543"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B719DE25-8DE1-4814-BF89-AB341D4D9B6F}"/>
              </a:ext>
            </a:extLst>
          </p:cNvPr>
          <p:cNvCxnSpPr>
            <a:cxnSpLocks/>
            <a:stCxn id="38" idx="3"/>
          </p:cNvCxnSpPr>
          <p:nvPr userDrawn="1"/>
        </p:nvCxnSpPr>
        <p:spPr>
          <a:xfrm>
            <a:off x="6252259" y="3141265"/>
            <a:ext cx="3230069"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E52E11F-8310-4D3A-A677-2EABDBA0AFA9}"/>
              </a:ext>
            </a:extLst>
          </p:cNvPr>
          <p:cNvCxnSpPr>
            <a:cxnSpLocks/>
            <a:stCxn id="34" idx="3"/>
            <a:endCxn id="38" idx="1"/>
          </p:cNvCxnSpPr>
          <p:nvPr userDrawn="1"/>
        </p:nvCxnSpPr>
        <p:spPr>
          <a:xfrm>
            <a:off x="2546652" y="3139885"/>
            <a:ext cx="1090596" cy="138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25F22721-FB01-4C26-9EC7-90C729E1577A}"/>
              </a:ext>
            </a:extLst>
          </p:cNvPr>
          <p:cNvCxnSpPr>
            <a:cxnSpLocks/>
            <a:stCxn id="28" idx="3"/>
            <a:endCxn id="42" idx="1"/>
          </p:cNvCxnSpPr>
          <p:nvPr userDrawn="1"/>
        </p:nvCxnSpPr>
        <p:spPr>
          <a:xfrm>
            <a:off x="2612247" y="5146348"/>
            <a:ext cx="102500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DA9FEDFA-48A3-455A-A8D7-E9E1EEDC775D}"/>
              </a:ext>
            </a:extLst>
          </p:cNvPr>
          <p:cNvCxnSpPr>
            <a:cxnSpLocks/>
            <a:stCxn id="42" idx="3"/>
          </p:cNvCxnSpPr>
          <p:nvPr userDrawn="1"/>
        </p:nvCxnSpPr>
        <p:spPr>
          <a:xfrm>
            <a:off x="5861447" y="5146348"/>
            <a:ext cx="362088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416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e_IdeasFields_3">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{TITLE}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{OVERVIEWONELINER}</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{LEAD}</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35652" y="7205472"/>
            <a:ext cx="834018"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34095"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140320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DEMO(S)</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866024"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FEEDBACK/TESTIMONIAL</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6240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UTILIZATION</a:t>
            </a:r>
          </a:p>
        </p:txBody>
      </p:sp>
      <p:sp>
        <p:nvSpPr>
          <p:cNvPr id="5" name="Text Placeholder 4">
            <a:extLst>
              <a:ext uri="{FF2B5EF4-FFF2-40B4-BE49-F238E27FC236}">
                <a16:creationId xmlns:a16="http://schemas.microsoft.com/office/drawing/2014/main" id="{80CE3AA6-7640-4C60-A9C3-7E1DD343A879}"/>
              </a:ext>
            </a:extLst>
          </p:cNvPr>
          <p:cNvSpPr>
            <a:spLocks noGrp="1"/>
          </p:cNvSpPr>
          <p:nvPr>
            <p:ph type="body" sz="quarter" idx="71" hasCustomPrompt="1"/>
          </p:nvPr>
        </p:nvSpPr>
        <p:spPr>
          <a:xfrm>
            <a:off x="795528" y="1273148"/>
            <a:ext cx="8686800" cy="1645920"/>
          </a:xfrm>
          <a:prstGeom prst="rect">
            <a:avLst/>
          </a:prstGeom>
        </p:spPr>
        <p:txBody>
          <a:bodyPr/>
          <a:lstStyle>
            <a:lvl1pPr marL="0" indent="0">
              <a:buNone/>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{VENTURESDEMO}</a:t>
            </a:r>
          </a:p>
          <a:p>
            <a:pPr lvl="1"/>
            <a:endParaRPr lang="en-US" dirty="0"/>
          </a:p>
        </p:txBody>
      </p:sp>
      <p:sp>
        <p:nvSpPr>
          <p:cNvPr id="31" name="Text Placeholder 4">
            <a:extLst>
              <a:ext uri="{FF2B5EF4-FFF2-40B4-BE49-F238E27FC236}">
                <a16:creationId xmlns:a16="http://schemas.microsoft.com/office/drawing/2014/main" id="{04DCFC77-A944-4EBE-A64D-AE89D580F6DE}"/>
              </a:ext>
            </a:extLst>
          </p:cNvPr>
          <p:cNvSpPr>
            <a:spLocks noGrp="1"/>
          </p:cNvSpPr>
          <p:nvPr>
            <p:ph type="body" sz="quarter" idx="72" hasCustomPrompt="1"/>
          </p:nvPr>
        </p:nvSpPr>
        <p:spPr>
          <a:xfrm>
            <a:off x="795528" y="3284882"/>
            <a:ext cx="8686800" cy="1645920"/>
          </a:xfrm>
          <a:prstGeom prst="rect">
            <a:avLst/>
          </a:prstGeom>
        </p:spPr>
        <p:txBody>
          <a:bodyPr/>
          <a:lstStyle>
            <a:lvl1pPr marL="0" indent="0">
              <a:buNone/>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{VENTURESUTILIZATION}</a:t>
            </a:r>
          </a:p>
        </p:txBody>
      </p:sp>
      <p:sp>
        <p:nvSpPr>
          <p:cNvPr id="32" name="Text Placeholder 4">
            <a:extLst>
              <a:ext uri="{FF2B5EF4-FFF2-40B4-BE49-F238E27FC236}">
                <a16:creationId xmlns:a16="http://schemas.microsoft.com/office/drawing/2014/main" id="{82D1A4D3-FF5B-498F-882D-9DDA0C80990D}"/>
              </a:ext>
            </a:extLst>
          </p:cNvPr>
          <p:cNvSpPr>
            <a:spLocks noGrp="1"/>
          </p:cNvSpPr>
          <p:nvPr>
            <p:ph type="body" sz="quarter" idx="73" hasCustomPrompt="1"/>
          </p:nvPr>
        </p:nvSpPr>
        <p:spPr>
          <a:xfrm>
            <a:off x="795528" y="5295799"/>
            <a:ext cx="8686800" cy="1554480"/>
          </a:xfrm>
          <a:prstGeom prst="rect">
            <a:avLst/>
          </a:prstGeom>
        </p:spPr>
        <p:txBody>
          <a:bodyPr/>
          <a:lstStyle>
            <a:lvl1pPr marL="0" indent="0">
              <a:buNone/>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{VENTURESTESTIMONIAL}</a:t>
            </a:r>
          </a:p>
        </p:txBody>
      </p:sp>
    </p:spTree>
    <p:extLst>
      <p:ext uri="{BB962C8B-B14F-4D97-AF65-F5344CB8AC3E}">
        <p14:creationId xmlns:p14="http://schemas.microsoft.com/office/powerpoint/2010/main" val="384482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f_Ventures">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Principal Investigator</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03456" y="7205472"/>
            <a:ext cx="866214"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53418" cy="365760"/>
          </a:xfrm>
          <a:prstGeom prst="rect">
            <a:avLst/>
          </a:prstGeom>
        </p:spPr>
        <p:txBody>
          <a:bodyPr anchor="ctr"/>
          <a:lstStyle>
            <a:lvl1pPr marL="0" marR="0" indent="0" algn="l" defTabSz="502931" rtl="0" eaLnBrk="1" fontAlgn="auto" latinLnBrk="0" hangingPunct="1">
              <a:lnSpc>
                <a:spcPct val="90000"/>
              </a:lnSpc>
              <a:spcBef>
                <a:spcPts val="0"/>
              </a:spcBef>
              <a:spcAft>
                <a:spcPts val="0"/>
              </a:spcAft>
              <a:buClrTx/>
              <a:buSzTx/>
              <a:buFont typeface="Arial"/>
              <a:buNone/>
              <a:tabLst/>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140320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DEMO(S)</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866024"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FEEDBACK/TESTIMONIAL</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6240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UTILIZATION</a:t>
            </a:r>
          </a:p>
        </p:txBody>
      </p:sp>
      <p:sp>
        <p:nvSpPr>
          <p:cNvPr id="5" name="Text Placeholder 4">
            <a:extLst>
              <a:ext uri="{FF2B5EF4-FFF2-40B4-BE49-F238E27FC236}">
                <a16:creationId xmlns:a16="http://schemas.microsoft.com/office/drawing/2014/main" id="{80CE3AA6-7640-4C60-A9C3-7E1DD343A879}"/>
              </a:ext>
            </a:extLst>
          </p:cNvPr>
          <p:cNvSpPr>
            <a:spLocks noGrp="1"/>
          </p:cNvSpPr>
          <p:nvPr>
            <p:ph type="body" sz="quarter" idx="71" hasCustomPrompt="1"/>
          </p:nvPr>
        </p:nvSpPr>
        <p:spPr>
          <a:xfrm>
            <a:off x="795528" y="1273148"/>
            <a:ext cx="8686800" cy="1645920"/>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Provide an in-depth description of any technology or capability demos that were developed over the course of this project. Describe what the demo involves and/or shows, and list any notable instances in which this demo has been given (e.g., at an open house, iLab event, at a conference or other event, directly to a customer, etc.).</a:t>
            </a:r>
          </a:p>
          <a:p>
            <a:pPr lvl="1"/>
            <a:endParaRPr lang="en-US" dirty="0"/>
          </a:p>
        </p:txBody>
      </p:sp>
      <p:sp>
        <p:nvSpPr>
          <p:cNvPr id="31" name="Text Placeholder 4">
            <a:extLst>
              <a:ext uri="{FF2B5EF4-FFF2-40B4-BE49-F238E27FC236}">
                <a16:creationId xmlns:a16="http://schemas.microsoft.com/office/drawing/2014/main" id="{04DCFC77-A944-4EBE-A64D-AE89D580F6DE}"/>
              </a:ext>
            </a:extLst>
          </p:cNvPr>
          <p:cNvSpPr>
            <a:spLocks noGrp="1"/>
          </p:cNvSpPr>
          <p:nvPr>
            <p:ph type="body" sz="quarter" idx="72" hasCustomPrompt="1"/>
          </p:nvPr>
        </p:nvSpPr>
        <p:spPr>
          <a:xfrm>
            <a:off x="795528" y="3284882"/>
            <a:ext cx="8686800" cy="1645920"/>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Capture known utilization of project products, tools, and/or know-how for program office support and/or other customer-related activities. For each instance, provide a short description of what product/tool/know-how derived from this project was used, for whom, and how/why.</a:t>
            </a:r>
          </a:p>
        </p:txBody>
      </p:sp>
      <p:sp>
        <p:nvSpPr>
          <p:cNvPr id="32" name="Text Placeholder 4">
            <a:extLst>
              <a:ext uri="{FF2B5EF4-FFF2-40B4-BE49-F238E27FC236}">
                <a16:creationId xmlns:a16="http://schemas.microsoft.com/office/drawing/2014/main" id="{82D1A4D3-FF5B-498F-882D-9DDA0C80990D}"/>
              </a:ext>
            </a:extLst>
          </p:cNvPr>
          <p:cNvSpPr>
            <a:spLocks noGrp="1"/>
          </p:cNvSpPr>
          <p:nvPr>
            <p:ph type="body" sz="quarter" idx="73" hasCustomPrompt="1"/>
          </p:nvPr>
        </p:nvSpPr>
        <p:spPr>
          <a:xfrm>
            <a:off x="795528" y="5295799"/>
            <a:ext cx="6670143" cy="1554480"/>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Capture any of your feedback or provide a short testimonial on the benefits of receiving iLab funding, and/or how it has enabled you to explore, innovate, or conduct R&amp;D that would otherwise not be done or made possible at Aerospace.</a:t>
            </a:r>
          </a:p>
        </p:txBody>
      </p:sp>
      <p:sp>
        <p:nvSpPr>
          <p:cNvPr id="16" name="TextBox 15">
            <a:extLst>
              <a:ext uri="{FF2B5EF4-FFF2-40B4-BE49-F238E27FC236}">
                <a16:creationId xmlns:a16="http://schemas.microsoft.com/office/drawing/2014/main" id="{92E905DC-38C9-4B04-A421-CAB8814F196F}"/>
              </a:ext>
            </a:extLst>
          </p:cNvPr>
          <p:cNvSpPr txBox="1"/>
          <p:nvPr userDrawn="1"/>
        </p:nvSpPr>
        <p:spPr>
          <a:xfrm>
            <a:off x="7566842" y="5007847"/>
            <a:ext cx="1482970"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CUSTOMER TARGET</a:t>
            </a:r>
          </a:p>
        </p:txBody>
      </p:sp>
      <p:sp>
        <p:nvSpPr>
          <p:cNvPr id="20" name="TextBox 19">
            <a:extLst>
              <a:ext uri="{FF2B5EF4-FFF2-40B4-BE49-F238E27FC236}">
                <a16:creationId xmlns:a16="http://schemas.microsoft.com/office/drawing/2014/main" id="{2196C09B-6701-4CEB-822A-1C2BB9C73B35}"/>
              </a:ext>
            </a:extLst>
          </p:cNvPr>
          <p:cNvSpPr txBox="1"/>
          <p:nvPr userDrawn="1"/>
        </p:nvSpPr>
        <p:spPr>
          <a:xfrm>
            <a:off x="7569669" y="5327548"/>
            <a:ext cx="1912467" cy="646331"/>
          </a:xfrm>
          <a:prstGeom prst="rect">
            <a:avLst/>
          </a:prstGeom>
          <a:noFill/>
        </p:spPr>
        <p:txBody>
          <a:bodyPr wrap="square" rtlCol="0">
            <a:spAutoFit/>
          </a:bodyPr>
          <a:lstStyle/>
          <a:p>
            <a:r>
              <a:rPr lang="en-US" sz="1200" b="0" dirty="0">
                <a:solidFill>
                  <a:schemeClr val="tx1"/>
                </a:solidFill>
                <a:latin typeface="Franklin Gothic Book" panose="020B0503020102020204" pitchFamily="34" charset="0"/>
              </a:rPr>
              <a:t>CSG              DSG</a:t>
            </a:r>
          </a:p>
          <a:p>
            <a:endParaRPr lang="en-US" sz="1200" b="0" dirty="0">
              <a:solidFill>
                <a:schemeClr val="tx1"/>
              </a:solidFill>
              <a:latin typeface="Franklin Gothic Book" panose="020B0503020102020204" pitchFamily="34" charset="0"/>
            </a:endParaRPr>
          </a:p>
          <a:p>
            <a:r>
              <a:rPr lang="en-US" sz="1200" b="0" dirty="0">
                <a:solidFill>
                  <a:schemeClr val="tx1"/>
                </a:solidFill>
                <a:latin typeface="Franklin Gothic Book" panose="020B0503020102020204" pitchFamily="34" charset="0"/>
              </a:rPr>
              <a:t>NSG              SSG</a:t>
            </a:r>
          </a:p>
        </p:txBody>
      </p:sp>
      <p:sp>
        <p:nvSpPr>
          <p:cNvPr id="3" name="Text Placeholder 2">
            <a:extLst>
              <a:ext uri="{FF2B5EF4-FFF2-40B4-BE49-F238E27FC236}">
                <a16:creationId xmlns:a16="http://schemas.microsoft.com/office/drawing/2014/main" id="{55F50150-8897-4106-B503-96DEB481D255}"/>
              </a:ext>
            </a:extLst>
          </p:cNvPr>
          <p:cNvSpPr>
            <a:spLocks noGrp="1"/>
          </p:cNvSpPr>
          <p:nvPr>
            <p:ph type="body" sz="quarter" idx="74" hasCustomPrompt="1"/>
          </p:nvPr>
        </p:nvSpPr>
        <p:spPr>
          <a:xfrm>
            <a:off x="7569671" y="6016581"/>
            <a:ext cx="1912468" cy="833482"/>
          </a:xfrm>
          <a:prstGeom prst="rect">
            <a:avLst/>
          </a:prstGeom>
        </p:spPr>
        <p:txBody>
          <a:bodyPr/>
          <a:lstStyle>
            <a:lvl1pPr marL="0" indent="0">
              <a:buNone/>
              <a:defRPr sz="1000">
                <a:latin typeface="Franklin Gothic Book" panose="020B0503020102020204" pitchFamily="34" charset="0"/>
              </a:defRPr>
            </a:lvl1pPr>
          </a:lstStyle>
          <a:p>
            <a:pPr lvl="0"/>
            <a:r>
              <a:rPr lang="en-US" sz="1000" dirty="0">
                <a:latin typeface="Franklin Gothic Book" panose="020B0503020102020204" pitchFamily="34" charset="0"/>
              </a:rPr>
              <a:t>Place and “X” in any relevant boxes above and write any notes here:</a:t>
            </a:r>
            <a:endParaRPr lang="en-US" dirty="0"/>
          </a:p>
        </p:txBody>
      </p:sp>
    </p:spTree>
    <p:extLst>
      <p:ext uri="{BB962C8B-B14F-4D97-AF65-F5344CB8AC3E}">
        <p14:creationId xmlns:p14="http://schemas.microsoft.com/office/powerpoint/2010/main" val="188538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g_AdditionalInfo">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Principal Investigator</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03454" y="7205472"/>
            <a:ext cx="866216"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27651"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2041348" cy="276999"/>
          </a:xfrm>
          <a:prstGeom prst="rect">
            <a:avLst/>
          </a:prstGeom>
          <a:noFill/>
        </p:spPr>
        <p:txBody>
          <a:bodyPr wrap="square" rtlCol="0">
            <a:spAutoFit/>
          </a:bodyPr>
          <a:lstStyle/>
          <a:p>
            <a:r>
              <a:rPr lang="en-US" sz="1200" dirty="0">
                <a:solidFill>
                  <a:schemeClr val="bg2"/>
                </a:solidFill>
                <a:latin typeface="Franklin Gothic Medium" panose="020B0603020102020204" pitchFamily="34" charset="0"/>
              </a:rPr>
              <a:t>ADDITIONAL INFORMATION</a:t>
            </a:r>
          </a:p>
        </p:txBody>
      </p:sp>
      <p:sp>
        <p:nvSpPr>
          <p:cNvPr id="5" name="Text Placeholder 4">
            <a:extLst>
              <a:ext uri="{FF2B5EF4-FFF2-40B4-BE49-F238E27FC236}">
                <a16:creationId xmlns:a16="http://schemas.microsoft.com/office/drawing/2014/main" id="{80CE3AA6-7640-4C60-A9C3-7E1DD343A879}"/>
              </a:ext>
            </a:extLst>
          </p:cNvPr>
          <p:cNvSpPr>
            <a:spLocks noGrp="1"/>
          </p:cNvSpPr>
          <p:nvPr>
            <p:ph type="body" sz="quarter" idx="71" hasCustomPrompt="1"/>
          </p:nvPr>
        </p:nvSpPr>
        <p:spPr>
          <a:xfrm>
            <a:off x="795528" y="1273147"/>
            <a:ext cx="8686800" cy="5577131"/>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List any additional information here not captured elsewhere in this template that you would like to optionally include in this report.  You may add additional pages as necessary.  For Enterprise ATIP, supplementary documentation may also be uploaded to the Service Management Portal (technical papers, videos, etc.).</a:t>
            </a:r>
          </a:p>
          <a:p>
            <a:pPr lvl="1"/>
            <a:endParaRPr lang="en-US" dirty="0"/>
          </a:p>
        </p:txBody>
      </p:sp>
    </p:spTree>
    <p:extLst>
      <p:ext uri="{BB962C8B-B14F-4D97-AF65-F5344CB8AC3E}">
        <p14:creationId xmlns:p14="http://schemas.microsoft.com/office/powerpoint/2010/main" val="2530867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5958B4-2B72-4DDF-A349-CE4AE8F808D8}"/>
              </a:ext>
            </a:extLst>
          </p:cNvPr>
          <p:cNvSpPr/>
          <p:nvPr userDrawn="1"/>
        </p:nvSpPr>
        <p:spPr>
          <a:xfrm>
            <a:off x="0" y="7046667"/>
            <a:ext cx="10058400" cy="49973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pic>
        <p:nvPicPr>
          <p:cNvPr id="5" name="Picture 4">
            <a:extLst>
              <a:ext uri="{FF2B5EF4-FFF2-40B4-BE49-F238E27FC236}">
                <a16:creationId xmlns:a16="http://schemas.microsoft.com/office/drawing/2014/main" id="{C2700EC9-CFD8-44A1-AFD6-7F9C7F92215B}"/>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611355" y="7158207"/>
            <a:ext cx="1224605" cy="276650"/>
          </a:xfrm>
          <a:prstGeom prst="rect">
            <a:avLst/>
          </a:prstGeom>
        </p:spPr>
      </p:pic>
      <p:sp>
        <p:nvSpPr>
          <p:cNvPr id="6" name="TextBox 5">
            <a:extLst>
              <a:ext uri="{FF2B5EF4-FFF2-40B4-BE49-F238E27FC236}">
                <a16:creationId xmlns:a16="http://schemas.microsoft.com/office/drawing/2014/main" id="{AB3D6EF1-DBDC-4AD5-8EF7-B3A26725FB93}"/>
              </a:ext>
            </a:extLst>
          </p:cNvPr>
          <p:cNvSpPr txBox="1"/>
          <p:nvPr userDrawn="1"/>
        </p:nvSpPr>
        <p:spPr>
          <a:xfrm>
            <a:off x="1412351" y="7158207"/>
            <a:ext cx="7551370" cy="261610"/>
          </a:xfrm>
          <a:prstGeom prst="rect">
            <a:avLst/>
          </a:prstGeom>
          <a:noFill/>
        </p:spPr>
        <p:txBody>
          <a:bodyPr wrap="square" rtlCol="0">
            <a:spAutoFit/>
          </a:bodyPr>
          <a:lstStyle/>
          <a:p>
            <a:pPr algn="ctr"/>
            <a:r>
              <a:rPr lang="en-US" sz="1100" dirty="0">
                <a:solidFill>
                  <a:schemeClr val="bg1"/>
                </a:solidFill>
                <a:latin typeface="Franklin Gothic Book" panose="020B0503020102020204" pitchFamily="34" charset="0"/>
                <a:cs typeface="Segoe UI Semilight" panose="020B0402040204020203" pitchFamily="34" charset="0"/>
              </a:rPr>
              <a:t>High Sensitivity/Aerospace Proprietary Information</a:t>
            </a:r>
          </a:p>
        </p:txBody>
      </p:sp>
    </p:spTree>
    <p:extLst>
      <p:ext uri="{BB962C8B-B14F-4D97-AF65-F5344CB8AC3E}">
        <p14:creationId xmlns:p14="http://schemas.microsoft.com/office/powerpoint/2010/main" val="2117370435"/>
      </p:ext>
    </p:extLst>
  </p:cSld>
  <p:clrMap bg1="lt1" tx1="dk1" bg2="lt2" tx2="dk2" accent1="accent1" accent2="accent2" accent3="accent3" accent4="accent4" accent5="accent5" accent6="accent6" hlink="hlink" folHlink="folHlink"/>
  <p:sldLayoutIdLst>
    <p:sldLayoutId id="2147484934" r:id="rId1"/>
    <p:sldLayoutId id="2147484932" r:id="rId2"/>
    <p:sldLayoutId id="2147484936" r:id="rId3"/>
    <p:sldLayoutId id="2147484937" r:id="rId4"/>
    <p:sldLayoutId id="2147484939" r:id="rId5"/>
    <p:sldLayoutId id="2147484938" r:id="rId6"/>
    <p:sldLayoutId id="2147484940" r:id="rId7"/>
  </p:sldLayoutIdLst>
  <p:txStyles>
    <p:titleStyle>
      <a:lvl1pPr algn="l" defTabSz="502931" rtl="0" eaLnBrk="1" latinLnBrk="0" hangingPunct="1">
        <a:spcBef>
          <a:spcPct val="0"/>
        </a:spcBef>
        <a:buNone/>
        <a:defRPr sz="2860" kern="1200">
          <a:solidFill>
            <a:schemeClr val="tx1"/>
          </a:solidFill>
          <a:latin typeface="Arial"/>
          <a:ea typeface="+mj-ea"/>
          <a:cs typeface="Arial"/>
        </a:defRPr>
      </a:lvl1pPr>
    </p:titleStyle>
    <p:bodyStyle>
      <a:lvl1pPr marL="377199" indent="-377199" algn="l" defTabSz="502931" rtl="0" eaLnBrk="1" latinLnBrk="0" hangingPunct="1">
        <a:spcBef>
          <a:spcPct val="20000"/>
        </a:spcBef>
        <a:buFont typeface="Arial"/>
        <a:buChar char="•"/>
        <a:defRPr sz="2200" kern="1200">
          <a:solidFill>
            <a:schemeClr val="tx1"/>
          </a:solidFill>
          <a:latin typeface="Arial"/>
          <a:ea typeface="+mn-ea"/>
          <a:cs typeface="Arial"/>
        </a:defRPr>
      </a:lvl1pPr>
      <a:lvl2pPr marL="817264" indent="-314333" algn="l" defTabSz="502931" rtl="0" eaLnBrk="1" latinLnBrk="0" hangingPunct="1">
        <a:spcBef>
          <a:spcPct val="20000"/>
        </a:spcBef>
        <a:buFont typeface="Arial"/>
        <a:buChar char="–"/>
        <a:defRPr sz="2200" i="1" kern="1200">
          <a:solidFill>
            <a:schemeClr val="tx1"/>
          </a:solidFill>
          <a:latin typeface="Arial"/>
          <a:ea typeface="+mn-ea"/>
          <a:cs typeface="Arial"/>
        </a:defRPr>
      </a:lvl2pPr>
      <a:lvl3pPr marL="1257329" indent="-251466" algn="l" defTabSz="502931" rtl="0" eaLnBrk="1" latinLnBrk="0" hangingPunct="1">
        <a:spcBef>
          <a:spcPct val="20000"/>
        </a:spcBef>
        <a:buFont typeface="Arial"/>
        <a:buChar char="•"/>
        <a:defRPr sz="2200" kern="1200">
          <a:solidFill>
            <a:schemeClr val="tx1"/>
          </a:solidFill>
          <a:latin typeface="Arial"/>
          <a:ea typeface="+mn-ea"/>
          <a:cs typeface="Arial"/>
        </a:defRPr>
      </a:lvl3pPr>
      <a:lvl4pPr marL="1760260" indent="-251466" algn="l" defTabSz="502931" rtl="0" eaLnBrk="1" latinLnBrk="0" hangingPunct="1">
        <a:spcBef>
          <a:spcPct val="20000"/>
        </a:spcBef>
        <a:buFont typeface="Arial"/>
        <a:buChar char="–"/>
        <a:defRPr sz="2200" i="1" kern="1200">
          <a:solidFill>
            <a:schemeClr val="tx1"/>
          </a:solidFill>
          <a:latin typeface="Arial"/>
          <a:ea typeface="+mn-ea"/>
          <a:cs typeface="Arial"/>
        </a:defRPr>
      </a:lvl4pPr>
      <a:lvl5pPr marL="2263191" indent="-251466" algn="l" defTabSz="502931" rtl="0" eaLnBrk="1" latinLnBrk="0" hangingPunct="1">
        <a:spcBef>
          <a:spcPct val="20000"/>
        </a:spcBef>
        <a:buFont typeface="Arial"/>
        <a:buChar char="•"/>
        <a:defRPr sz="2200" kern="1200">
          <a:solidFill>
            <a:schemeClr val="tx1"/>
          </a:solidFill>
          <a:latin typeface="Arial"/>
          <a:ea typeface="+mn-ea"/>
          <a:cs typeface="Arial"/>
        </a:defRPr>
      </a:lvl5pPr>
      <a:lvl6pPr marL="2766123" indent="-251466" algn="l" defTabSz="502931" rtl="0" eaLnBrk="1" latinLnBrk="0" hangingPunct="1">
        <a:spcBef>
          <a:spcPct val="20000"/>
        </a:spcBef>
        <a:buFont typeface="Arial"/>
        <a:buChar char="•"/>
        <a:defRPr sz="2200" kern="1200">
          <a:solidFill>
            <a:schemeClr val="tx1"/>
          </a:solidFill>
          <a:latin typeface="+mn-lt"/>
          <a:ea typeface="+mn-ea"/>
          <a:cs typeface="+mn-cs"/>
        </a:defRPr>
      </a:lvl6pPr>
      <a:lvl7pPr marL="3269054" indent="-251466" algn="l" defTabSz="502931" rtl="0" eaLnBrk="1" latinLnBrk="0" hangingPunct="1">
        <a:spcBef>
          <a:spcPct val="20000"/>
        </a:spcBef>
        <a:buFont typeface="Arial"/>
        <a:buChar char="•"/>
        <a:defRPr sz="2200" kern="1200">
          <a:solidFill>
            <a:schemeClr val="tx1"/>
          </a:solidFill>
          <a:latin typeface="+mn-lt"/>
          <a:ea typeface="+mn-ea"/>
          <a:cs typeface="+mn-cs"/>
        </a:defRPr>
      </a:lvl7pPr>
      <a:lvl8pPr marL="3771986" indent="-251466" algn="l" defTabSz="502931" rtl="0" eaLnBrk="1" latinLnBrk="0" hangingPunct="1">
        <a:spcBef>
          <a:spcPct val="20000"/>
        </a:spcBef>
        <a:buFont typeface="Arial"/>
        <a:buChar char="•"/>
        <a:defRPr sz="2200" kern="1200">
          <a:solidFill>
            <a:schemeClr val="tx1"/>
          </a:solidFill>
          <a:latin typeface="+mn-lt"/>
          <a:ea typeface="+mn-ea"/>
          <a:cs typeface="+mn-cs"/>
        </a:defRPr>
      </a:lvl8pPr>
      <a:lvl9pPr marL="4274917" indent="-251466" algn="l" defTabSz="502931"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2931" rtl="0" eaLnBrk="1" latinLnBrk="0" hangingPunct="1">
        <a:defRPr sz="1980" kern="1200">
          <a:solidFill>
            <a:schemeClr val="tx1"/>
          </a:solidFill>
          <a:latin typeface="+mn-lt"/>
          <a:ea typeface="+mn-ea"/>
          <a:cs typeface="+mn-cs"/>
        </a:defRPr>
      </a:lvl1pPr>
      <a:lvl2pPr marL="502931" algn="l" defTabSz="502931" rtl="0" eaLnBrk="1" latinLnBrk="0" hangingPunct="1">
        <a:defRPr sz="1980" kern="1200">
          <a:solidFill>
            <a:schemeClr val="tx1"/>
          </a:solidFill>
          <a:latin typeface="+mn-lt"/>
          <a:ea typeface="+mn-ea"/>
          <a:cs typeface="+mn-cs"/>
        </a:defRPr>
      </a:lvl2pPr>
      <a:lvl3pPr marL="1005863" algn="l" defTabSz="502931" rtl="0" eaLnBrk="1" latinLnBrk="0" hangingPunct="1">
        <a:defRPr sz="1980" kern="1200">
          <a:solidFill>
            <a:schemeClr val="tx1"/>
          </a:solidFill>
          <a:latin typeface="+mn-lt"/>
          <a:ea typeface="+mn-ea"/>
          <a:cs typeface="+mn-cs"/>
        </a:defRPr>
      </a:lvl3pPr>
      <a:lvl4pPr marL="1508794" algn="l" defTabSz="502931" rtl="0" eaLnBrk="1" latinLnBrk="0" hangingPunct="1">
        <a:defRPr sz="1980" kern="1200">
          <a:solidFill>
            <a:schemeClr val="tx1"/>
          </a:solidFill>
          <a:latin typeface="+mn-lt"/>
          <a:ea typeface="+mn-ea"/>
          <a:cs typeface="+mn-cs"/>
        </a:defRPr>
      </a:lvl4pPr>
      <a:lvl5pPr marL="2011726" algn="l" defTabSz="502931" rtl="0" eaLnBrk="1" latinLnBrk="0" hangingPunct="1">
        <a:defRPr sz="1980" kern="1200">
          <a:solidFill>
            <a:schemeClr val="tx1"/>
          </a:solidFill>
          <a:latin typeface="+mn-lt"/>
          <a:ea typeface="+mn-ea"/>
          <a:cs typeface="+mn-cs"/>
        </a:defRPr>
      </a:lvl5pPr>
      <a:lvl6pPr marL="2514657" algn="l" defTabSz="502931" rtl="0" eaLnBrk="1" latinLnBrk="0" hangingPunct="1">
        <a:defRPr sz="1980" kern="1200">
          <a:solidFill>
            <a:schemeClr val="tx1"/>
          </a:solidFill>
          <a:latin typeface="+mn-lt"/>
          <a:ea typeface="+mn-ea"/>
          <a:cs typeface="+mn-cs"/>
        </a:defRPr>
      </a:lvl6pPr>
      <a:lvl7pPr marL="3017589" algn="l" defTabSz="502931" rtl="0" eaLnBrk="1" latinLnBrk="0" hangingPunct="1">
        <a:defRPr sz="1980" kern="1200">
          <a:solidFill>
            <a:schemeClr val="tx1"/>
          </a:solidFill>
          <a:latin typeface="+mn-lt"/>
          <a:ea typeface="+mn-ea"/>
          <a:cs typeface="+mn-cs"/>
        </a:defRPr>
      </a:lvl7pPr>
      <a:lvl8pPr marL="3520520" algn="l" defTabSz="502931" rtl="0" eaLnBrk="1" latinLnBrk="0" hangingPunct="1">
        <a:defRPr sz="1980" kern="1200">
          <a:solidFill>
            <a:schemeClr val="tx1"/>
          </a:solidFill>
          <a:latin typeface="+mn-lt"/>
          <a:ea typeface="+mn-ea"/>
          <a:cs typeface="+mn-cs"/>
        </a:defRPr>
      </a:lvl8pPr>
      <a:lvl9pPr marL="4023451" algn="l" defTabSz="502931" rtl="0" eaLnBrk="1" latinLnBrk="0" hangingPunct="1">
        <a:defRPr sz="198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76">
          <p15:clr>
            <a:srgbClr val="F26B43"/>
          </p15:clr>
        </p15:guide>
        <p15:guide id="2" pos="31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9511661-BAD8-4C36-888A-BEBBF6D3CB2B}"/>
              </a:ext>
            </a:extLst>
          </p:cNvPr>
          <p:cNvSpPr/>
          <p:nvPr/>
        </p:nvSpPr>
        <p:spPr>
          <a:xfrm>
            <a:off x="839724" y="4718304"/>
            <a:ext cx="2743200" cy="1828800"/>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 name="Text Placeholder 1">
            <a:extLst>
              <a:ext uri="{FF2B5EF4-FFF2-40B4-BE49-F238E27FC236}">
                <a16:creationId xmlns:a16="http://schemas.microsoft.com/office/drawing/2014/main" id="{A5C7DE91-8F94-47BB-852E-16E69DEAD32E}"/>
              </a:ext>
            </a:extLst>
          </p:cNvPr>
          <p:cNvSpPr>
            <a:spLocks noGrp="1"/>
          </p:cNvSpPr>
          <p:nvPr>
            <p:ph type="body" sz="quarter" idx="10"/>
          </p:nvPr>
        </p:nvSpPr>
        <p:spPr/>
        <p:txBody>
          <a:bodyPr/>
          <a:lstStyle/>
          <a:p>
            <a:r>
              <a:rPr lang="en-US"/>
              <a:t>Blinker: SPACE TRAFFIC MANAGEMENT TRANSPONDER</a:t>
            </a:r>
            <a:endParaRPr lang="en-US" dirty="0"/>
          </a:p>
        </p:txBody>
      </p:sp>
      <p:sp>
        <p:nvSpPr>
          <p:cNvPr id="3" name="Text Placeholder 2">
            <a:extLst>
              <a:ext uri="{FF2B5EF4-FFF2-40B4-BE49-F238E27FC236}">
                <a16:creationId xmlns:a16="http://schemas.microsoft.com/office/drawing/2014/main" id="{92F36233-1831-4748-91F8-B0CC18124BCE}"/>
              </a:ext>
            </a:extLst>
          </p:cNvPr>
          <p:cNvSpPr>
            <a:spLocks noGrp="1"/>
          </p:cNvSpPr>
          <p:nvPr>
            <p:ph type="body" sz="quarter" idx="11"/>
          </p:nvPr>
        </p:nvSpPr>
        <p:spPr/>
        <p:txBody>
          <a:bodyPr/>
          <a:lstStyle/>
          <a:p>
            <a:r>
              <a:rPr lang="en-US"/>
              <a:t>A low-SWaP transponder device for simplified identification and tracking of space objects</a:t>
            </a:r>
            <a:endParaRPr lang="en-US" dirty="0"/>
          </a:p>
        </p:txBody>
      </p:sp>
      <p:sp>
        <p:nvSpPr>
          <p:cNvPr id="4" name="Text Placeholder 3">
            <a:extLst>
              <a:ext uri="{FF2B5EF4-FFF2-40B4-BE49-F238E27FC236}">
                <a16:creationId xmlns:a16="http://schemas.microsoft.com/office/drawing/2014/main" id="{2BA4BD9B-9952-42D1-9BC6-F80AA74550FE}"/>
              </a:ext>
            </a:extLst>
          </p:cNvPr>
          <p:cNvSpPr>
            <a:spLocks noGrp="1"/>
          </p:cNvSpPr>
          <p:nvPr>
            <p:ph type="body" sz="quarter" idx="23"/>
          </p:nvPr>
        </p:nvSpPr>
        <p:spPr/>
        <p:txBody>
          <a:bodyPr/>
          <a:lstStyle/>
          <a:p>
            <a:r>
              <a:rPr lang="en-US"/>
              <a:t>Similar to ADS-B transponders in the aviation world, BLINKER is a low-cost GPS-based transponder that broadcasts a space object’s position vectors—and its identity</a:t>
            </a:r>
          </a:p>
          <a:p>
            <a:endParaRPr lang="en-US" dirty="0"/>
          </a:p>
        </p:txBody>
      </p:sp>
      <p:sp>
        <p:nvSpPr>
          <p:cNvPr id="5" name="Text Placeholder 4">
            <a:extLst>
              <a:ext uri="{FF2B5EF4-FFF2-40B4-BE49-F238E27FC236}">
                <a16:creationId xmlns:a16="http://schemas.microsoft.com/office/drawing/2014/main" id="{A45A6CED-2A41-42AF-8565-920929BAFEF9}"/>
              </a:ext>
            </a:extLst>
          </p:cNvPr>
          <p:cNvSpPr>
            <a:spLocks noGrp="1"/>
          </p:cNvSpPr>
          <p:nvPr>
            <p:ph type="body" sz="quarter" idx="24"/>
          </p:nvPr>
        </p:nvSpPr>
        <p:spPr/>
        <p:txBody>
          <a:bodyPr/>
          <a:lstStyle/>
          <a:p>
            <a:r>
              <a:rPr lang="en-US"/>
              <a:t>Aerospace experience with GPS, CubeSats, and space situational awareness (SSA) came together to envision and rapidly prototype a point design for BLINKER v1.0</a:t>
            </a:r>
            <a:endParaRPr lang="en-US" dirty="0"/>
          </a:p>
        </p:txBody>
      </p:sp>
      <p:sp>
        <p:nvSpPr>
          <p:cNvPr id="6" name="Text Placeholder 5">
            <a:extLst>
              <a:ext uri="{FF2B5EF4-FFF2-40B4-BE49-F238E27FC236}">
                <a16:creationId xmlns:a16="http://schemas.microsoft.com/office/drawing/2014/main" id="{996910E2-3334-43D4-AE83-5238BB0D78E2}"/>
              </a:ext>
            </a:extLst>
          </p:cNvPr>
          <p:cNvSpPr>
            <a:spLocks noGrp="1"/>
          </p:cNvSpPr>
          <p:nvPr>
            <p:ph type="body" sz="quarter" idx="25"/>
          </p:nvPr>
        </p:nvSpPr>
        <p:spPr/>
        <p:txBody>
          <a:bodyPr/>
          <a:lstStyle/>
          <a:p>
            <a:r>
              <a:rPr lang="en-US"/>
              <a:t>BLINKER is an enabler for space operations that are easier, safer, and better prepared for a future of proliferated LEO constellations</a:t>
            </a:r>
          </a:p>
          <a:p>
            <a:endParaRPr lang="en-US" dirty="0"/>
          </a:p>
        </p:txBody>
      </p:sp>
      <p:sp>
        <p:nvSpPr>
          <p:cNvPr id="7" name="Text Placeholder 6">
            <a:extLst>
              <a:ext uri="{FF2B5EF4-FFF2-40B4-BE49-F238E27FC236}">
                <a16:creationId xmlns:a16="http://schemas.microsoft.com/office/drawing/2014/main" id="{1904B954-4820-4441-A2E4-ECB3FFE3B84D}"/>
              </a:ext>
            </a:extLst>
          </p:cNvPr>
          <p:cNvSpPr>
            <a:spLocks noGrp="1"/>
          </p:cNvSpPr>
          <p:nvPr>
            <p:ph type="body" sz="quarter" idx="19"/>
          </p:nvPr>
        </p:nvSpPr>
        <p:spPr/>
        <p:txBody>
          <a:bodyPr/>
          <a:lstStyle/>
          <a:p>
            <a:r>
              <a:rPr lang="en-US"/>
              <a:t>Provides ~10 m accuracy in object’s position</a:t>
            </a:r>
            <a:endParaRPr lang="en-US" dirty="0"/>
          </a:p>
        </p:txBody>
      </p:sp>
      <p:sp>
        <p:nvSpPr>
          <p:cNvPr id="8" name="Text Placeholder 7">
            <a:extLst>
              <a:ext uri="{FF2B5EF4-FFF2-40B4-BE49-F238E27FC236}">
                <a16:creationId xmlns:a16="http://schemas.microsoft.com/office/drawing/2014/main" id="{A722FAF8-9D52-4ACC-8E57-03DD6CF70782}"/>
              </a:ext>
            </a:extLst>
          </p:cNvPr>
          <p:cNvSpPr>
            <a:spLocks noGrp="1"/>
          </p:cNvSpPr>
          <p:nvPr>
            <p:ph type="body" sz="quarter" idx="20"/>
          </p:nvPr>
        </p:nvSpPr>
        <p:spPr/>
        <p:txBody>
          <a:bodyPr/>
          <a:lstStyle/>
          <a:p>
            <a:r>
              <a:rPr lang="en-US"/>
              <a:t>Low SWaP at 100-200 grams, 9 x 6 x 1.5 cm </a:t>
            </a:r>
            <a:endParaRPr lang="en-US" dirty="0"/>
          </a:p>
        </p:txBody>
      </p:sp>
      <p:sp>
        <p:nvSpPr>
          <p:cNvPr id="9" name="Text Placeholder 8">
            <a:extLst>
              <a:ext uri="{FF2B5EF4-FFF2-40B4-BE49-F238E27FC236}">
                <a16:creationId xmlns:a16="http://schemas.microsoft.com/office/drawing/2014/main" id="{253B8EA2-BB00-4AA6-B52E-E87BE4397B72}"/>
              </a:ext>
            </a:extLst>
          </p:cNvPr>
          <p:cNvSpPr>
            <a:spLocks noGrp="1"/>
          </p:cNvSpPr>
          <p:nvPr>
            <p:ph type="body" sz="quarter" idx="21"/>
          </p:nvPr>
        </p:nvSpPr>
        <p:spPr/>
        <p:txBody>
          <a:bodyPr/>
          <a:lstStyle/>
          <a:p>
            <a:r>
              <a:rPr lang="en-US"/>
              <a:t>Device can be integrated up to day of launch</a:t>
            </a:r>
            <a:endParaRPr lang="en-US" dirty="0"/>
          </a:p>
        </p:txBody>
      </p:sp>
      <p:sp>
        <p:nvSpPr>
          <p:cNvPr id="10" name="Text Placeholder 9">
            <a:extLst>
              <a:ext uri="{FF2B5EF4-FFF2-40B4-BE49-F238E27FC236}">
                <a16:creationId xmlns:a16="http://schemas.microsoft.com/office/drawing/2014/main" id="{78FACBE9-6399-49F6-8519-27ED84FE98CA}"/>
              </a:ext>
            </a:extLst>
          </p:cNvPr>
          <p:cNvSpPr>
            <a:spLocks noGrp="1"/>
          </p:cNvSpPr>
          <p:nvPr>
            <p:ph type="body" sz="quarter" idx="22"/>
          </p:nvPr>
        </p:nvSpPr>
        <p:spPr/>
        <p:txBody>
          <a:bodyPr/>
          <a:lstStyle/>
          <a:p>
            <a:r>
              <a:rPr lang="en-US"/>
              <a:t>Dedicated GPS Transponder Payload for</a:t>
            </a:r>
            <a:br>
              <a:rPr lang="en-US"/>
            </a:br>
            <a:r>
              <a:rPr lang="en-US"/>
              <a:t>Safe, Scalable Space Traffic Management</a:t>
            </a:r>
            <a:endParaRPr lang="en-US" dirty="0"/>
          </a:p>
        </p:txBody>
      </p:sp>
      <p:sp>
        <p:nvSpPr>
          <p:cNvPr id="11" name="Text Placeholder 10">
            <a:extLst>
              <a:ext uri="{FF2B5EF4-FFF2-40B4-BE49-F238E27FC236}">
                <a16:creationId xmlns:a16="http://schemas.microsoft.com/office/drawing/2014/main" id="{D155CA48-D987-405E-96C8-9E3E83FC7773}"/>
              </a:ext>
            </a:extLst>
          </p:cNvPr>
          <p:cNvSpPr>
            <a:spLocks noGrp="1"/>
          </p:cNvSpPr>
          <p:nvPr>
            <p:ph type="body" sz="quarter" idx="26"/>
          </p:nvPr>
        </p:nvSpPr>
        <p:spPr/>
        <p:txBody>
          <a:bodyPr/>
          <a:lstStyle/>
          <a:p>
            <a:r>
              <a:rPr lang="en-US"/>
              <a:t>Enables identification, friend or foe for space</a:t>
            </a:r>
            <a:endParaRPr lang="en-US" dirty="0"/>
          </a:p>
        </p:txBody>
      </p:sp>
      <p:sp>
        <p:nvSpPr>
          <p:cNvPr id="12" name="Text Placeholder 11">
            <a:extLst>
              <a:ext uri="{FF2B5EF4-FFF2-40B4-BE49-F238E27FC236}">
                <a16:creationId xmlns:a16="http://schemas.microsoft.com/office/drawing/2014/main" id="{E333310F-DB96-45A8-A330-3F5966F78CAC}"/>
              </a:ext>
            </a:extLst>
          </p:cNvPr>
          <p:cNvSpPr>
            <a:spLocks noGrp="1"/>
          </p:cNvSpPr>
          <p:nvPr>
            <p:ph type="body" sz="quarter" idx="27"/>
          </p:nvPr>
        </p:nvSpPr>
        <p:spPr/>
        <p:txBody>
          <a:bodyPr/>
          <a:lstStyle/>
          <a:p>
            <a:r>
              <a:rPr lang="en-US" dirty="0"/>
              <a:t>Current methods for tracking and cataloguing objects in space primarily involve ground-based optical and radar sensor networks. These methods are rapidly becoming insufficient, however, for maintaining awareness that is needed for safe space operations, especially as the New Space era gives rise to proliferated constellations in LEO.</a:t>
            </a:r>
          </a:p>
        </p:txBody>
      </p:sp>
      <p:sp>
        <p:nvSpPr>
          <p:cNvPr id="13" name="Text Placeholder 12">
            <a:extLst>
              <a:ext uri="{FF2B5EF4-FFF2-40B4-BE49-F238E27FC236}">
                <a16:creationId xmlns:a16="http://schemas.microsoft.com/office/drawing/2014/main" id="{FCC06A78-4EC7-4201-9AB0-797DCDBB875D}"/>
              </a:ext>
            </a:extLst>
          </p:cNvPr>
          <p:cNvSpPr>
            <a:spLocks noGrp="1"/>
          </p:cNvSpPr>
          <p:nvPr>
            <p:ph type="body" sz="quarter" idx="28"/>
          </p:nvPr>
        </p:nvSpPr>
        <p:spPr/>
        <p:txBody>
          <a:bodyPr/>
          <a:lstStyle/>
          <a:p>
            <a:r>
              <a:rPr lang="en-US" dirty="0"/>
              <a:t>BLINKER is a concept for scalable space object tracking that borrows from the civil aviation domain. BLINKER is a small, low-cost transponder device that can be attached to anything going into space—CubeSats, larger satellites, and rocket bodies—giving our space operators the much needed upper-hand managing space traffic by furnishing more accurate and timely information about the position of objects in space, so they can better prevent collisions.</a:t>
            </a:r>
          </a:p>
        </p:txBody>
      </p:sp>
      <p:sp>
        <p:nvSpPr>
          <p:cNvPr id="14" name="Text Placeholder 13">
            <a:extLst>
              <a:ext uri="{FF2B5EF4-FFF2-40B4-BE49-F238E27FC236}">
                <a16:creationId xmlns:a16="http://schemas.microsoft.com/office/drawing/2014/main" id="{0AE39907-AE24-4166-834E-3479CB8C3454}"/>
              </a:ext>
            </a:extLst>
          </p:cNvPr>
          <p:cNvSpPr>
            <a:spLocks noGrp="1"/>
          </p:cNvSpPr>
          <p:nvPr>
            <p:ph type="body" sz="quarter" idx="29"/>
          </p:nvPr>
        </p:nvSpPr>
        <p:spPr/>
        <p:txBody>
          <a:bodyPr/>
          <a:lstStyle/>
          <a:p>
            <a:r>
              <a:rPr lang="en-US"/>
              <a:t>What if anything in space—alive or dead—could transmit to operators what it is and where it is?</a:t>
            </a:r>
            <a:endParaRPr lang="en-US" dirty="0"/>
          </a:p>
        </p:txBody>
      </p:sp>
      <p:sp>
        <p:nvSpPr>
          <p:cNvPr id="15" name="Text Placeholder 14">
            <a:extLst>
              <a:ext uri="{FF2B5EF4-FFF2-40B4-BE49-F238E27FC236}">
                <a16:creationId xmlns:a16="http://schemas.microsoft.com/office/drawing/2014/main" id="{A5A79AAE-7888-458D-A97E-1F8EEE9E6ADE}"/>
              </a:ext>
            </a:extLst>
          </p:cNvPr>
          <p:cNvSpPr>
            <a:spLocks noGrp="1"/>
          </p:cNvSpPr>
          <p:nvPr>
            <p:ph type="body" sz="quarter" idx="30"/>
          </p:nvPr>
        </p:nvSpPr>
        <p:spPr/>
        <p:txBody>
          <a:bodyPr/>
          <a:lstStyle/>
          <a:p>
            <a:r>
              <a:rPr lang="en-US" dirty="0"/>
              <a:t>The Aerospace-developed BLINKER prototype device leverages legacy, flight-proven </a:t>
            </a:r>
            <a:r>
              <a:rPr lang="en-US" dirty="0" err="1"/>
              <a:t>AeroCube</a:t>
            </a:r>
            <a:r>
              <a:rPr lang="en-US" dirty="0"/>
              <a:t> hardware, and is mounted to the external surface of any object bound for space. The device has a small form factor integrating a COTS GPS receiver, radio, solar panels, and battery, and comes equipped with the standard “debris mode” that transmits the transponder signal even when the host object is malfunctioning or dead.</a:t>
            </a:r>
            <a:br>
              <a:rPr lang="en-US" dirty="0"/>
            </a:br>
            <a:br>
              <a:rPr lang="en-US" dirty="0"/>
            </a:br>
            <a:r>
              <a:rPr lang="en-US" dirty="0"/>
              <a:t>This separation from the host object by design allows for superior tracking and custody of debris. BLINKER has been shown by simulation to decrease the host’s position vector uncertainty by an order of magnitude, offering improved, more timely collision assessment.</a:t>
            </a:r>
          </a:p>
        </p:txBody>
      </p:sp>
      <p:pic>
        <p:nvPicPr>
          <p:cNvPr id="104" name="Content Placeholder 103">
            <a:extLst>
              <a:ext uri="{FF2B5EF4-FFF2-40B4-BE49-F238E27FC236}">
                <a16:creationId xmlns:a16="http://schemas.microsoft.com/office/drawing/2014/main" id="{EDC83BA5-DE13-4506-8F2D-9C1A00C9F9A2}"/>
              </a:ext>
            </a:extLst>
          </p:cNvPr>
          <p:cNvPicPr>
            <a:picLocks noGrp="1" noChangeAspect="1"/>
          </p:cNvPicPr>
          <p:nvPr>
            <p:ph sz="quarter" idx="16"/>
          </p:nvPr>
        </p:nvPicPr>
        <p:blipFill>
          <a:blip r:embed="rId2"/>
          <a:stretch>
            <a:fillRect/>
          </a:stretch>
        </p:blipFill>
        <p:spPr>
          <a:xfrm>
            <a:off x="3890963" y="4386761"/>
            <a:ext cx="2514600" cy="2269127"/>
          </a:xfrm>
        </p:spPr>
      </p:pic>
      <p:pic>
        <p:nvPicPr>
          <p:cNvPr id="28" name="Content Placeholder 27">
            <a:extLst>
              <a:ext uri="{FF2B5EF4-FFF2-40B4-BE49-F238E27FC236}">
                <a16:creationId xmlns:a16="http://schemas.microsoft.com/office/drawing/2014/main" id="{0F4FBAAA-FE64-4F55-8CC8-1165DE590D2A}"/>
              </a:ext>
            </a:extLst>
          </p:cNvPr>
          <p:cNvPicPr>
            <a:picLocks noGrp="1" noChangeAspect="1"/>
          </p:cNvPicPr>
          <p:nvPr>
            <p:ph sz="quarter" idx="32"/>
          </p:nvPr>
        </p:nvPicPr>
        <p:blipFill>
          <a:blip r:embed="rId3"/>
          <a:stretch>
            <a:fillRect/>
          </a:stretch>
        </p:blipFill>
        <p:spPr>
          <a:xfrm>
            <a:off x="838200" y="4799879"/>
            <a:ext cx="2743200" cy="1579418"/>
          </a:xfrm>
        </p:spPr>
      </p:pic>
      <p:pic>
        <p:nvPicPr>
          <p:cNvPr id="33" name="Content Placeholder 32">
            <a:extLst>
              <a:ext uri="{FF2B5EF4-FFF2-40B4-BE49-F238E27FC236}">
                <a16:creationId xmlns:a16="http://schemas.microsoft.com/office/drawing/2014/main" id="{D80F31A3-3E6C-4745-A3C4-AF7B9B032642}"/>
              </a:ext>
            </a:extLst>
          </p:cNvPr>
          <p:cNvPicPr>
            <a:picLocks noGrp="1" noChangeAspect="1"/>
          </p:cNvPicPr>
          <p:nvPr>
            <p:ph sz="quarter" idx="34"/>
          </p:nvPr>
        </p:nvPicPr>
        <p:blipFill>
          <a:blip r:embed="rId4"/>
          <a:stretch>
            <a:fillRect/>
          </a:stretch>
        </p:blipFill>
        <p:spPr>
          <a:xfrm>
            <a:off x="6721475" y="5012608"/>
            <a:ext cx="2743200" cy="1747683"/>
          </a:xfrm>
        </p:spPr>
      </p:pic>
      <p:sp>
        <p:nvSpPr>
          <p:cNvPr id="17" name="Text Placeholder 16">
            <a:extLst>
              <a:ext uri="{FF2B5EF4-FFF2-40B4-BE49-F238E27FC236}">
                <a16:creationId xmlns:a16="http://schemas.microsoft.com/office/drawing/2014/main" id="{D8446669-7B21-43E0-B78B-991D469F1065}"/>
              </a:ext>
            </a:extLst>
          </p:cNvPr>
          <p:cNvSpPr>
            <a:spLocks noGrp="1"/>
          </p:cNvSpPr>
          <p:nvPr>
            <p:ph type="body" sz="quarter" idx="35"/>
          </p:nvPr>
        </p:nvSpPr>
        <p:spPr/>
        <p:txBody>
          <a:bodyPr/>
          <a:lstStyle/>
          <a:p>
            <a:r>
              <a:rPr lang="en-US" dirty="0"/>
              <a:t>Andrew Abraham</a:t>
            </a:r>
          </a:p>
        </p:txBody>
      </p:sp>
      <p:sp>
        <p:nvSpPr>
          <p:cNvPr id="20" name="Text Placeholder 19">
            <a:extLst>
              <a:ext uri="{FF2B5EF4-FFF2-40B4-BE49-F238E27FC236}">
                <a16:creationId xmlns:a16="http://schemas.microsoft.com/office/drawing/2014/main" id="{4288A8FC-C4C6-4CCC-AD55-60B0D452B159}"/>
              </a:ext>
            </a:extLst>
          </p:cNvPr>
          <p:cNvSpPr>
            <a:spLocks noGrp="1"/>
          </p:cNvSpPr>
          <p:nvPr>
            <p:ph type="body" sz="quarter" idx="33"/>
          </p:nvPr>
        </p:nvSpPr>
        <p:spPr/>
        <p:txBody>
          <a:bodyPr/>
          <a:lstStyle/>
          <a:p>
            <a:r>
              <a:rPr lang="en-US" dirty="0"/>
              <a:t>Prototype BLINKER Design</a:t>
            </a:r>
          </a:p>
        </p:txBody>
      </p:sp>
      <p:sp>
        <p:nvSpPr>
          <p:cNvPr id="130" name="Text Placeholder 129">
            <a:extLst>
              <a:ext uri="{FF2B5EF4-FFF2-40B4-BE49-F238E27FC236}">
                <a16:creationId xmlns:a16="http://schemas.microsoft.com/office/drawing/2014/main" id="{4D8A14A7-DFCB-4108-A3EB-711D5B5A191A}"/>
              </a:ext>
            </a:extLst>
          </p:cNvPr>
          <p:cNvSpPr>
            <a:spLocks noGrp="1"/>
          </p:cNvSpPr>
          <p:nvPr>
            <p:ph type="body" sz="quarter" idx="37"/>
          </p:nvPr>
        </p:nvSpPr>
        <p:spPr/>
        <p:txBody>
          <a:bodyPr/>
          <a:lstStyle/>
          <a:p>
            <a:r>
              <a:rPr lang="en-US" dirty="0"/>
              <a:t>Position Uncertainties in a Close Approach</a:t>
            </a:r>
          </a:p>
        </p:txBody>
      </p:sp>
      <p:sp>
        <p:nvSpPr>
          <p:cNvPr id="16" name="Text Placeholder 15">
            <a:extLst>
              <a:ext uri="{FF2B5EF4-FFF2-40B4-BE49-F238E27FC236}">
                <a16:creationId xmlns:a16="http://schemas.microsoft.com/office/drawing/2014/main" id="{BB0B8146-87C3-4983-9B2C-431B8E371412}"/>
              </a:ext>
            </a:extLst>
          </p:cNvPr>
          <p:cNvSpPr>
            <a:spLocks noGrp="1"/>
          </p:cNvSpPr>
          <p:nvPr>
            <p:ph type="body" sz="quarter" idx="31"/>
          </p:nvPr>
        </p:nvSpPr>
        <p:spPr/>
        <p:txBody>
          <a:bodyPr/>
          <a:lstStyle/>
          <a:p>
            <a:r>
              <a:rPr lang="en-US" dirty="0"/>
              <a:t>812402</a:t>
            </a:r>
          </a:p>
        </p:txBody>
      </p:sp>
      <p:sp>
        <p:nvSpPr>
          <p:cNvPr id="18" name="Text Placeholder 17">
            <a:extLst>
              <a:ext uri="{FF2B5EF4-FFF2-40B4-BE49-F238E27FC236}">
                <a16:creationId xmlns:a16="http://schemas.microsoft.com/office/drawing/2014/main" id="{B69DA126-0B69-4907-B1EF-48741C0E1095}"/>
              </a:ext>
            </a:extLst>
          </p:cNvPr>
          <p:cNvSpPr>
            <a:spLocks noGrp="1"/>
          </p:cNvSpPr>
          <p:nvPr>
            <p:ph type="body" sz="quarter" idx="36"/>
          </p:nvPr>
        </p:nvSpPr>
        <p:spPr/>
        <p:txBody>
          <a:bodyPr/>
          <a:lstStyle/>
          <a:p>
            <a:r>
              <a:rPr lang="en-US" dirty="0"/>
              <a:t>IR&amp;D</a:t>
            </a:r>
          </a:p>
        </p:txBody>
      </p:sp>
      <p:sp>
        <p:nvSpPr>
          <p:cNvPr id="22" name="Text Placeholder 1">
            <a:extLst>
              <a:ext uri="{FF2B5EF4-FFF2-40B4-BE49-F238E27FC236}">
                <a16:creationId xmlns:a16="http://schemas.microsoft.com/office/drawing/2014/main" id="{BA6EAF49-14AB-42C2-9488-3A8704BBAFEA}"/>
              </a:ext>
            </a:extLst>
          </p:cNvPr>
          <p:cNvSpPr txBox="1">
            <a:spLocks/>
          </p:cNvSpPr>
          <p:nvPr/>
        </p:nvSpPr>
        <p:spPr>
          <a:xfrm>
            <a:off x="6849836" y="208826"/>
            <a:ext cx="2926080" cy="400110"/>
          </a:xfrm>
          <a:prstGeom prst="rect">
            <a:avLst/>
          </a:prstGeom>
          <a:noFill/>
        </p:spPr>
        <p:txBody>
          <a:bodyPr wrap="square" lIns="685800" rtlCol="0">
            <a:spAutoFit/>
          </a:bodyPr>
          <a:lstStyle>
            <a:lvl1pPr marL="0" indent="0" algn="l" defTabSz="502931" rtl="0" eaLnBrk="1" latinLnBrk="0" hangingPunct="1">
              <a:spcBef>
                <a:spcPct val="20000"/>
              </a:spcBef>
              <a:buFont typeface="Arial" panose="020B0604020202020204" pitchFamily="34" charset="0"/>
              <a:buNone/>
              <a:defRPr lang="en-US" sz="2000" kern="1200" cap="all" baseline="0" smtClean="0">
                <a:solidFill>
                  <a:schemeClr val="bg2"/>
                </a:solidFill>
                <a:latin typeface="Franklin Gothic Medium" panose="020B0603020102020204" pitchFamily="34" charset="0"/>
                <a:ea typeface="+mn-ea"/>
                <a:cs typeface="+mn-cs"/>
              </a:defRPr>
            </a:lvl1pPr>
            <a:lvl2pPr marL="159997" indent="0" algn="l" defTabSz="502931" rtl="0" eaLnBrk="1" latinLnBrk="0" hangingPunct="1">
              <a:spcBef>
                <a:spcPct val="20000"/>
              </a:spcBef>
              <a:buFont typeface="Arial" panose="020B0604020202020204" pitchFamily="34" charset="0"/>
              <a:buNone/>
              <a:defRPr lang="en-US" sz="1980" i="1" kern="1200" smtClean="0">
                <a:solidFill>
                  <a:schemeClr val="tx1"/>
                </a:solidFill>
                <a:latin typeface="+mn-lt"/>
                <a:ea typeface="+mn-ea"/>
                <a:cs typeface="+mn-cs"/>
              </a:defRPr>
            </a:lvl2pPr>
            <a:lvl3pPr marL="662894" indent="0" algn="l" defTabSz="502931" rtl="0" eaLnBrk="1" latinLnBrk="0" hangingPunct="1">
              <a:spcBef>
                <a:spcPct val="20000"/>
              </a:spcBef>
              <a:buFont typeface="Arial" panose="020B0604020202020204" pitchFamily="34" charset="0"/>
              <a:buNone/>
              <a:defRPr lang="en-US" sz="1980" kern="1200" smtClean="0">
                <a:solidFill>
                  <a:schemeClr val="tx1"/>
                </a:solidFill>
                <a:latin typeface="+mn-lt"/>
                <a:ea typeface="+mn-ea"/>
                <a:cs typeface="+mn-cs"/>
              </a:defRPr>
            </a:lvl3pPr>
            <a:lvl4pPr marL="1165791" indent="0" algn="l" defTabSz="502931" rtl="0" eaLnBrk="1" latinLnBrk="0" hangingPunct="1">
              <a:spcBef>
                <a:spcPct val="20000"/>
              </a:spcBef>
              <a:buFont typeface="Arial" panose="020B0604020202020204" pitchFamily="34" charset="0"/>
              <a:buNone/>
              <a:defRPr lang="en-US" sz="1980" i="1" kern="1200" smtClean="0">
                <a:solidFill>
                  <a:schemeClr val="tx1"/>
                </a:solidFill>
                <a:latin typeface="+mn-lt"/>
                <a:ea typeface="+mn-ea"/>
                <a:cs typeface="+mn-cs"/>
              </a:defRPr>
            </a:lvl4pPr>
            <a:lvl5pPr marL="1668689" indent="0" algn="l" defTabSz="502931" rtl="0" eaLnBrk="1" latinLnBrk="0" hangingPunct="1">
              <a:spcBef>
                <a:spcPct val="20000"/>
              </a:spcBef>
              <a:buFont typeface="Arial" panose="020B0604020202020204" pitchFamily="34" charset="0"/>
              <a:buNone/>
              <a:defRPr lang="en-US" sz="1980" kern="1200">
                <a:solidFill>
                  <a:schemeClr val="tx1"/>
                </a:solidFill>
                <a:latin typeface="+mn-lt"/>
                <a:ea typeface="+mn-ea"/>
                <a:cs typeface="+mn-cs"/>
              </a:defRPr>
            </a:lvl5pPr>
            <a:lvl6pPr marL="2766123" indent="-251466" algn="l" defTabSz="502931" rtl="0" eaLnBrk="1" latinLnBrk="0" hangingPunct="1">
              <a:spcBef>
                <a:spcPct val="20000"/>
              </a:spcBef>
              <a:buFont typeface="Arial"/>
              <a:buChar char="•"/>
              <a:defRPr sz="2200" kern="1200">
                <a:solidFill>
                  <a:schemeClr val="tx1"/>
                </a:solidFill>
                <a:latin typeface="+mn-lt"/>
                <a:ea typeface="+mn-ea"/>
                <a:cs typeface="+mn-cs"/>
              </a:defRPr>
            </a:lvl6pPr>
            <a:lvl7pPr marL="3269054" indent="-251466" algn="l" defTabSz="502931" rtl="0" eaLnBrk="1" latinLnBrk="0" hangingPunct="1">
              <a:spcBef>
                <a:spcPct val="20000"/>
              </a:spcBef>
              <a:buFont typeface="Arial"/>
              <a:buChar char="•"/>
              <a:defRPr sz="2200" kern="1200">
                <a:solidFill>
                  <a:schemeClr val="tx1"/>
                </a:solidFill>
                <a:latin typeface="+mn-lt"/>
                <a:ea typeface="+mn-ea"/>
                <a:cs typeface="+mn-cs"/>
              </a:defRPr>
            </a:lvl7pPr>
            <a:lvl8pPr marL="3771986" indent="-251466" algn="l" defTabSz="502931" rtl="0" eaLnBrk="1" latinLnBrk="0" hangingPunct="1">
              <a:spcBef>
                <a:spcPct val="20000"/>
              </a:spcBef>
              <a:buFont typeface="Arial"/>
              <a:buChar char="•"/>
              <a:defRPr sz="2200" kern="1200">
                <a:solidFill>
                  <a:schemeClr val="tx1"/>
                </a:solidFill>
                <a:latin typeface="+mn-lt"/>
                <a:ea typeface="+mn-ea"/>
                <a:cs typeface="+mn-cs"/>
              </a:defRPr>
            </a:lvl8pPr>
            <a:lvl9pPr marL="4274917" indent="-251466" algn="l" defTabSz="502931" rtl="0" eaLnBrk="1" latinLnBrk="0" hangingPunct="1">
              <a:spcBef>
                <a:spcPct val="20000"/>
              </a:spcBef>
              <a:buFont typeface="Arial"/>
              <a:buChar char="•"/>
              <a:defRPr sz="2200" kern="1200">
                <a:solidFill>
                  <a:schemeClr val="tx1"/>
                </a:solidFill>
                <a:latin typeface="+mn-lt"/>
                <a:ea typeface="+mn-ea"/>
                <a:cs typeface="+mn-cs"/>
              </a:defRPr>
            </a:lvl9pPr>
          </a:lstStyle>
          <a:p>
            <a:r>
              <a:rPr lang="en-US" dirty="0">
                <a:solidFill>
                  <a:srgbClr val="FF0000"/>
                </a:solidFill>
              </a:rPr>
              <a:t>EXAMPLE (DELETE)</a:t>
            </a:r>
          </a:p>
        </p:txBody>
      </p:sp>
    </p:spTree>
    <p:extLst>
      <p:ext uri="{BB962C8B-B14F-4D97-AF65-F5344CB8AC3E}">
        <p14:creationId xmlns:p14="http://schemas.microsoft.com/office/powerpoint/2010/main" val="147589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ROJECT_NAME">
            <a:extLst>
              <a:ext uri="{FF2B5EF4-FFF2-40B4-BE49-F238E27FC236}">
                <a16:creationId xmlns:a16="http://schemas.microsoft.com/office/drawing/2014/main" id="{E508583A-79A3-47EE-ABD8-332EDF6EF1A7}"/>
              </a:ext>
            </a:extLst>
          </p:cNvPr>
          <p:cNvSpPr>
            <a:spLocks noGrp="1"/>
          </p:cNvSpPr>
          <p:nvPr>
            <p:ph type="body" sz="quarter" idx="10"/>
          </p:nvPr>
        </p:nvSpPr>
        <p:spPr/>
        <p:txBody>
          <a:bodyPr/>
          <a:lstStyle/>
          <a:p>
            <a:r>
              <a:rPr lang="en-US" dirty="0"/>
              <a:t>dial – Distributed ad-hoc localization</a:t>
            </a:r>
          </a:p>
        </p:txBody>
      </p:sp>
      <p:sp>
        <p:nvSpPr>
          <p:cNvPr id="25" name="OVERVIEW_ONE_LINER">
            <a:extLst>
              <a:ext uri="{FF2B5EF4-FFF2-40B4-BE49-F238E27FC236}">
                <a16:creationId xmlns:a16="http://schemas.microsoft.com/office/drawing/2014/main" id="{30BF78B8-B956-4C5E-85B4-004528D1EA9B}"/>
              </a:ext>
            </a:extLst>
          </p:cNvPr>
          <p:cNvSpPr>
            <a:spLocks noGrp="1"/>
          </p:cNvSpPr>
          <p:nvPr>
            <p:ph type="body" sz="quarter" idx="11"/>
          </p:nvPr>
        </p:nvSpPr>
        <p:spPr/>
        <p:txBody>
          <a:bodyPr/>
          <a:lstStyle/>
          <a:p>
            <a:r>
              <a:rPr lang="en-US" dirty="0"/>
              <a:t>Rapid and distributed position estimation in a large proliferated satellite constellation</a:t>
            </a:r>
          </a:p>
        </p:txBody>
      </p:sp>
      <p:sp>
        <p:nvSpPr>
          <p:cNvPr id="31" name="OVERVIEW_BRIEF_DESCRIPTION">
            <a:extLst>
              <a:ext uri="{FF2B5EF4-FFF2-40B4-BE49-F238E27FC236}">
                <a16:creationId xmlns:a16="http://schemas.microsoft.com/office/drawing/2014/main" id="{CD2576A7-C598-4FA0-A161-19F574DA37C8}"/>
              </a:ext>
            </a:extLst>
          </p:cNvPr>
          <p:cNvSpPr>
            <a:spLocks noGrp="1"/>
          </p:cNvSpPr>
          <p:nvPr>
            <p:ph type="body" sz="quarter" idx="23"/>
          </p:nvPr>
        </p:nvSpPr>
        <p:spPr/>
        <p:txBody>
          <a:bodyPr/>
          <a:lstStyle/>
          <a:p>
            <a:pPr algn="just"/>
            <a:r>
              <a:rPr lang="en-US" dirty="0"/>
              <a:t>DIAL is for rapidly determining satellite position in a proliferated network. Distributed localization is performed using crosslink and range information.</a:t>
            </a:r>
          </a:p>
        </p:txBody>
      </p:sp>
      <p:sp>
        <p:nvSpPr>
          <p:cNvPr id="32" name="OVERVIEW_AEROSPACE_UNIQUE">
            <a:extLst>
              <a:ext uri="{FF2B5EF4-FFF2-40B4-BE49-F238E27FC236}">
                <a16:creationId xmlns:a16="http://schemas.microsoft.com/office/drawing/2014/main" id="{B629B1FB-6C27-4665-9A2F-0E40DB385778}"/>
              </a:ext>
            </a:extLst>
          </p:cNvPr>
          <p:cNvSpPr>
            <a:spLocks noGrp="1"/>
          </p:cNvSpPr>
          <p:nvPr>
            <p:ph type="body" sz="quarter" idx="24"/>
          </p:nvPr>
        </p:nvSpPr>
        <p:spPr/>
        <p:txBody>
          <a:bodyPr/>
          <a:lstStyle/>
          <a:p>
            <a:pPr algn="just"/>
            <a:r>
              <a:rPr lang="en-US" dirty="0"/>
              <a:t>Distributed localization has not been thoroughly investigated in large, ad-hoc, three-dimensional networks. There is a wealth of unique research to be performed.</a:t>
            </a:r>
          </a:p>
        </p:txBody>
      </p:sp>
      <p:sp>
        <p:nvSpPr>
          <p:cNvPr id="33" name="OVERVIEW_IMPACT">
            <a:extLst>
              <a:ext uri="{FF2B5EF4-FFF2-40B4-BE49-F238E27FC236}">
                <a16:creationId xmlns:a16="http://schemas.microsoft.com/office/drawing/2014/main" id="{746E6012-334D-437C-A935-2F20A9A1F55C}"/>
              </a:ext>
            </a:extLst>
          </p:cNvPr>
          <p:cNvSpPr>
            <a:spLocks noGrp="1"/>
          </p:cNvSpPr>
          <p:nvPr>
            <p:ph type="body" sz="quarter" idx="25"/>
          </p:nvPr>
        </p:nvSpPr>
        <p:spPr/>
        <p:txBody>
          <a:bodyPr/>
          <a:lstStyle/>
          <a:p>
            <a:pPr algn="just"/>
            <a:r>
              <a:rPr lang="en-US" dirty="0"/>
              <a:t>Rapid and distributed position estimation in large satellite constellations will address a major challenge for space operators.</a:t>
            </a:r>
          </a:p>
        </p:txBody>
      </p:sp>
      <p:sp>
        <p:nvSpPr>
          <p:cNvPr id="27" name="DETAILS_TECH_01">
            <a:extLst>
              <a:ext uri="{FF2B5EF4-FFF2-40B4-BE49-F238E27FC236}">
                <a16:creationId xmlns:a16="http://schemas.microsoft.com/office/drawing/2014/main" id="{16EBB167-2493-4ECE-9FFA-081485C4688D}"/>
              </a:ext>
            </a:extLst>
          </p:cNvPr>
          <p:cNvSpPr>
            <a:spLocks noGrp="1"/>
          </p:cNvSpPr>
          <p:nvPr>
            <p:ph type="body" sz="quarter" idx="19"/>
          </p:nvPr>
        </p:nvSpPr>
        <p:spPr/>
        <p:txBody>
          <a:bodyPr/>
          <a:lstStyle/>
          <a:p>
            <a:r>
              <a:rPr lang="en-US" dirty="0"/>
              <a:t>Distributed localization enables parallel computing</a:t>
            </a:r>
          </a:p>
        </p:txBody>
      </p:sp>
      <p:sp>
        <p:nvSpPr>
          <p:cNvPr id="28" name="DETAILS_TECH_02">
            <a:extLst>
              <a:ext uri="{FF2B5EF4-FFF2-40B4-BE49-F238E27FC236}">
                <a16:creationId xmlns:a16="http://schemas.microsoft.com/office/drawing/2014/main" id="{4462B832-7E95-435D-AB5C-EAD8B642D4BF}"/>
              </a:ext>
            </a:extLst>
          </p:cNvPr>
          <p:cNvSpPr>
            <a:spLocks noGrp="1"/>
          </p:cNvSpPr>
          <p:nvPr>
            <p:ph type="body" sz="quarter" idx="20"/>
          </p:nvPr>
        </p:nvSpPr>
        <p:spPr/>
        <p:txBody>
          <a:bodyPr/>
          <a:lstStyle/>
          <a:p>
            <a:r>
              <a:rPr lang="en-US" dirty="0"/>
              <a:t>Distributed algorithms scale to very large networks</a:t>
            </a:r>
          </a:p>
        </p:txBody>
      </p:sp>
      <p:sp>
        <p:nvSpPr>
          <p:cNvPr id="29" name="DETAILS_TECH_03">
            <a:extLst>
              <a:ext uri="{FF2B5EF4-FFF2-40B4-BE49-F238E27FC236}">
                <a16:creationId xmlns:a16="http://schemas.microsoft.com/office/drawing/2014/main" id="{6B772713-D873-4F2D-8071-3A1BFA32913D}"/>
              </a:ext>
            </a:extLst>
          </p:cNvPr>
          <p:cNvSpPr>
            <a:spLocks noGrp="1"/>
          </p:cNvSpPr>
          <p:nvPr>
            <p:ph type="body" sz="quarter" idx="21"/>
          </p:nvPr>
        </p:nvSpPr>
        <p:spPr/>
        <p:txBody>
          <a:bodyPr/>
          <a:lstStyle/>
          <a:p>
            <a:r>
              <a:rPr lang="en-US" dirty="0"/>
              <a:t>Leverages wireless terrestrial localization methods</a:t>
            </a:r>
          </a:p>
        </p:txBody>
      </p:sp>
      <p:sp>
        <p:nvSpPr>
          <p:cNvPr id="30" name="OVERVIEW_EXTENDED_PROJECT_TITLE">
            <a:extLst>
              <a:ext uri="{FF2B5EF4-FFF2-40B4-BE49-F238E27FC236}">
                <a16:creationId xmlns:a16="http://schemas.microsoft.com/office/drawing/2014/main" id="{47A6A1E7-BECC-406C-9B30-2185FB4DFB26}"/>
              </a:ext>
            </a:extLst>
          </p:cNvPr>
          <p:cNvSpPr>
            <a:spLocks noGrp="1"/>
          </p:cNvSpPr>
          <p:nvPr>
            <p:ph type="body" sz="quarter" idx="22"/>
          </p:nvPr>
        </p:nvSpPr>
        <p:spPr/>
        <p:txBody>
          <a:bodyPr/>
          <a:lstStyle/>
          <a:p>
            <a:r>
              <a:rPr lang="en-US" dirty="0"/>
              <a:t>Rapid localization in large, ad-hoc networked constellations</a:t>
            </a:r>
          </a:p>
        </p:txBody>
      </p:sp>
      <p:sp>
        <p:nvSpPr>
          <p:cNvPr id="34" name="DETAILS_TECH_04">
            <a:extLst>
              <a:ext uri="{FF2B5EF4-FFF2-40B4-BE49-F238E27FC236}">
                <a16:creationId xmlns:a16="http://schemas.microsoft.com/office/drawing/2014/main" id="{98C50347-7AE9-41E0-BD85-EFDC15763247}"/>
              </a:ext>
            </a:extLst>
          </p:cNvPr>
          <p:cNvSpPr>
            <a:spLocks noGrp="1"/>
          </p:cNvSpPr>
          <p:nvPr>
            <p:ph type="body" sz="quarter" idx="26"/>
          </p:nvPr>
        </p:nvSpPr>
        <p:spPr/>
        <p:txBody>
          <a:bodyPr/>
          <a:lstStyle/>
          <a:p>
            <a:r>
              <a:rPr lang="en-US" dirty="0"/>
              <a:t>Range-based localization based on ad-hoc networking</a:t>
            </a:r>
          </a:p>
        </p:txBody>
      </p:sp>
      <p:sp>
        <p:nvSpPr>
          <p:cNvPr id="35" name="OVERVIEW_BACKGROUND">
            <a:extLst>
              <a:ext uri="{FF2B5EF4-FFF2-40B4-BE49-F238E27FC236}">
                <a16:creationId xmlns:a16="http://schemas.microsoft.com/office/drawing/2014/main" id="{B00761F2-84C6-4174-9DBA-6396559F2972}"/>
              </a:ext>
            </a:extLst>
          </p:cNvPr>
          <p:cNvSpPr>
            <a:spLocks noGrp="1"/>
          </p:cNvSpPr>
          <p:nvPr>
            <p:ph type="body" sz="quarter" idx="27"/>
          </p:nvPr>
        </p:nvSpPr>
        <p:spPr/>
        <p:txBody>
          <a:bodyPr/>
          <a:lstStyle/>
          <a:p>
            <a:pPr algn="just"/>
            <a:r>
              <a:rPr lang="en-US" dirty="0"/>
              <a:t>Current LEO satellites rely on some combination of sensors, GPS, and ground tracking to determine their positions. In a very large ad-hoc network, these methods may be prohibitively time/cost/effort expensive. As large, proliferated constellations come to fruition, position estimation will be a critical issue for operators.</a:t>
            </a:r>
          </a:p>
        </p:txBody>
      </p:sp>
      <p:sp>
        <p:nvSpPr>
          <p:cNvPr id="36" name="OVERVIEW_PROBLEM_SOLVED">
            <a:extLst>
              <a:ext uri="{FF2B5EF4-FFF2-40B4-BE49-F238E27FC236}">
                <a16:creationId xmlns:a16="http://schemas.microsoft.com/office/drawing/2014/main" id="{BC07D2EA-6E5F-4734-A1B1-A97679E25C5E}"/>
              </a:ext>
            </a:extLst>
          </p:cNvPr>
          <p:cNvSpPr>
            <a:spLocks noGrp="1"/>
          </p:cNvSpPr>
          <p:nvPr>
            <p:ph type="body" sz="quarter" idx="28"/>
          </p:nvPr>
        </p:nvSpPr>
        <p:spPr/>
        <p:txBody>
          <a:bodyPr/>
          <a:lstStyle/>
          <a:p>
            <a:pPr algn="just"/>
            <a:r>
              <a:rPr lang="en-US" dirty="0"/>
              <a:t>DIAL is an investigation into rapid and distributed position estimation in large proliferated networks. </a:t>
            </a:r>
            <a:r>
              <a:rPr lang="en-US" dirty="0" err="1"/>
              <a:t>SWaP</a:t>
            </a:r>
            <a:r>
              <a:rPr lang="en-US" dirty="0"/>
              <a:t> constraints on proliferated satellites may limit position estimation abilities. Wireless localization algorithms can be computationally low-cost, and performed without the need for a centralized computing resource. Distributed localization can reduce operator and computational workload, which will allow space operators to safely and efficiently manage large networks. </a:t>
            </a:r>
          </a:p>
        </p:txBody>
      </p:sp>
      <p:sp>
        <p:nvSpPr>
          <p:cNvPr id="37" name="OVERVIEW_KEY_QUESTION">
            <a:extLst>
              <a:ext uri="{FF2B5EF4-FFF2-40B4-BE49-F238E27FC236}">
                <a16:creationId xmlns:a16="http://schemas.microsoft.com/office/drawing/2014/main" id="{DB273126-FBCA-4199-BDF9-FBCA3B376D4F}"/>
              </a:ext>
            </a:extLst>
          </p:cNvPr>
          <p:cNvSpPr>
            <a:spLocks noGrp="1"/>
          </p:cNvSpPr>
          <p:nvPr>
            <p:ph type="body" sz="quarter" idx="29"/>
          </p:nvPr>
        </p:nvSpPr>
        <p:spPr/>
        <p:txBody>
          <a:bodyPr/>
          <a:lstStyle/>
          <a:p>
            <a:r>
              <a:rPr lang="en-US" dirty="0"/>
              <a:t>Can connectivity and crosslink information be used to determine satellite positions?</a:t>
            </a:r>
          </a:p>
        </p:txBody>
      </p:sp>
      <p:sp>
        <p:nvSpPr>
          <p:cNvPr id="38" name="OVERVIEW_IN_DEPTH_DESCRIPTION">
            <a:extLst>
              <a:ext uri="{FF2B5EF4-FFF2-40B4-BE49-F238E27FC236}">
                <a16:creationId xmlns:a16="http://schemas.microsoft.com/office/drawing/2014/main" id="{5E9E8E21-E1DA-4571-B571-D676F9DECF40}"/>
              </a:ext>
            </a:extLst>
          </p:cNvPr>
          <p:cNvSpPr>
            <a:spLocks noGrp="1"/>
          </p:cNvSpPr>
          <p:nvPr>
            <p:ph type="body" sz="quarter" idx="30"/>
          </p:nvPr>
        </p:nvSpPr>
        <p:spPr>
          <a:xfrm>
            <a:off x="6721885" y="2815117"/>
            <a:ext cx="2746203" cy="2078742"/>
          </a:xfrm>
        </p:spPr>
        <p:txBody>
          <a:bodyPr/>
          <a:lstStyle/>
          <a:p>
            <a:pPr algn="just"/>
            <a:r>
              <a:rPr lang="en-US" dirty="0"/>
              <a:t>DIAL leverages algorithms and methods developed for terrestrial localization in wireless networks. Results from Project Packet are used to initialize the crosslinks and network topology. Multi-Dimensional Scaling (MDS) is used to map the networks with an algorithm called MDS-MAP. A distributed form of MDS-MAP is implemented, called MDS-MAP(P), which enables distributed mapping.</a:t>
            </a:r>
          </a:p>
          <a:p>
            <a:pPr algn="just"/>
            <a:endParaRPr lang="en-US" dirty="0"/>
          </a:p>
          <a:p>
            <a:pPr algn="just"/>
            <a:r>
              <a:rPr lang="en-US" dirty="0"/>
              <a:t>Local neighborhoods are independently mapped and then merged. As the local maps are aggregated into a total map, an absolute map can be constructed with the inclusion of 3 (in 2 dimensions) or 4 (in 3 dimensions) anchors nodes that are position-aware.</a:t>
            </a:r>
          </a:p>
        </p:txBody>
      </p:sp>
      <p:pic>
        <p:nvPicPr>
          <p:cNvPr id="3" name="Content Placeholder 2">
            <a:extLst>
              <a:ext uri="{FF2B5EF4-FFF2-40B4-BE49-F238E27FC236}">
                <a16:creationId xmlns:a16="http://schemas.microsoft.com/office/drawing/2014/main" id="{4347568D-9309-46ED-BC5E-E85FDEBF0FF6}"/>
              </a:ext>
            </a:extLst>
          </p:cNvPr>
          <p:cNvPicPr>
            <a:picLocks noGrp="1" noChangeAspect="1"/>
          </p:cNvPicPr>
          <p:nvPr>
            <p:ph sz="quarter" idx="16"/>
          </p:nvPr>
        </p:nvPicPr>
        <p:blipFill>
          <a:blip r:embed="rId2"/>
          <a:stretch>
            <a:fillRect/>
          </a:stretch>
        </p:blipFill>
        <p:spPr>
          <a:xfrm>
            <a:off x="3916466" y="4264025"/>
            <a:ext cx="2463594" cy="2514600"/>
          </a:xfrm>
        </p:spPr>
      </p:pic>
      <p:sp>
        <p:nvSpPr>
          <p:cNvPr id="43" name="LEAD">
            <a:extLst>
              <a:ext uri="{FF2B5EF4-FFF2-40B4-BE49-F238E27FC236}">
                <a16:creationId xmlns:a16="http://schemas.microsoft.com/office/drawing/2014/main" id="{906A99EA-3670-40FB-AC1F-5081B851F122}"/>
              </a:ext>
            </a:extLst>
          </p:cNvPr>
          <p:cNvSpPr>
            <a:spLocks noGrp="1"/>
          </p:cNvSpPr>
          <p:nvPr>
            <p:ph type="body" sz="quarter" idx="35"/>
          </p:nvPr>
        </p:nvSpPr>
        <p:spPr/>
        <p:txBody>
          <a:bodyPr/>
          <a:lstStyle/>
          <a:p>
            <a:r>
              <a:rPr lang="en-US" dirty="0"/>
              <a:t>Justin Kim</a:t>
            </a:r>
          </a:p>
        </p:txBody>
      </p:sp>
      <p:sp>
        <p:nvSpPr>
          <p:cNvPr id="41" name="MEDIA_MAIN_GRAPHIC_TITLE">
            <a:extLst>
              <a:ext uri="{FF2B5EF4-FFF2-40B4-BE49-F238E27FC236}">
                <a16:creationId xmlns:a16="http://schemas.microsoft.com/office/drawing/2014/main" id="{01E66112-92D4-415C-9D95-2E4CBEDE7F23}"/>
              </a:ext>
            </a:extLst>
          </p:cNvPr>
          <p:cNvSpPr>
            <a:spLocks noGrp="1"/>
          </p:cNvSpPr>
          <p:nvPr>
            <p:ph type="body" sz="quarter" idx="33"/>
          </p:nvPr>
        </p:nvSpPr>
        <p:spPr/>
        <p:txBody>
          <a:bodyPr/>
          <a:lstStyle/>
          <a:p>
            <a:endParaRPr lang="en-US" dirty="0"/>
          </a:p>
        </p:txBody>
      </p:sp>
      <p:sp>
        <p:nvSpPr>
          <p:cNvPr id="45" name="MEDIA_BACKGROUND_FIGURE_TITLE">
            <a:extLst>
              <a:ext uri="{FF2B5EF4-FFF2-40B4-BE49-F238E27FC236}">
                <a16:creationId xmlns:a16="http://schemas.microsoft.com/office/drawing/2014/main" id="{79934D70-3BA1-47C0-BE1B-042382CB65FD}"/>
              </a:ext>
            </a:extLst>
          </p:cNvPr>
          <p:cNvSpPr>
            <a:spLocks noGrp="1"/>
          </p:cNvSpPr>
          <p:nvPr>
            <p:ph type="body" sz="quarter" idx="37"/>
          </p:nvPr>
        </p:nvSpPr>
        <p:spPr/>
        <p:txBody>
          <a:bodyPr/>
          <a:lstStyle/>
          <a:p>
            <a:r>
              <a:rPr lang="en-US" dirty="0"/>
              <a:t>Managing Very Large Networks Poses a Challenge to Space Operators</a:t>
            </a:r>
          </a:p>
        </p:txBody>
      </p:sp>
      <p:sp>
        <p:nvSpPr>
          <p:cNvPr id="39" name="JON">
            <a:extLst>
              <a:ext uri="{FF2B5EF4-FFF2-40B4-BE49-F238E27FC236}">
                <a16:creationId xmlns:a16="http://schemas.microsoft.com/office/drawing/2014/main" id="{CAC29269-6053-4FA8-8EE7-2D787457263A}"/>
              </a:ext>
            </a:extLst>
          </p:cNvPr>
          <p:cNvSpPr>
            <a:spLocks noGrp="1"/>
          </p:cNvSpPr>
          <p:nvPr>
            <p:ph type="body" sz="quarter" idx="31"/>
          </p:nvPr>
        </p:nvSpPr>
        <p:spPr/>
        <p:txBody>
          <a:bodyPr/>
          <a:lstStyle/>
          <a:p>
            <a:r>
              <a:rPr lang="en-US" dirty="0"/>
              <a:t>841757</a:t>
            </a:r>
          </a:p>
        </p:txBody>
      </p:sp>
      <p:sp>
        <p:nvSpPr>
          <p:cNvPr id="44" name="FUNDING_SOURCE">
            <a:extLst>
              <a:ext uri="{FF2B5EF4-FFF2-40B4-BE49-F238E27FC236}">
                <a16:creationId xmlns:a16="http://schemas.microsoft.com/office/drawing/2014/main" id="{064F3777-976F-49E9-993E-9FFC9C9055E1}"/>
              </a:ext>
            </a:extLst>
          </p:cNvPr>
          <p:cNvSpPr>
            <a:spLocks noGrp="1"/>
          </p:cNvSpPr>
          <p:nvPr>
            <p:ph type="body" sz="quarter" idx="36"/>
          </p:nvPr>
        </p:nvSpPr>
        <p:spPr/>
        <p:txBody>
          <a:bodyPr/>
          <a:lstStyle/>
          <a:p>
            <a:r>
              <a:rPr lang="en-US" dirty="0"/>
              <a:t>Ventures</a:t>
            </a:r>
          </a:p>
        </p:txBody>
      </p:sp>
      <p:pic>
        <p:nvPicPr>
          <p:cNvPr id="19" name="Content Placeholder 18">
            <a:extLst>
              <a:ext uri="{FF2B5EF4-FFF2-40B4-BE49-F238E27FC236}">
                <a16:creationId xmlns:a16="http://schemas.microsoft.com/office/drawing/2014/main" id="{6AB6F8DC-E9B5-48F3-8A2A-5FEBB1A84FF3}"/>
              </a:ext>
            </a:extLst>
          </p:cNvPr>
          <p:cNvPicPr>
            <a:picLocks noGrp="1" noChangeAspect="1"/>
          </p:cNvPicPr>
          <p:nvPr>
            <p:ph sz="quarter" idx="32"/>
          </p:nvPr>
        </p:nvPicPr>
        <p:blipFill>
          <a:blip r:embed="rId3"/>
          <a:stretch>
            <a:fillRect/>
          </a:stretch>
        </p:blipFill>
        <p:spPr>
          <a:xfrm>
            <a:off x="1299308" y="4675188"/>
            <a:ext cx="1820984" cy="1828800"/>
          </a:xfrm>
        </p:spPr>
      </p:pic>
      <p:sp>
        <p:nvSpPr>
          <p:cNvPr id="120" name="Callout: Up Arrow 119">
            <a:extLst>
              <a:ext uri="{FF2B5EF4-FFF2-40B4-BE49-F238E27FC236}">
                <a16:creationId xmlns:a16="http://schemas.microsoft.com/office/drawing/2014/main" id="{61F9BC5C-6898-4EF1-B757-70279C482D4C}"/>
              </a:ext>
            </a:extLst>
          </p:cNvPr>
          <p:cNvSpPr/>
          <p:nvPr/>
        </p:nvSpPr>
        <p:spPr>
          <a:xfrm rot="10800000">
            <a:off x="7873292" y="5242945"/>
            <a:ext cx="1671741" cy="766494"/>
          </a:xfrm>
          <a:prstGeom prst="upArrowCallout">
            <a:avLst>
              <a:gd name="adj1" fmla="val 14577"/>
              <a:gd name="adj2" fmla="val 22560"/>
              <a:gd name="adj3" fmla="val 17015"/>
              <a:gd name="adj4" fmla="val 73877"/>
            </a:avLst>
          </a:prstGeom>
          <a:solidFill>
            <a:schemeClr val="tx2">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1" name="Oval 120">
            <a:extLst>
              <a:ext uri="{FF2B5EF4-FFF2-40B4-BE49-F238E27FC236}">
                <a16:creationId xmlns:a16="http://schemas.microsoft.com/office/drawing/2014/main" id="{E9CD5F71-7339-412C-83AC-70D2A4693DF9}"/>
              </a:ext>
            </a:extLst>
          </p:cNvPr>
          <p:cNvSpPr/>
          <p:nvPr/>
        </p:nvSpPr>
        <p:spPr>
          <a:xfrm>
            <a:off x="8036623" y="5360632"/>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2" name="Oval 121">
            <a:extLst>
              <a:ext uri="{FF2B5EF4-FFF2-40B4-BE49-F238E27FC236}">
                <a16:creationId xmlns:a16="http://schemas.microsoft.com/office/drawing/2014/main" id="{7157041E-AE1A-42F7-9110-B1F70078194B}"/>
              </a:ext>
            </a:extLst>
          </p:cNvPr>
          <p:cNvSpPr/>
          <p:nvPr/>
        </p:nvSpPr>
        <p:spPr>
          <a:xfrm>
            <a:off x="8406993" y="5629202"/>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3" name="Oval 122">
            <a:extLst>
              <a:ext uri="{FF2B5EF4-FFF2-40B4-BE49-F238E27FC236}">
                <a16:creationId xmlns:a16="http://schemas.microsoft.com/office/drawing/2014/main" id="{CEC53EFD-1270-452A-BA2C-CACDC207AF5C}"/>
              </a:ext>
            </a:extLst>
          </p:cNvPr>
          <p:cNvSpPr/>
          <p:nvPr/>
        </p:nvSpPr>
        <p:spPr>
          <a:xfrm>
            <a:off x="7898754" y="5532433"/>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4" name="Oval 123">
            <a:extLst>
              <a:ext uri="{FF2B5EF4-FFF2-40B4-BE49-F238E27FC236}">
                <a16:creationId xmlns:a16="http://schemas.microsoft.com/office/drawing/2014/main" id="{7C5A99B5-B991-4278-9213-429852D541CD}"/>
              </a:ext>
            </a:extLst>
          </p:cNvPr>
          <p:cNvSpPr/>
          <p:nvPr/>
        </p:nvSpPr>
        <p:spPr>
          <a:xfrm>
            <a:off x="8217296" y="5532433"/>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5" name="Oval 124">
            <a:extLst>
              <a:ext uri="{FF2B5EF4-FFF2-40B4-BE49-F238E27FC236}">
                <a16:creationId xmlns:a16="http://schemas.microsoft.com/office/drawing/2014/main" id="{3F1BA245-3E9D-491B-8DD1-3109681A5ED7}"/>
              </a:ext>
            </a:extLst>
          </p:cNvPr>
          <p:cNvSpPr/>
          <p:nvPr/>
        </p:nvSpPr>
        <p:spPr>
          <a:xfrm>
            <a:off x="8268324" y="5304400"/>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6" name="Oval 125">
            <a:extLst>
              <a:ext uri="{FF2B5EF4-FFF2-40B4-BE49-F238E27FC236}">
                <a16:creationId xmlns:a16="http://schemas.microsoft.com/office/drawing/2014/main" id="{0BE7BB7C-5BF2-4DC3-B051-3ABB12AA40A7}"/>
              </a:ext>
            </a:extLst>
          </p:cNvPr>
          <p:cNvSpPr/>
          <p:nvPr/>
        </p:nvSpPr>
        <p:spPr>
          <a:xfrm>
            <a:off x="8128084" y="5697628"/>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7" name="Oval 126">
            <a:extLst>
              <a:ext uri="{FF2B5EF4-FFF2-40B4-BE49-F238E27FC236}">
                <a16:creationId xmlns:a16="http://schemas.microsoft.com/office/drawing/2014/main" id="{D5A29582-72F9-49E7-A121-D2D5E34DAEBA}"/>
              </a:ext>
            </a:extLst>
          </p:cNvPr>
          <p:cNvSpPr/>
          <p:nvPr/>
        </p:nvSpPr>
        <p:spPr>
          <a:xfrm>
            <a:off x="8503074" y="5399702"/>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8" name="Oval 127">
            <a:extLst>
              <a:ext uri="{FF2B5EF4-FFF2-40B4-BE49-F238E27FC236}">
                <a16:creationId xmlns:a16="http://schemas.microsoft.com/office/drawing/2014/main" id="{D29968E6-7C4E-4150-B7C2-5D865A464316}"/>
              </a:ext>
            </a:extLst>
          </p:cNvPr>
          <p:cNvSpPr/>
          <p:nvPr/>
        </p:nvSpPr>
        <p:spPr>
          <a:xfrm>
            <a:off x="9029523" y="5686994"/>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9" name="Oval 128">
            <a:extLst>
              <a:ext uri="{FF2B5EF4-FFF2-40B4-BE49-F238E27FC236}">
                <a16:creationId xmlns:a16="http://schemas.microsoft.com/office/drawing/2014/main" id="{0B3FBC38-1863-4296-BBDD-2A02FD4A7FE7}"/>
              </a:ext>
            </a:extLst>
          </p:cNvPr>
          <p:cNvSpPr/>
          <p:nvPr/>
        </p:nvSpPr>
        <p:spPr>
          <a:xfrm>
            <a:off x="8839827" y="5590225"/>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30" name="Oval 129">
            <a:extLst>
              <a:ext uri="{FF2B5EF4-FFF2-40B4-BE49-F238E27FC236}">
                <a16:creationId xmlns:a16="http://schemas.microsoft.com/office/drawing/2014/main" id="{BF052F85-161F-461C-8A78-FD9579671D0E}"/>
              </a:ext>
            </a:extLst>
          </p:cNvPr>
          <p:cNvSpPr/>
          <p:nvPr/>
        </p:nvSpPr>
        <p:spPr>
          <a:xfrm>
            <a:off x="8890854" y="5362192"/>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31" name="Oval 130">
            <a:extLst>
              <a:ext uri="{FF2B5EF4-FFF2-40B4-BE49-F238E27FC236}">
                <a16:creationId xmlns:a16="http://schemas.microsoft.com/office/drawing/2014/main" id="{E6D85F5C-C89A-492B-BED9-93EF7BFF798C}"/>
              </a:ext>
            </a:extLst>
          </p:cNvPr>
          <p:cNvSpPr/>
          <p:nvPr/>
        </p:nvSpPr>
        <p:spPr>
          <a:xfrm>
            <a:off x="9125605" y="5457494"/>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32" name="Oval 131">
            <a:extLst>
              <a:ext uri="{FF2B5EF4-FFF2-40B4-BE49-F238E27FC236}">
                <a16:creationId xmlns:a16="http://schemas.microsoft.com/office/drawing/2014/main" id="{FEBC3F20-0A97-4772-BDDB-CA235E167974}"/>
              </a:ext>
            </a:extLst>
          </p:cNvPr>
          <p:cNvSpPr/>
          <p:nvPr/>
        </p:nvSpPr>
        <p:spPr>
          <a:xfrm>
            <a:off x="9427993" y="5282244"/>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33" name="Oval 132">
            <a:extLst>
              <a:ext uri="{FF2B5EF4-FFF2-40B4-BE49-F238E27FC236}">
                <a16:creationId xmlns:a16="http://schemas.microsoft.com/office/drawing/2014/main" id="{EF859928-AA08-417D-BAA2-9C327F78BDDD}"/>
              </a:ext>
            </a:extLst>
          </p:cNvPr>
          <p:cNvSpPr/>
          <p:nvPr/>
        </p:nvSpPr>
        <p:spPr>
          <a:xfrm>
            <a:off x="9436464" y="5705111"/>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134" name="Straight Connector 133">
            <a:extLst>
              <a:ext uri="{FF2B5EF4-FFF2-40B4-BE49-F238E27FC236}">
                <a16:creationId xmlns:a16="http://schemas.microsoft.com/office/drawing/2014/main" id="{C8DC1D29-E1EF-448E-9C7E-F9959768F326}"/>
              </a:ext>
            </a:extLst>
          </p:cNvPr>
          <p:cNvCxnSpPr>
            <a:stCxn id="123" idx="6"/>
            <a:endCxn id="124" idx="2"/>
          </p:cNvCxnSpPr>
          <p:nvPr/>
        </p:nvCxnSpPr>
        <p:spPr>
          <a:xfrm>
            <a:off x="7957696" y="5561904"/>
            <a:ext cx="25960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18BE92BB-1579-4458-8E0E-2EB04E2E3C86}"/>
              </a:ext>
            </a:extLst>
          </p:cNvPr>
          <p:cNvCxnSpPr>
            <a:stCxn id="123" idx="7"/>
            <a:endCxn id="121" idx="3"/>
          </p:cNvCxnSpPr>
          <p:nvPr/>
        </p:nvCxnSpPr>
        <p:spPr>
          <a:xfrm flipV="1">
            <a:off x="7949064" y="5410941"/>
            <a:ext cx="96191"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C52FC31B-32B6-4092-AEC3-9F7F6EAE568B}"/>
              </a:ext>
            </a:extLst>
          </p:cNvPr>
          <p:cNvCxnSpPr>
            <a:cxnSpLocks/>
            <a:stCxn id="124" idx="6"/>
            <a:endCxn id="122" idx="1"/>
          </p:cNvCxnSpPr>
          <p:nvPr/>
        </p:nvCxnSpPr>
        <p:spPr>
          <a:xfrm>
            <a:off x="8276238" y="5561904"/>
            <a:ext cx="139387" cy="7593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EAE053E6-FAD5-4AA3-8F2F-4EB92CBA9FB8}"/>
              </a:ext>
            </a:extLst>
          </p:cNvPr>
          <p:cNvCxnSpPr>
            <a:stCxn id="122" idx="7"/>
            <a:endCxn id="127" idx="4"/>
          </p:cNvCxnSpPr>
          <p:nvPr/>
        </p:nvCxnSpPr>
        <p:spPr>
          <a:xfrm flipV="1">
            <a:off x="8457303" y="5458644"/>
            <a:ext cx="75242" cy="17919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D9EFE50C-B2C3-4A01-B48A-E40E63985E2B}"/>
              </a:ext>
            </a:extLst>
          </p:cNvPr>
          <p:cNvCxnSpPr>
            <a:cxnSpLocks/>
            <a:stCxn id="127" idx="2"/>
            <a:endCxn id="124" idx="7"/>
          </p:cNvCxnSpPr>
          <p:nvPr/>
        </p:nvCxnSpPr>
        <p:spPr>
          <a:xfrm flipH="1">
            <a:off x="8267606" y="5429173"/>
            <a:ext cx="235468" cy="11189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809F78A4-B9D8-42C6-9636-C422407FC05C}"/>
              </a:ext>
            </a:extLst>
          </p:cNvPr>
          <p:cNvCxnSpPr>
            <a:stCxn id="121" idx="5"/>
            <a:endCxn id="124" idx="1"/>
          </p:cNvCxnSpPr>
          <p:nvPr/>
        </p:nvCxnSpPr>
        <p:spPr>
          <a:xfrm>
            <a:off x="8086933" y="5410941"/>
            <a:ext cx="138995"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690DC362-D908-4D30-AD5C-501AEF1AE17D}"/>
              </a:ext>
            </a:extLst>
          </p:cNvPr>
          <p:cNvCxnSpPr>
            <a:stCxn id="123" idx="5"/>
            <a:endCxn id="126" idx="1"/>
          </p:cNvCxnSpPr>
          <p:nvPr/>
        </p:nvCxnSpPr>
        <p:spPr>
          <a:xfrm>
            <a:off x="7949064" y="5582743"/>
            <a:ext cx="187652"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4775764B-844D-4E25-A14D-CE63D5CC4BD4}"/>
              </a:ext>
            </a:extLst>
          </p:cNvPr>
          <p:cNvCxnSpPr>
            <a:cxnSpLocks/>
            <a:stCxn id="125" idx="3"/>
            <a:endCxn id="124" idx="0"/>
          </p:cNvCxnSpPr>
          <p:nvPr/>
        </p:nvCxnSpPr>
        <p:spPr>
          <a:xfrm flipH="1">
            <a:off x="8246767" y="5354710"/>
            <a:ext cx="30189" cy="17772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06B1B7E1-4489-4668-B553-5C9537BE14BA}"/>
              </a:ext>
            </a:extLst>
          </p:cNvPr>
          <p:cNvCxnSpPr>
            <a:cxnSpLocks/>
            <a:stCxn id="125" idx="6"/>
            <a:endCxn id="127" idx="1"/>
          </p:cNvCxnSpPr>
          <p:nvPr/>
        </p:nvCxnSpPr>
        <p:spPr>
          <a:xfrm>
            <a:off x="8327266" y="5333871"/>
            <a:ext cx="184440" cy="7446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5AF151F0-3868-4F73-A7AB-4EDA7A2EC7DE}"/>
              </a:ext>
            </a:extLst>
          </p:cNvPr>
          <p:cNvCxnSpPr>
            <a:cxnSpLocks/>
            <a:stCxn id="121" idx="7"/>
            <a:endCxn id="125" idx="2"/>
          </p:cNvCxnSpPr>
          <p:nvPr/>
        </p:nvCxnSpPr>
        <p:spPr>
          <a:xfrm flipV="1">
            <a:off x="8086933" y="5333871"/>
            <a:ext cx="181392" cy="3539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ABB2134F-7A26-49A5-8041-7F306C14BC9E}"/>
              </a:ext>
            </a:extLst>
          </p:cNvPr>
          <p:cNvCxnSpPr>
            <a:stCxn id="126" idx="6"/>
            <a:endCxn id="122" idx="2"/>
          </p:cNvCxnSpPr>
          <p:nvPr/>
        </p:nvCxnSpPr>
        <p:spPr>
          <a:xfrm flipV="1">
            <a:off x="8187026" y="5658673"/>
            <a:ext cx="219967" cy="6842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A0A01A98-F6D6-44A9-A53D-6FA39A56372F}"/>
              </a:ext>
            </a:extLst>
          </p:cNvPr>
          <p:cNvCxnSpPr>
            <a:cxnSpLocks/>
            <a:stCxn id="126" idx="7"/>
            <a:endCxn id="124" idx="3"/>
          </p:cNvCxnSpPr>
          <p:nvPr/>
        </p:nvCxnSpPr>
        <p:spPr>
          <a:xfrm flipV="1">
            <a:off x="8178394" y="5582743"/>
            <a:ext cx="47534"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BB2C42B8-F5CA-48A6-B9FB-2DE5B670D537}"/>
              </a:ext>
            </a:extLst>
          </p:cNvPr>
          <p:cNvCxnSpPr>
            <a:stCxn id="121" idx="4"/>
            <a:endCxn id="126" idx="0"/>
          </p:cNvCxnSpPr>
          <p:nvPr/>
        </p:nvCxnSpPr>
        <p:spPr>
          <a:xfrm>
            <a:off x="8066094" y="5419573"/>
            <a:ext cx="91461" cy="278055"/>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48540D50-6CA3-4340-AB4C-D92894B8FCA5}"/>
              </a:ext>
            </a:extLst>
          </p:cNvPr>
          <p:cNvCxnSpPr>
            <a:stCxn id="133" idx="1"/>
            <a:endCxn id="131" idx="5"/>
          </p:cNvCxnSpPr>
          <p:nvPr/>
        </p:nvCxnSpPr>
        <p:spPr>
          <a:xfrm flipH="1" flipV="1">
            <a:off x="9175914" y="5507804"/>
            <a:ext cx="269182" cy="20593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C70C8440-D6D9-4050-A0B1-B9052A1132E9}"/>
              </a:ext>
            </a:extLst>
          </p:cNvPr>
          <p:cNvCxnSpPr>
            <a:stCxn id="133" idx="2"/>
            <a:endCxn id="128" idx="6"/>
          </p:cNvCxnSpPr>
          <p:nvPr/>
        </p:nvCxnSpPr>
        <p:spPr>
          <a:xfrm flipH="1" flipV="1">
            <a:off x="9088465" y="5716465"/>
            <a:ext cx="347999" cy="181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EFD9155A-062E-4192-BA09-BB81E4AB79C2}"/>
              </a:ext>
            </a:extLst>
          </p:cNvPr>
          <p:cNvCxnSpPr>
            <a:cxnSpLocks/>
            <a:stCxn id="131" idx="7"/>
            <a:endCxn id="132" idx="3"/>
          </p:cNvCxnSpPr>
          <p:nvPr/>
        </p:nvCxnSpPr>
        <p:spPr>
          <a:xfrm flipV="1">
            <a:off x="9175914" y="5332553"/>
            <a:ext cx="260711" cy="13357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53553EA0-F6E2-4D8E-93AF-68151684DC59}"/>
              </a:ext>
            </a:extLst>
          </p:cNvPr>
          <p:cNvCxnSpPr>
            <a:cxnSpLocks/>
            <a:stCxn id="132" idx="2"/>
            <a:endCxn id="130" idx="7"/>
          </p:cNvCxnSpPr>
          <p:nvPr/>
        </p:nvCxnSpPr>
        <p:spPr>
          <a:xfrm flipH="1">
            <a:off x="8941164" y="5311715"/>
            <a:ext cx="486829" cy="5910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2A124EDE-1A32-4C00-8C73-8AE6CDF0E752}"/>
              </a:ext>
            </a:extLst>
          </p:cNvPr>
          <p:cNvCxnSpPr>
            <a:stCxn id="128" idx="7"/>
            <a:endCxn id="131" idx="4"/>
          </p:cNvCxnSpPr>
          <p:nvPr/>
        </p:nvCxnSpPr>
        <p:spPr>
          <a:xfrm flipV="1">
            <a:off x="9079833" y="5516436"/>
            <a:ext cx="75242" cy="17919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2264AACC-1590-4FF6-8295-04227FDA2C58}"/>
              </a:ext>
            </a:extLst>
          </p:cNvPr>
          <p:cNvCxnSpPr>
            <a:cxnSpLocks/>
            <a:stCxn id="131" idx="1"/>
            <a:endCxn id="130" idx="6"/>
          </p:cNvCxnSpPr>
          <p:nvPr/>
        </p:nvCxnSpPr>
        <p:spPr>
          <a:xfrm flipH="1" flipV="1">
            <a:off x="8949796" y="5391663"/>
            <a:ext cx="184441" cy="7446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6DC11B69-6C71-48B0-AE43-15322E95E2A5}"/>
              </a:ext>
            </a:extLst>
          </p:cNvPr>
          <p:cNvCxnSpPr>
            <a:cxnSpLocks/>
            <a:stCxn id="130" idx="3"/>
            <a:endCxn id="129" idx="0"/>
          </p:cNvCxnSpPr>
          <p:nvPr/>
        </p:nvCxnSpPr>
        <p:spPr>
          <a:xfrm flipH="1">
            <a:off x="8869297" y="5412502"/>
            <a:ext cx="30189" cy="17772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1428E6EE-D28E-46B1-9BF8-17E41DA5F2EF}"/>
              </a:ext>
            </a:extLst>
          </p:cNvPr>
          <p:cNvCxnSpPr>
            <a:cxnSpLocks/>
            <a:stCxn id="129" idx="6"/>
            <a:endCxn id="128" idx="1"/>
          </p:cNvCxnSpPr>
          <p:nvPr/>
        </p:nvCxnSpPr>
        <p:spPr>
          <a:xfrm>
            <a:off x="8898768" y="5619696"/>
            <a:ext cx="139387" cy="7593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2181CAC8-1359-46C1-B76D-8DB367B98178}"/>
              </a:ext>
            </a:extLst>
          </p:cNvPr>
          <p:cNvCxnSpPr>
            <a:cxnSpLocks/>
            <a:stCxn id="129" idx="7"/>
            <a:endCxn id="131" idx="2"/>
          </p:cNvCxnSpPr>
          <p:nvPr/>
        </p:nvCxnSpPr>
        <p:spPr>
          <a:xfrm flipV="1">
            <a:off x="8890136" y="5486965"/>
            <a:ext cx="235468" cy="1118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6" name="Oval 155">
            <a:extLst>
              <a:ext uri="{FF2B5EF4-FFF2-40B4-BE49-F238E27FC236}">
                <a16:creationId xmlns:a16="http://schemas.microsoft.com/office/drawing/2014/main" id="{828B0BA2-3751-4D0C-8C3C-4C32DCD586E5}"/>
              </a:ext>
            </a:extLst>
          </p:cNvPr>
          <p:cNvSpPr/>
          <p:nvPr/>
        </p:nvSpPr>
        <p:spPr>
          <a:xfrm>
            <a:off x="9326133" y="5413744"/>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157" name="Straight Connector 156">
            <a:extLst>
              <a:ext uri="{FF2B5EF4-FFF2-40B4-BE49-F238E27FC236}">
                <a16:creationId xmlns:a16="http://schemas.microsoft.com/office/drawing/2014/main" id="{46BC2A3A-E6BB-45CA-9D45-FAD739443AD9}"/>
              </a:ext>
            </a:extLst>
          </p:cNvPr>
          <p:cNvCxnSpPr>
            <a:cxnSpLocks/>
            <a:stCxn id="156" idx="3"/>
            <a:endCxn id="131" idx="6"/>
          </p:cNvCxnSpPr>
          <p:nvPr/>
        </p:nvCxnSpPr>
        <p:spPr>
          <a:xfrm flipH="1">
            <a:off x="9184546" y="5464053"/>
            <a:ext cx="150220" cy="2291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4E5834F3-CEEC-48B5-8AE1-48A7892E38D7}"/>
              </a:ext>
            </a:extLst>
          </p:cNvPr>
          <p:cNvCxnSpPr>
            <a:cxnSpLocks/>
            <a:stCxn id="156" idx="7"/>
            <a:endCxn id="132" idx="4"/>
          </p:cNvCxnSpPr>
          <p:nvPr/>
        </p:nvCxnSpPr>
        <p:spPr>
          <a:xfrm flipV="1">
            <a:off x="9376443" y="5341185"/>
            <a:ext cx="81021" cy="811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1536518C-570F-4621-8E01-123BF88CF768}"/>
              </a:ext>
            </a:extLst>
          </p:cNvPr>
          <p:cNvCxnSpPr>
            <a:cxnSpLocks/>
            <a:stCxn id="156" idx="5"/>
            <a:endCxn id="133" idx="0"/>
          </p:cNvCxnSpPr>
          <p:nvPr/>
        </p:nvCxnSpPr>
        <p:spPr>
          <a:xfrm>
            <a:off x="9376443" y="5464053"/>
            <a:ext cx="89492" cy="24105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1E6EFFA2-CD19-4846-A318-6078E70D843A}"/>
              </a:ext>
            </a:extLst>
          </p:cNvPr>
          <p:cNvCxnSpPr>
            <a:cxnSpLocks/>
            <a:stCxn id="130" idx="6"/>
            <a:endCxn id="156" idx="1"/>
          </p:cNvCxnSpPr>
          <p:nvPr/>
        </p:nvCxnSpPr>
        <p:spPr>
          <a:xfrm>
            <a:off x="8949796" y="5391663"/>
            <a:ext cx="384970" cy="3071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1" name="Plus Sign 160">
            <a:extLst>
              <a:ext uri="{FF2B5EF4-FFF2-40B4-BE49-F238E27FC236}">
                <a16:creationId xmlns:a16="http://schemas.microsoft.com/office/drawing/2014/main" id="{48421501-9190-4181-861F-5BA98B57B83E}"/>
              </a:ext>
            </a:extLst>
          </p:cNvPr>
          <p:cNvSpPr/>
          <p:nvPr/>
        </p:nvSpPr>
        <p:spPr>
          <a:xfrm>
            <a:off x="8572070" y="5405223"/>
            <a:ext cx="243694" cy="243694"/>
          </a:xfrm>
          <a:prstGeom prst="mathPlus">
            <a:avLst>
              <a:gd name="adj1" fmla="val 18516"/>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2" name="Oval 161">
            <a:extLst>
              <a:ext uri="{FF2B5EF4-FFF2-40B4-BE49-F238E27FC236}">
                <a16:creationId xmlns:a16="http://schemas.microsoft.com/office/drawing/2014/main" id="{AB1C6969-5052-437C-B013-2195FED321B6}"/>
              </a:ext>
            </a:extLst>
          </p:cNvPr>
          <p:cNvSpPr/>
          <p:nvPr/>
        </p:nvSpPr>
        <p:spPr>
          <a:xfrm>
            <a:off x="6946805" y="5495288"/>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3" name="Oval 162">
            <a:extLst>
              <a:ext uri="{FF2B5EF4-FFF2-40B4-BE49-F238E27FC236}">
                <a16:creationId xmlns:a16="http://schemas.microsoft.com/office/drawing/2014/main" id="{A1E49B5C-737B-4BC8-90C2-2A8418B9E599}"/>
              </a:ext>
            </a:extLst>
          </p:cNvPr>
          <p:cNvSpPr/>
          <p:nvPr/>
        </p:nvSpPr>
        <p:spPr>
          <a:xfrm>
            <a:off x="7317175" y="5763858"/>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4" name="Oval 163">
            <a:extLst>
              <a:ext uri="{FF2B5EF4-FFF2-40B4-BE49-F238E27FC236}">
                <a16:creationId xmlns:a16="http://schemas.microsoft.com/office/drawing/2014/main" id="{97FF395F-82CA-4AD5-A917-E562629E7A54}"/>
              </a:ext>
            </a:extLst>
          </p:cNvPr>
          <p:cNvSpPr/>
          <p:nvPr/>
        </p:nvSpPr>
        <p:spPr>
          <a:xfrm>
            <a:off x="6808937" y="5667089"/>
            <a:ext cx="58941" cy="58941"/>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5" name="Oval 164">
            <a:extLst>
              <a:ext uri="{FF2B5EF4-FFF2-40B4-BE49-F238E27FC236}">
                <a16:creationId xmlns:a16="http://schemas.microsoft.com/office/drawing/2014/main" id="{E32A1E9A-6756-466B-90B3-B0F216149C9C}"/>
              </a:ext>
            </a:extLst>
          </p:cNvPr>
          <p:cNvSpPr/>
          <p:nvPr/>
        </p:nvSpPr>
        <p:spPr>
          <a:xfrm>
            <a:off x="7127479" y="5667089"/>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6" name="Oval 165">
            <a:extLst>
              <a:ext uri="{FF2B5EF4-FFF2-40B4-BE49-F238E27FC236}">
                <a16:creationId xmlns:a16="http://schemas.microsoft.com/office/drawing/2014/main" id="{199F84E9-5351-435D-93A3-C9EA2607DE22}"/>
              </a:ext>
            </a:extLst>
          </p:cNvPr>
          <p:cNvSpPr/>
          <p:nvPr/>
        </p:nvSpPr>
        <p:spPr>
          <a:xfrm>
            <a:off x="7178507" y="5439056"/>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7" name="Oval 166">
            <a:extLst>
              <a:ext uri="{FF2B5EF4-FFF2-40B4-BE49-F238E27FC236}">
                <a16:creationId xmlns:a16="http://schemas.microsoft.com/office/drawing/2014/main" id="{3ABC18FF-C369-4542-9CE4-90E62928B814}"/>
              </a:ext>
            </a:extLst>
          </p:cNvPr>
          <p:cNvSpPr/>
          <p:nvPr/>
        </p:nvSpPr>
        <p:spPr>
          <a:xfrm>
            <a:off x="7038267" y="5832284"/>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8" name="Oval 167">
            <a:extLst>
              <a:ext uri="{FF2B5EF4-FFF2-40B4-BE49-F238E27FC236}">
                <a16:creationId xmlns:a16="http://schemas.microsoft.com/office/drawing/2014/main" id="{7753BBC2-09FF-43EC-9C91-E46261684D38}"/>
              </a:ext>
            </a:extLst>
          </p:cNvPr>
          <p:cNvSpPr/>
          <p:nvPr/>
        </p:nvSpPr>
        <p:spPr>
          <a:xfrm>
            <a:off x="7413256" y="5534358"/>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169" name="Straight Connector 168">
            <a:extLst>
              <a:ext uri="{FF2B5EF4-FFF2-40B4-BE49-F238E27FC236}">
                <a16:creationId xmlns:a16="http://schemas.microsoft.com/office/drawing/2014/main" id="{DBDB78B7-4EFA-42BD-9873-8E872DB4E801}"/>
              </a:ext>
            </a:extLst>
          </p:cNvPr>
          <p:cNvCxnSpPr>
            <a:stCxn id="164" idx="6"/>
            <a:endCxn id="165" idx="2"/>
          </p:cNvCxnSpPr>
          <p:nvPr/>
        </p:nvCxnSpPr>
        <p:spPr>
          <a:xfrm>
            <a:off x="6867878" y="5696560"/>
            <a:ext cx="25960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1F4D3291-8A73-452C-BEB9-C3B0AD9E3CC5}"/>
              </a:ext>
            </a:extLst>
          </p:cNvPr>
          <p:cNvCxnSpPr>
            <a:stCxn id="164" idx="7"/>
            <a:endCxn id="162" idx="3"/>
          </p:cNvCxnSpPr>
          <p:nvPr/>
        </p:nvCxnSpPr>
        <p:spPr>
          <a:xfrm flipV="1">
            <a:off x="6859246" y="5545598"/>
            <a:ext cx="96191"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4587B244-76A7-4CDC-A67C-233554191E51}"/>
              </a:ext>
            </a:extLst>
          </p:cNvPr>
          <p:cNvCxnSpPr>
            <a:cxnSpLocks/>
            <a:stCxn id="165" idx="6"/>
            <a:endCxn id="163" idx="1"/>
          </p:cNvCxnSpPr>
          <p:nvPr/>
        </p:nvCxnSpPr>
        <p:spPr>
          <a:xfrm>
            <a:off x="7186420" y="5696560"/>
            <a:ext cx="139387" cy="7593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308CE52F-4F63-419C-AB29-8D6D2F255CDF}"/>
              </a:ext>
            </a:extLst>
          </p:cNvPr>
          <p:cNvCxnSpPr>
            <a:stCxn id="163" idx="7"/>
            <a:endCxn id="168" idx="4"/>
          </p:cNvCxnSpPr>
          <p:nvPr/>
        </p:nvCxnSpPr>
        <p:spPr>
          <a:xfrm flipV="1">
            <a:off x="7367485" y="5593300"/>
            <a:ext cx="75242" cy="17919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F4CC6156-4D02-4626-A175-285AF947F37A}"/>
              </a:ext>
            </a:extLst>
          </p:cNvPr>
          <p:cNvCxnSpPr>
            <a:cxnSpLocks/>
            <a:stCxn id="168" idx="2"/>
            <a:endCxn id="165" idx="7"/>
          </p:cNvCxnSpPr>
          <p:nvPr/>
        </p:nvCxnSpPr>
        <p:spPr>
          <a:xfrm flipH="1">
            <a:off x="7177788" y="5563829"/>
            <a:ext cx="235468" cy="11189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1BA8E160-BEDE-460D-AB45-84AFEA85704E}"/>
              </a:ext>
            </a:extLst>
          </p:cNvPr>
          <p:cNvCxnSpPr>
            <a:stCxn id="162" idx="5"/>
            <a:endCxn id="165" idx="1"/>
          </p:cNvCxnSpPr>
          <p:nvPr/>
        </p:nvCxnSpPr>
        <p:spPr>
          <a:xfrm>
            <a:off x="6997115" y="5545598"/>
            <a:ext cx="138995"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659F4C36-2437-46CF-A07B-05775438C93D}"/>
              </a:ext>
            </a:extLst>
          </p:cNvPr>
          <p:cNvCxnSpPr>
            <a:stCxn id="164" idx="5"/>
            <a:endCxn id="167" idx="1"/>
          </p:cNvCxnSpPr>
          <p:nvPr/>
        </p:nvCxnSpPr>
        <p:spPr>
          <a:xfrm>
            <a:off x="6859246" y="5717399"/>
            <a:ext cx="187652"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EFBCA1F1-943A-4CCB-9CDC-5A8F59D093E9}"/>
              </a:ext>
            </a:extLst>
          </p:cNvPr>
          <p:cNvCxnSpPr>
            <a:cxnSpLocks/>
            <a:stCxn id="166" idx="3"/>
            <a:endCxn id="165" idx="0"/>
          </p:cNvCxnSpPr>
          <p:nvPr/>
        </p:nvCxnSpPr>
        <p:spPr>
          <a:xfrm flipH="1">
            <a:off x="7156950" y="5489366"/>
            <a:ext cx="30189" cy="17772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8C0C96FE-C6EC-4E77-845B-9F712B2F1588}"/>
              </a:ext>
            </a:extLst>
          </p:cNvPr>
          <p:cNvCxnSpPr>
            <a:cxnSpLocks/>
            <a:stCxn id="166" idx="6"/>
            <a:endCxn id="168" idx="1"/>
          </p:cNvCxnSpPr>
          <p:nvPr/>
        </p:nvCxnSpPr>
        <p:spPr>
          <a:xfrm>
            <a:off x="7237448" y="5468527"/>
            <a:ext cx="184440" cy="7446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A5AE13B0-4F09-493D-98FA-79BDF8DCD8B6}"/>
              </a:ext>
            </a:extLst>
          </p:cNvPr>
          <p:cNvCxnSpPr>
            <a:cxnSpLocks/>
            <a:stCxn id="162" idx="7"/>
            <a:endCxn id="166" idx="2"/>
          </p:cNvCxnSpPr>
          <p:nvPr/>
        </p:nvCxnSpPr>
        <p:spPr>
          <a:xfrm flipV="1">
            <a:off x="6997115" y="5468527"/>
            <a:ext cx="181392" cy="3539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9E1D7809-7716-46C1-BD35-769F378DA826}"/>
              </a:ext>
            </a:extLst>
          </p:cNvPr>
          <p:cNvCxnSpPr>
            <a:stCxn id="167" idx="6"/>
            <a:endCxn id="163" idx="2"/>
          </p:cNvCxnSpPr>
          <p:nvPr/>
        </p:nvCxnSpPr>
        <p:spPr>
          <a:xfrm flipV="1">
            <a:off x="7097208" y="5793329"/>
            <a:ext cx="219967" cy="6842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7BB3FC58-04F2-4140-AB56-AFE608A9E5D9}"/>
              </a:ext>
            </a:extLst>
          </p:cNvPr>
          <p:cNvCxnSpPr>
            <a:cxnSpLocks/>
            <a:stCxn id="167" idx="7"/>
            <a:endCxn id="165" idx="3"/>
          </p:cNvCxnSpPr>
          <p:nvPr/>
        </p:nvCxnSpPr>
        <p:spPr>
          <a:xfrm flipV="1">
            <a:off x="7088576" y="5717399"/>
            <a:ext cx="47534"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4D619858-4811-4922-8936-7F11960BFA0E}"/>
              </a:ext>
            </a:extLst>
          </p:cNvPr>
          <p:cNvCxnSpPr>
            <a:stCxn id="162" idx="4"/>
            <a:endCxn id="167" idx="0"/>
          </p:cNvCxnSpPr>
          <p:nvPr/>
        </p:nvCxnSpPr>
        <p:spPr>
          <a:xfrm>
            <a:off x="6976276" y="5554229"/>
            <a:ext cx="91461" cy="278055"/>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2" name="TextBox 181">
            <a:extLst>
              <a:ext uri="{FF2B5EF4-FFF2-40B4-BE49-F238E27FC236}">
                <a16:creationId xmlns:a16="http://schemas.microsoft.com/office/drawing/2014/main" id="{03FE0B89-CB32-4CF7-B824-F6CC449ECFC1}"/>
              </a:ext>
            </a:extLst>
          </p:cNvPr>
          <p:cNvSpPr txBox="1"/>
          <p:nvPr/>
        </p:nvSpPr>
        <p:spPr>
          <a:xfrm>
            <a:off x="6405372" y="4936963"/>
            <a:ext cx="1520807" cy="461665"/>
          </a:xfrm>
          <a:prstGeom prst="rect">
            <a:avLst/>
          </a:prstGeom>
          <a:noFill/>
        </p:spPr>
        <p:txBody>
          <a:bodyPr wrap="square" rtlCol="0">
            <a:spAutoFit/>
          </a:bodyPr>
          <a:lstStyle/>
          <a:p>
            <a:pPr algn="ctr"/>
            <a:r>
              <a:rPr lang="en-US" sz="800" b="1" dirty="0"/>
              <a:t>1. Use local neighborhood crosslink information to map local patches</a:t>
            </a:r>
          </a:p>
        </p:txBody>
      </p:sp>
      <p:sp>
        <p:nvSpPr>
          <p:cNvPr id="183" name="TextBox 182">
            <a:extLst>
              <a:ext uri="{FF2B5EF4-FFF2-40B4-BE49-F238E27FC236}">
                <a16:creationId xmlns:a16="http://schemas.microsoft.com/office/drawing/2014/main" id="{CA26EE4C-E81A-4F02-ADEC-13831D03F182}"/>
              </a:ext>
            </a:extLst>
          </p:cNvPr>
          <p:cNvSpPr txBox="1"/>
          <p:nvPr/>
        </p:nvSpPr>
        <p:spPr>
          <a:xfrm>
            <a:off x="7839613" y="4956261"/>
            <a:ext cx="1828145" cy="215444"/>
          </a:xfrm>
          <a:prstGeom prst="rect">
            <a:avLst/>
          </a:prstGeom>
          <a:noFill/>
        </p:spPr>
        <p:txBody>
          <a:bodyPr wrap="square" rtlCol="0">
            <a:spAutoFit/>
          </a:bodyPr>
          <a:lstStyle/>
          <a:p>
            <a:pPr algn="ctr"/>
            <a:r>
              <a:rPr lang="en-US" sz="800" b="1" dirty="0"/>
              <a:t>2. Merge overlapping patches</a:t>
            </a:r>
          </a:p>
        </p:txBody>
      </p:sp>
      <p:sp>
        <p:nvSpPr>
          <p:cNvPr id="184" name="Oval 183">
            <a:extLst>
              <a:ext uri="{FF2B5EF4-FFF2-40B4-BE49-F238E27FC236}">
                <a16:creationId xmlns:a16="http://schemas.microsoft.com/office/drawing/2014/main" id="{EC7B785A-CD1C-4B12-9B16-A75D656429B1}"/>
              </a:ext>
            </a:extLst>
          </p:cNvPr>
          <p:cNvSpPr/>
          <p:nvPr/>
        </p:nvSpPr>
        <p:spPr>
          <a:xfrm>
            <a:off x="8324375" y="6162770"/>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5" name="Oval 184">
            <a:extLst>
              <a:ext uri="{FF2B5EF4-FFF2-40B4-BE49-F238E27FC236}">
                <a16:creationId xmlns:a16="http://schemas.microsoft.com/office/drawing/2014/main" id="{122DA9EC-A99B-4BA7-B1B1-AF12D74931FB}"/>
              </a:ext>
            </a:extLst>
          </p:cNvPr>
          <p:cNvSpPr/>
          <p:nvPr/>
        </p:nvSpPr>
        <p:spPr>
          <a:xfrm>
            <a:off x="8694745" y="6431340"/>
            <a:ext cx="58941" cy="58941"/>
          </a:xfrm>
          <a:prstGeom prst="ellipse">
            <a:avLst/>
          </a:prstGeom>
          <a:solidFill>
            <a:schemeClr val="accent2"/>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6" name="Oval 185">
            <a:extLst>
              <a:ext uri="{FF2B5EF4-FFF2-40B4-BE49-F238E27FC236}">
                <a16:creationId xmlns:a16="http://schemas.microsoft.com/office/drawing/2014/main" id="{733C2678-B19A-4179-9498-56633C192855}"/>
              </a:ext>
            </a:extLst>
          </p:cNvPr>
          <p:cNvSpPr/>
          <p:nvPr/>
        </p:nvSpPr>
        <p:spPr>
          <a:xfrm>
            <a:off x="8186506" y="6334571"/>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7" name="Oval 186">
            <a:extLst>
              <a:ext uri="{FF2B5EF4-FFF2-40B4-BE49-F238E27FC236}">
                <a16:creationId xmlns:a16="http://schemas.microsoft.com/office/drawing/2014/main" id="{D2713D77-A190-4433-AB3E-5D8805C5A7E7}"/>
              </a:ext>
            </a:extLst>
          </p:cNvPr>
          <p:cNvSpPr/>
          <p:nvPr/>
        </p:nvSpPr>
        <p:spPr>
          <a:xfrm>
            <a:off x="8505048" y="6334571"/>
            <a:ext cx="58941" cy="58941"/>
          </a:xfrm>
          <a:prstGeom prst="ellipse">
            <a:avLst/>
          </a:prstGeom>
          <a:solidFill>
            <a:schemeClr val="accent2"/>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8" name="Oval 187">
            <a:extLst>
              <a:ext uri="{FF2B5EF4-FFF2-40B4-BE49-F238E27FC236}">
                <a16:creationId xmlns:a16="http://schemas.microsoft.com/office/drawing/2014/main" id="{4B3D36EE-8C0B-4DED-B2F3-D9D0D4FC6E7B}"/>
              </a:ext>
            </a:extLst>
          </p:cNvPr>
          <p:cNvSpPr/>
          <p:nvPr/>
        </p:nvSpPr>
        <p:spPr>
          <a:xfrm>
            <a:off x="8556076" y="6106539"/>
            <a:ext cx="58941" cy="58941"/>
          </a:xfrm>
          <a:prstGeom prst="ellipse">
            <a:avLst/>
          </a:prstGeom>
          <a:solidFill>
            <a:schemeClr val="accent2"/>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9" name="Oval 188">
            <a:extLst>
              <a:ext uri="{FF2B5EF4-FFF2-40B4-BE49-F238E27FC236}">
                <a16:creationId xmlns:a16="http://schemas.microsoft.com/office/drawing/2014/main" id="{32884781-7958-435D-9CAE-5773B364891D}"/>
              </a:ext>
            </a:extLst>
          </p:cNvPr>
          <p:cNvSpPr/>
          <p:nvPr/>
        </p:nvSpPr>
        <p:spPr>
          <a:xfrm>
            <a:off x="8415836" y="6499767"/>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190" name="Straight Connector 189">
            <a:extLst>
              <a:ext uri="{FF2B5EF4-FFF2-40B4-BE49-F238E27FC236}">
                <a16:creationId xmlns:a16="http://schemas.microsoft.com/office/drawing/2014/main" id="{A4C8C7B5-52EF-45C8-B6F2-E7F47445142C}"/>
              </a:ext>
            </a:extLst>
          </p:cNvPr>
          <p:cNvCxnSpPr>
            <a:stCxn id="186" idx="6"/>
            <a:endCxn id="187" idx="2"/>
          </p:cNvCxnSpPr>
          <p:nvPr/>
        </p:nvCxnSpPr>
        <p:spPr>
          <a:xfrm>
            <a:off x="8245448" y="6364042"/>
            <a:ext cx="25960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a:extLst>
              <a:ext uri="{FF2B5EF4-FFF2-40B4-BE49-F238E27FC236}">
                <a16:creationId xmlns:a16="http://schemas.microsoft.com/office/drawing/2014/main" id="{9E347DE5-A0D3-425C-9BAE-22E7C58E5583}"/>
              </a:ext>
            </a:extLst>
          </p:cNvPr>
          <p:cNvCxnSpPr>
            <a:stCxn id="186" idx="7"/>
            <a:endCxn id="184" idx="3"/>
          </p:cNvCxnSpPr>
          <p:nvPr/>
        </p:nvCxnSpPr>
        <p:spPr>
          <a:xfrm flipV="1">
            <a:off x="8236816" y="6213080"/>
            <a:ext cx="96191"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3C78643F-4C1E-406D-B27F-A4EF36C48D17}"/>
              </a:ext>
            </a:extLst>
          </p:cNvPr>
          <p:cNvCxnSpPr>
            <a:stCxn id="184" idx="5"/>
            <a:endCxn id="187" idx="1"/>
          </p:cNvCxnSpPr>
          <p:nvPr/>
        </p:nvCxnSpPr>
        <p:spPr>
          <a:xfrm>
            <a:off x="8374684" y="6213080"/>
            <a:ext cx="138995"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F05930FA-82C3-4FCB-A1D4-F38921E81C5F}"/>
              </a:ext>
            </a:extLst>
          </p:cNvPr>
          <p:cNvCxnSpPr>
            <a:stCxn id="186" idx="5"/>
            <a:endCxn id="189" idx="1"/>
          </p:cNvCxnSpPr>
          <p:nvPr/>
        </p:nvCxnSpPr>
        <p:spPr>
          <a:xfrm>
            <a:off x="8236816" y="6384881"/>
            <a:ext cx="187652"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22B3525D-41CC-4DC5-944F-350C36193410}"/>
              </a:ext>
            </a:extLst>
          </p:cNvPr>
          <p:cNvCxnSpPr>
            <a:cxnSpLocks/>
            <a:stCxn id="184" idx="7"/>
            <a:endCxn id="188" idx="2"/>
          </p:cNvCxnSpPr>
          <p:nvPr/>
        </p:nvCxnSpPr>
        <p:spPr>
          <a:xfrm flipV="1">
            <a:off x="8374684" y="6136010"/>
            <a:ext cx="181392" cy="3539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26B7E102-6C7E-4E43-ABED-93B3CEABA147}"/>
              </a:ext>
            </a:extLst>
          </p:cNvPr>
          <p:cNvCxnSpPr>
            <a:stCxn id="189" idx="6"/>
            <a:endCxn id="185" idx="2"/>
          </p:cNvCxnSpPr>
          <p:nvPr/>
        </p:nvCxnSpPr>
        <p:spPr>
          <a:xfrm flipV="1">
            <a:off x="8474777" y="6460811"/>
            <a:ext cx="219967" cy="6842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1B3234AB-316F-45DE-AA7A-7AF5E97E4A0E}"/>
              </a:ext>
            </a:extLst>
          </p:cNvPr>
          <p:cNvCxnSpPr>
            <a:cxnSpLocks/>
            <a:stCxn id="189" idx="7"/>
            <a:endCxn id="187" idx="3"/>
          </p:cNvCxnSpPr>
          <p:nvPr/>
        </p:nvCxnSpPr>
        <p:spPr>
          <a:xfrm flipV="1">
            <a:off x="8466145" y="6384881"/>
            <a:ext cx="47534"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D92F87CB-3600-4762-9082-2A36900EDE7C}"/>
              </a:ext>
            </a:extLst>
          </p:cNvPr>
          <p:cNvCxnSpPr>
            <a:stCxn id="184" idx="4"/>
            <a:endCxn id="189" idx="0"/>
          </p:cNvCxnSpPr>
          <p:nvPr/>
        </p:nvCxnSpPr>
        <p:spPr>
          <a:xfrm>
            <a:off x="8353845" y="6221711"/>
            <a:ext cx="91461" cy="278055"/>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8" name="Oval 197">
            <a:extLst>
              <a:ext uri="{FF2B5EF4-FFF2-40B4-BE49-F238E27FC236}">
                <a16:creationId xmlns:a16="http://schemas.microsoft.com/office/drawing/2014/main" id="{77E07F6E-FCD4-47EC-ACD7-E619624BF147}"/>
              </a:ext>
            </a:extLst>
          </p:cNvPr>
          <p:cNvSpPr/>
          <p:nvPr/>
        </p:nvSpPr>
        <p:spPr>
          <a:xfrm>
            <a:off x="8694745" y="6431340"/>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99" name="Oval 198">
            <a:extLst>
              <a:ext uri="{FF2B5EF4-FFF2-40B4-BE49-F238E27FC236}">
                <a16:creationId xmlns:a16="http://schemas.microsoft.com/office/drawing/2014/main" id="{BDF33854-88C8-4163-914C-421591C87EC4}"/>
              </a:ext>
            </a:extLst>
          </p:cNvPr>
          <p:cNvSpPr/>
          <p:nvPr/>
        </p:nvSpPr>
        <p:spPr>
          <a:xfrm>
            <a:off x="8505048" y="6334571"/>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00" name="Oval 199">
            <a:extLst>
              <a:ext uri="{FF2B5EF4-FFF2-40B4-BE49-F238E27FC236}">
                <a16:creationId xmlns:a16="http://schemas.microsoft.com/office/drawing/2014/main" id="{26F7A343-6DD3-460E-BBAB-485E571A4FC7}"/>
              </a:ext>
            </a:extLst>
          </p:cNvPr>
          <p:cNvSpPr/>
          <p:nvPr/>
        </p:nvSpPr>
        <p:spPr>
          <a:xfrm>
            <a:off x="8556076" y="6106539"/>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01" name="Oval 200">
            <a:extLst>
              <a:ext uri="{FF2B5EF4-FFF2-40B4-BE49-F238E27FC236}">
                <a16:creationId xmlns:a16="http://schemas.microsoft.com/office/drawing/2014/main" id="{C0D43366-6077-4FF5-988A-7D4D39F14DF6}"/>
              </a:ext>
            </a:extLst>
          </p:cNvPr>
          <p:cNvSpPr/>
          <p:nvPr/>
        </p:nvSpPr>
        <p:spPr>
          <a:xfrm>
            <a:off x="8790826" y="6201841"/>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02" name="Oval 201">
            <a:extLst>
              <a:ext uri="{FF2B5EF4-FFF2-40B4-BE49-F238E27FC236}">
                <a16:creationId xmlns:a16="http://schemas.microsoft.com/office/drawing/2014/main" id="{6711D88B-FA04-4EAF-9316-6FA217A517AA}"/>
              </a:ext>
            </a:extLst>
          </p:cNvPr>
          <p:cNvSpPr/>
          <p:nvPr/>
        </p:nvSpPr>
        <p:spPr>
          <a:xfrm>
            <a:off x="9093214" y="6026590"/>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03" name="Oval 202">
            <a:extLst>
              <a:ext uri="{FF2B5EF4-FFF2-40B4-BE49-F238E27FC236}">
                <a16:creationId xmlns:a16="http://schemas.microsoft.com/office/drawing/2014/main" id="{49F9DCE5-3BB5-4420-9673-6DF8CB1B8855}"/>
              </a:ext>
            </a:extLst>
          </p:cNvPr>
          <p:cNvSpPr/>
          <p:nvPr/>
        </p:nvSpPr>
        <p:spPr>
          <a:xfrm>
            <a:off x="9101685" y="6449457"/>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204" name="Straight Connector 203">
            <a:extLst>
              <a:ext uri="{FF2B5EF4-FFF2-40B4-BE49-F238E27FC236}">
                <a16:creationId xmlns:a16="http://schemas.microsoft.com/office/drawing/2014/main" id="{A48EE8AE-7A9E-4436-B8BC-0958685D9140}"/>
              </a:ext>
            </a:extLst>
          </p:cNvPr>
          <p:cNvCxnSpPr>
            <a:stCxn id="203" idx="1"/>
            <a:endCxn id="201" idx="5"/>
          </p:cNvCxnSpPr>
          <p:nvPr/>
        </p:nvCxnSpPr>
        <p:spPr>
          <a:xfrm flipH="1" flipV="1">
            <a:off x="8841135" y="6252150"/>
            <a:ext cx="269182" cy="20593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id="{BC490EC0-77FB-495B-83BD-6306CD85CC57}"/>
              </a:ext>
            </a:extLst>
          </p:cNvPr>
          <p:cNvCxnSpPr>
            <a:stCxn id="203" idx="2"/>
            <a:endCxn id="198" idx="6"/>
          </p:cNvCxnSpPr>
          <p:nvPr/>
        </p:nvCxnSpPr>
        <p:spPr>
          <a:xfrm flipH="1" flipV="1">
            <a:off x="8753686" y="6460811"/>
            <a:ext cx="347999" cy="181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F31D9536-F01C-4D08-AD31-974808DAAB4D}"/>
              </a:ext>
            </a:extLst>
          </p:cNvPr>
          <p:cNvCxnSpPr>
            <a:cxnSpLocks/>
            <a:stCxn id="201" idx="7"/>
            <a:endCxn id="202" idx="3"/>
          </p:cNvCxnSpPr>
          <p:nvPr/>
        </p:nvCxnSpPr>
        <p:spPr>
          <a:xfrm flipV="1">
            <a:off x="8841135" y="6076900"/>
            <a:ext cx="260711" cy="13357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a:extLst>
              <a:ext uri="{FF2B5EF4-FFF2-40B4-BE49-F238E27FC236}">
                <a16:creationId xmlns:a16="http://schemas.microsoft.com/office/drawing/2014/main" id="{3162B3B9-054D-4BC3-A303-F5B30E83D434}"/>
              </a:ext>
            </a:extLst>
          </p:cNvPr>
          <p:cNvCxnSpPr>
            <a:cxnSpLocks/>
            <a:stCxn id="202" idx="2"/>
            <a:endCxn id="200" idx="7"/>
          </p:cNvCxnSpPr>
          <p:nvPr/>
        </p:nvCxnSpPr>
        <p:spPr>
          <a:xfrm flipH="1">
            <a:off x="8606385" y="6056061"/>
            <a:ext cx="486829" cy="5910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9D65ABCE-A81B-40CE-A5D7-61018BADA0D4}"/>
              </a:ext>
            </a:extLst>
          </p:cNvPr>
          <p:cNvCxnSpPr>
            <a:stCxn id="198" idx="7"/>
            <a:endCxn id="201" idx="4"/>
          </p:cNvCxnSpPr>
          <p:nvPr/>
        </p:nvCxnSpPr>
        <p:spPr>
          <a:xfrm flipV="1">
            <a:off x="8745054" y="6260782"/>
            <a:ext cx="75242" cy="17919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97DF6C5A-CD9D-48A0-8846-38D58B142C03}"/>
              </a:ext>
            </a:extLst>
          </p:cNvPr>
          <p:cNvCxnSpPr>
            <a:cxnSpLocks/>
            <a:stCxn id="201" idx="1"/>
            <a:endCxn id="200" idx="6"/>
          </p:cNvCxnSpPr>
          <p:nvPr/>
        </p:nvCxnSpPr>
        <p:spPr>
          <a:xfrm flipH="1" flipV="1">
            <a:off x="8615017" y="6136010"/>
            <a:ext cx="184441" cy="7446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8B7F82C5-EA57-4294-B5A4-F07D8142AD38}"/>
              </a:ext>
            </a:extLst>
          </p:cNvPr>
          <p:cNvCxnSpPr>
            <a:cxnSpLocks/>
            <a:stCxn id="200" idx="3"/>
            <a:endCxn id="199" idx="0"/>
          </p:cNvCxnSpPr>
          <p:nvPr/>
        </p:nvCxnSpPr>
        <p:spPr>
          <a:xfrm flipH="1">
            <a:off x="8534518" y="6156848"/>
            <a:ext cx="30189" cy="17772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B9FE5B0C-1E0E-4009-99FE-2746CF39C249}"/>
              </a:ext>
            </a:extLst>
          </p:cNvPr>
          <p:cNvCxnSpPr>
            <a:cxnSpLocks/>
            <a:stCxn id="199" idx="6"/>
            <a:endCxn id="198" idx="1"/>
          </p:cNvCxnSpPr>
          <p:nvPr/>
        </p:nvCxnSpPr>
        <p:spPr>
          <a:xfrm>
            <a:off x="8563989" y="6364042"/>
            <a:ext cx="139387" cy="7593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a:extLst>
              <a:ext uri="{FF2B5EF4-FFF2-40B4-BE49-F238E27FC236}">
                <a16:creationId xmlns:a16="http://schemas.microsoft.com/office/drawing/2014/main" id="{AFFB5253-231B-411C-886D-9D33437EAFB9}"/>
              </a:ext>
            </a:extLst>
          </p:cNvPr>
          <p:cNvCxnSpPr>
            <a:cxnSpLocks/>
            <a:stCxn id="199" idx="7"/>
            <a:endCxn id="201" idx="2"/>
          </p:cNvCxnSpPr>
          <p:nvPr/>
        </p:nvCxnSpPr>
        <p:spPr>
          <a:xfrm flipV="1">
            <a:off x="8555357" y="6231312"/>
            <a:ext cx="235468" cy="1118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3" name="Oval 212">
            <a:extLst>
              <a:ext uri="{FF2B5EF4-FFF2-40B4-BE49-F238E27FC236}">
                <a16:creationId xmlns:a16="http://schemas.microsoft.com/office/drawing/2014/main" id="{8BA963DE-530A-41C9-9B10-A93649249BA7}"/>
              </a:ext>
            </a:extLst>
          </p:cNvPr>
          <p:cNvSpPr/>
          <p:nvPr/>
        </p:nvSpPr>
        <p:spPr>
          <a:xfrm>
            <a:off x="8991355" y="6158090"/>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214" name="Straight Connector 213">
            <a:extLst>
              <a:ext uri="{FF2B5EF4-FFF2-40B4-BE49-F238E27FC236}">
                <a16:creationId xmlns:a16="http://schemas.microsoft.com/office/drawing/2014/main" id="{2AA960BF-1EF3-44F6-8C1B-18A2E817B0B2}"/>
              </a:ext>
            </a:extLst>
          </p:cNvPr>
          <p:cNvCxnSpPr>
            <a:cxnSpLocks/>
            <a:stCxn id="213" idx="3"/>
            <a:endCxn id="201" idx="6"/>
          </p:cNvCxnSpPr>
          <p:nvPr/>
        </p:nvCxnSpPr>
        <p:spPr>
          <a:xfrm flipH="1">
            <a:off x="8849767" y="6208400"/>
            <a:ext cx="150220" cy="2291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4D3466D5-C33A-4AFB-8E54-D82AAC0F8C8A}"/>
              </a:ext>
            </a:extLst>
          </p:cNvPr>
          <p:cNvCxnSpPr>
            <a:cxnSpLocks/>
            <a:stCxn id="213" idx="7"/>
            <a:endCxn id="202" idx="4"/>
          </p:cNvCxnSpPr>
          <p:nvPr/>
        </p:nvCxnSpPr>
        <p:spPr>
          <a:xfrm flipV="1">
            <a:off x="9041664" y="6085532"/>
            <a:ext cx="81021" cy="811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a:extLst>
              <a:ext uri="{FF2B5EF4-FFF2-40B4-BE49-F238E27FC236}">
                <a16:creationId xmlns:a16="http://schemas.microsoft.com/office/drawing/2014/main" id="{9F6E6CCF-8661-47D3-9637-19E81117F68C}"/>
              </a:ext>
            </a:extLst>
          </p:cNvPr>
          <p:cNvCxnSpPr>
            <a:cxnSpLocks/>
            <a:stCxn id="213" idx="5"/>
            <a:endCxn id="203" idx="0"/>
          </p:cNvCxnSpPr>
          <p:nvPr/>
        </p:nvCxnSpPr>
        <p:spPr>
          <a:xfrm>
            <a:off x="9041664" y="6208400"/>
            <a:ext cx="89492" cy="24105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a:extLst>
              <a:ext uri="{FF2B5EF4-FFF2-40B4-BE49-F238E27FC236}">
                <a16:creationId xmlns:a16="http://schemas.microsoft.com/office/drawing/2014/main" id="{1570DE19-BA79-4608-B683-EED26F5FF75E}"/>
              </a:ext>
            </a:extLst>
          </p:cNvPr>
          <p:cNvCxnSpPr>
            <a:cxnSpLocks/>
            <a:stCxn id="200" idx="6"/>
            <a:endCxn id="213" idx="1"/>
          </p:cNvCxnSpPr>
          <p:nvPr/>
        </p:nvCxnSpPr>
        <p:spPr>
          <a:xfrm>
            <a:off x="8615017" y="6136010"/>
            <a:ext cx="384970" cy="3071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8" name="Oval 217">
            <a:extLst>
              <a:ext uri="{FF2B5EF4-FFF2-40B4-BE49-F238E27FC236}">
                <a16:creationId xmlns:a16="http://schemas.microsoft.com/office/drawing/2014/main" id="{6C7F5503-AF79-49C5-ADF6-E343F0F526DB}"/>
              </a:ext>
            </a:extLst>
          </p:cNvPr>
          <p:cNvSpPr/>
          <p:nvPr/>
        </p:nvSpPr>
        <p:spPr>
          <a:xfrm>
            <a:off x="6993150" y="6371855"/>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19" name="Oval 218">
            <a:extLst>
              <a:ext uri="{FF2B5EF4-FFF2-40B4-BE49-F238E27FC236}">
                <a16:creationId xmlns:a16="http://schemas.microsoft.com/office/drawing/2014/main" id="{F06E6E97-50FE-44DC-951A-A5C12564456B}"/>
              </a:ext>
            </a:extLst>
          </p:cNvPr>
          <p:cNvSpPr/>
          <p:nvPr/>
        </p:nvSpPr>
        <p:spPr>
          <a:xfrm>
            <a:off x="6803454" y="6275086"/>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20" name="Oval 219">
            <a:extLst>
              <a:ext uri="{FF2B5EF4-FFF2-40B4-BE49-F238E27FC236}">
                <a16:creationId xmlns:a16="http://schemas.microsoft.com/office/drawing/2014/main" id="{AD71E791-F7BC-46AC-9B07-75B206742E53}"/>
              </a:ext>
            </a:extLst>
          </p:cNvPr>
          <p:cNvSpPr/>
          <p:nvPr/>
        </p:nvSpPr>
        <p:spPr>
          <a:xfrm>
            <a:off x="6854481" y="6047053"/>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21" name="Oval 220">
            <a:extLst>
              <a:ext uri="{FF2B5EF4-FFF2-40B4-BE49-F238E27FC236}">
                <a16:creationId xmlns:a16="http://schemas.microsoft.com/office/drawing/2014/main" id="{7DFD656C-7489-446D-9057-74A5529A6316}"/>
              </a:ext>
            </a:extLst>
          </p:cNvPr>
          <p:cNvSpPr/>
          <p:nvPr/>
        </p:nvSpPr>
        <p:spPr>
          <a:xfrm>
            <a:off x="7089232" y="6142355"/>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22" name="Oval 221">
            <a:extLst>
              <a:ext uri="{FF2B5EF4-FFF2-40B4-BE49-F238E27FC236}">
                <a16:creationId xmlns:a16="http://schemas.microsoft.com/office/drawing/2014/main" id="{CF146794-5FF1-4441-B584-5ED99B1AF56B}"/>
              </a:ext>
            </a:extLst>
          </p:cNvPr>
          <p:cNvSpPr/>
          <p:nvPr/>
        </p:nvSpPr>
        <p:spPr>
          <a:xfrm>
            <a:off x="7391620" y="5967105"/>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23" name="Oval 222">
            <a:extLst>
              <a:ext uri="{FF2B5EF4-FFF2-40B4-BE49-F238E27FC236}">
                <a16:creationId xmlns:a16="http://schemas.microsoft.com/office/drawing/2014/main" id="{F688FD66-EBC8-4768-B974-326CE0D26094}"/>
              </a:ext>
            </a:extLst>
          </p:cNvPr>
          <p:cNvSpPr/>
          <p:nvPr/>
        </p:nvSpPr>
        <p:spPr>
          <a:xfrm>
            <a:off x="7400091" y="6389972"/>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224" name="Straight Connector 223">
            <a:extLst>
              <a:ext uri="{FF2B5EF4-FFF2-40B4-BE49-F238E27FC236}">
                <a16:creationId xmlns:a16="http://schemas.microsoft.com/office/drawing/2014/main" id="{6DF09DA4-42FB-4EA2-ACDF-A08C10DDFA39}"/>
              </a:ext>
            </a:extLst>
          </p:cNvPr>
          <p:cNvCxnSpPr>
            <a:stCxn id="223" idx="1"/>
            <a:endCxn id="221" idx="5"/>
          </p:cNvCxnSpPr>
          <p:nvPr/>
        </p:nvCxnSpPr>
        <p:spPr>
          <a:xfrm flipH="1" flipV="1">
            <a:off x="7139541" y="6192665"/>
            <a:ext cx="269182" cy="20593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B9AC0509-DF2A-43A8-A097-82CB998AF279}"/>
              </a:ext>
            </a:extLst>
          </p:cNvPr>
          <p:cNvCxnSpPr>
            <a:stCxn id="223" idx="2"/>
            <a:endCxn id="218" idx="6"/>
          </p:cNvCxnSpPr>
          <p:nvPr/>
        </p:nvCxnSpPr>
        <p:spPr>
          <a:xfrm flipH="1" flipV="1">
            <a:off x="7052092" y="6401326"/>
            <a:ext cx="347999" cy="181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id="{5EB0569D-C380-4EBB-A31D-35973D0023A8}"/>
              </a:ext>
            </a:extLst>
          </p:cNvPr>
          <p:cNvCxnSpPr>
            <a:cxnSpLocks/>
            <a:stCxn id="221" idx="7"/>
            <a:endCxn id="222" idx="3"/>
          </p:cNvCxnSpPr>
          <p:nvPr/>
        </p:nvCxnSpPr>
        <p:spPr>
          <a:xfrm flipV="1">
            <a:off x="7139541" y="6017414"/>
            <a:ext cx="260711" cy="13357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a:extLst>
              <a:ext uri="{FF2B5EF4-FFF2-40B4-BE49-F238E27FC236}">
                <a16:creationId xmlns:a16="http://schemas.microsoft.com/office/drawing/2014/main" id="{4FB476F2-E756-4348-9E9F-085B04E0E2FE}"/>
              </a:ext>
            </a:extLst>
          </p:cNvPr>
          <p:cNvCxnSpPr>
            <a:cxnSpLocks/>
            <a:stCxn id="222" idx="2"/>
            <a:endCxn id="220" idx="7"/>
          </p:cNvCxnSpPr>
          <p:nvPr/>
        </p:nvCxnSpPr>
        <p:spPr>
          <a:xfrm flipH="1">
            <a:off x="6904791" y="5996576"/>
            <a:ext cx="486829" cy="5910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a:extLst>
              <a:ext uri="{FF2B5EF4-FFF2-40B4-BE49-F238E27FC236}">
                <a16:creationId xmlns:a16="http://schemas.microsoft.com/office/drawing/2014/main" id="{F6D63728-FA3F-4634-8B41-CE63427584F0}"/>
              </a:ext>
            </a:extLst>
          </p:cNvPr>
          <p:cNvCxnSpPr>
            <a:stCxn id="218" idx="7"/>
            <a:endCxn id="221" idx="4"/>
          </p:cNvCxnSpPr>
          <p:nvPr/>
        </p:nvCxnSpPr>
        <p:spPr>
          <a:xfrm flipV="1">
            <a:off x="7043460" y="6201297"/>
            <a:ext cx="75242" cy="17919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9" name="Straight Connector 228">
            <a:extLst>
              <a:ext uri="{FF2B5EF4-FFF2-40B4-BE49-F238E27FC236}">
                <a16:creationId xmlns:a16="http://schemas.microsoft.com/office/drawing/2014/main" id="{DBA2BDFA-6F48-4919-AC53-293F22A3014B}"/>
              </a:ext>
            </a:extLst>
          </p:cNvPr>
          <p:cNvCxnSpPr>
            <a:cxnSpLocks/>
            <a:stCxn id="221" idx="1"/>
            <a:endCxn id="220" idx="6"/>
          </p:cNvCxnSpPr>
          <p:nvPr/>
        </p:nvCxnSpPr>
        <p:spPr>
          <a:xfrm flipH="1" flipV="1">
            <a:off x="6913423" y="6076524"/>
            <a:ext cx="184441" cy="7446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0" name="Straight Connector 229">
            <a:extLst>
              <a:ext uri="{FF2B5EF4-FFF2-40B4-BE49-F238E27FC236}">
                <a16:creationId xmlns:a16="http://schemas.microsoft.com/office/drawing/2014/main" id="{98886337-F21B-43D3-97A4-A8BB3F91F049}"/>
              </a:ext>
            </a:extLst>
          </p:cNvPr>
          <p:cNvCxnSpPr>
            <a:cxnSpLocks/>
            <a:stCxn id="220" idx="3"/>
            <a:endCxn id="219" idx="0"/>
          </p:cNvCxnSpPr>
          <p:nvPr/>
        </p:nvCxnSpPr>
        <p:spPr>
          <a:xfrm flipH="1">
            <a:off x="6832924" y="6097363"/>
            <a:ext cx="30189" cy="17772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a:extLst>
              <a:ext uri="{FF2B5EF4-FFF2-40B4-BE49-F238E27FC236}">
                <a16:creationId xmlns:a16="http://schemas.microsoft.com/office/drawing/2014/main" id="{B5DE04A1-D83B-471D-9436-B2B29E506020}"/>
              </a:ext>
            </a:extLst>
          </p:cNvPr>
          <p:cNvCxnSpPr>
            <a:cxnSpLocks/>
            <a:stCxn id="219" idx="6"/>
            <a:endCxn id="218" idx="1"/>
          </p:cNvCxnSpPr>
          <p:nvPr/>
        </p:nvCxnSpPr>
        <p:spPr>
          <a:xfrm>
            <a:off x="6862395" y="6304557"/>
            <a:ext cx="139387" cy="7593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a:extLst>
              <a:ext uri="{FF2B5EF4-FFF2-40B4-BE49-F238E27FC236}">
                <a16:creationId xmlns:a16="http://schemas.microsoft.com/office/drawing/2014/main" id="{4EE3B986-1AF6-436F-8BA4-84E6278D51C8}"/>
              </a:ext>
            </a:extLst>
          </p:cNvPr>
          <p:cNvCxnSpPr>
            <a:cxnSpLocks/>
            <a:stCxn id="219" idx="7"/>
            <a:endCxn id="221" idx="2"/>
          </p:cNvCxnSpPr>
          <p:nvPr/>
        </p:nvCxnSpPr>
        <p:spPr>
          <a:xfrm flipV="1">
            <a:off x="6853763" y="6171826"/>
            <a:ext cx="235468" cy="1118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3" name="Oval 232">
            <a:extLst>
              <a:ext uri="{FF2B5EF4-FFF2-40B4-BE49-F238E27FC236}">
                <a16:creationId xmlns:a16="http://schemas.microsoft.com/office/drawing/2014/main" id="{30F7710C-FF60-4C10-B59F-F08CE2FD3306}"/>
              </a:ext>
            </a:extLst>
          </p:cNvPr>
          <p:cNvSpPr/>
          <p:nvPr/>
        </p:nvSpPr>
        <p:spPr>
          <a:xfrm>
            <a:off x="7289760" y="6098605"/>
            <a:ext cx="58941" cy="58941"/>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234" name="Straight Connector 233">
            <a:extLst>
              <a:ext uri="{FF2B5EF4-FFF2-40B4-BE49-F238E27FC236}">
                <a16:creationId xmlns:a16="http://schemas.microsoft.com/office/drawing/2014/main" id="{34DE622E-18E3-41CD-9F43-7B22C9E89EDF}"/>
              </a:ext>
            </a:extLst>
          </p:cNvPr>
          <p:cNvCxnSpPr>
            <a:cxnSpLocks/>
            <a:stCxn id="233" idx="3"/>
            <a:endCxn id="221" idx="6"/>
          </p:cNvCxnSpPr>
          <p:nvPr/>
        </p:nvCxnSpPr>
        <p:spPr>
          <a:xfrm flipH="1">
            <a:off x="7148173" y="6148914"/>
            <a:ext cx="150220" cy="2291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5" name="Straight Connector 234">
            <a:extLst>
              <a:ext uri="{FF2B5EF4-FFF2-40B4-BE49-F238E27FC236}">
                <a16:creationId xmlns:a16="http://schemas.microsoft.com/office/drawing/2014/main" id="{5DD6960F-844A-4C7C-B024-2F527F102908}"/>
              </a:ext>
            </a:extLst>
          </p:cNvPr>
          <p:cNvCxnSpPr>
            <a:cxnSpLocks/>
            <a:stCxn id="233" idx="7"/>
            <a:endCxn id="222" idx="4"/>
          </p:cNvCxnSpPr>
          <p:nvPr/>
        </p:nvCxnSpPr>
        <p:spPr>
          <a:xfrm flipV="1">
            <a:off x="7340070" y="6026046"/>
            <a:ext cx="81021" cy="811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6" name="Straight Connector 235">
            <a:extLst>
              <a:ext uri="{FF2B5EF4-FFF2-40B4-BE49-F238E27FC236}">
                <a16:creationId xmlns:a16="http://schemas.microsoft.com/office/drawing/2014/main" id="{CD162FB3-769B-4D7F-9A02-C5E3199D7CF2}"/>
              </a:ext>
            </a:extLst>
          </p:cNvPr>
          <p:cNvCxnSpPr>
            <a:cxnSpLocks/>
            <a:stCxn id="233" idx="5"/>
            <a:endCxn id="223" idx="0"/>
          </p:cNvCxnSpPr>
          <p:nvPr/>
        </p:nvCxnSpPr>
        <p:spPr>
          <a:xfrm>
            <a:off x="7340070" y="6148914"/>
            <a:ext cx="89492" cy="24105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a:extLst>
              <a:ext uri="{FF2B5EF4-FFF2-40B4-BE49-F238E27FC236}">
                <a16:creationId xmlns:a16="http://schemas.microsoft.com/office/drawing/2014/main" id="{4EF40F9F-7ABE-44AA-8245-4DBD9F02BCD1}"/>
              </a:ext>
            </a:extLst>
          </p:cNvPr>
          <p:cNvCxnSpPr>
            <a:cxnSpLocks/>
            <a:stCxn id="220" idx="6"/>
            <a:endCxn id="233" idx="1"/>
          </p:cNvCxnSpPr>
          <p:nvPr/>
        </p:nvCxnSpPr>
        <p:spPr>
          <a:xfrm>
            <a:off x="6913423" y="6076524"/>
            <a:ext cx="384970" cy="3071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8" name="TextBox 237">
            <a:extLst>
              <a:ext uri="{FF2B5EF4-FFF2-40B4-BE49-F238E27FC236}">
                <a16:creationId xmlns:a16="http://schemas.microsoft.com/office/drawing/2014/main" id="{216DF95B-ACDF-44F9-BAEF-30AE502AD8F4}"/>
              </a:ext>
            </a:extLst>
          </p:cNvPr>
          <p:cNvSpPr txBox="1"/>
          <p:nvPr/>
        </p:nvSpPr>
        <p:spPr>
          <a:xfrm>
            <a:off x="6876464" y="6574734"/>
            <a:ext cx="2322151" cy="338554"/>
          </a:xfrm>
          <a:prstGeom prst="rect">
            <a:avLst/>
          </a:prstGeom>
          <a:noFill/>
        </p:spPr>
        <p:txBody>
          <a:bodyPr wrap="square" rtlCol="0">
            <a:spAutoFit/>
          </a:bodyPr>
          <a:lstStyle/>
          <a:p>
            <a:pPr algn="ctr"/>
            <a:r>
              <a:rPr lang="en-US" sz="800" b="1" dirty="0"/>
              <a:t>3. Absolutely localize the assembled network using anchor nodes</a:t>
            </a:r>
          </a:p>
        </p:txBody>
      </p:sp>
    </p:spTree>
    <p:extLst>
      <p:ext uri="{BB962C8B-B14F-4D97-AF65-F5344CB8AC3E}">
        <p14:creationId xmlns:p14="http://schemas.microsoft.com/office/powerpoint/2010/main" val="3222837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ROJECT_NAME">
            <a:extLst>
              <a:ext uri="{FF2B5EF4-FFF2-40B4-BE49-F238E27FC236}">
                <a16:creationId xmlns:a16="http://schemas.microsoft.com/office/drawing/2014/main" id="{5CF94604-A4A5-48AA-9D1D-F0A6282722B3}"/>
              </a:ext>
            </a:extLst>
          </p:cNvPr>
          <p:cNvSpPr>
            <a:spLocks noGrp="1"/>
          </p:cNvSpPr>
          <p:nvPr>
            <p:ph type="body" sz="quarter" idx="10"/>
          </p:nvPr>
        </p:nvSpPr>
        <p:spPr>
          <a:xfrm>
            <a:off x="0" y="211542"/>
            <a:ext cx="9600734" cy="400110"/>
          </a:xfrm>
        </p:spPr>
        <p:txBody>
          <a:bodyPr/>
          <a:lstStyle/>
          <a:p>
            <a:r>
              <a:rPr lang="en-US" dirty="0"/>
              <a:t>dial – Distributed ad-hoc localization</a:t>
            </a:r>
          </a:p>
        </p:txBody>
      </p:sp>
      <p:sp>
        <p:nvSpPr>
          <p:cNvPr id="17" name="OVERVIEW_ONE_LINER">
            <a:extLst>
              <a:ext uri="{FF2B5EF4-FFF2-40B4-BE49-F238E27FC236}">
                <a16:creationId xmlns:a16="http://schemas.microsoft.com/office/drawing/2014/main" id="{E2A7A1B5-2DA3-4E90-AC17-E5D906EBFDB1}"/>
              </a:ext>
            </a:extLst>
          </p:cNvPr>
          <p:cNvSpPr>
            <a:spLocks noGrp="1"/>
          </p:cNvSpPr>
          <p:nvPr>
            <p:ph type="body" sz="quarter" idx="11"/>
          </p:nvPr>
        </p:nvSpPr>
        <p:spPr/>
        <p:txBody>
          <a:bodyPr/>
          <a:lstStyle/>
          <a:p>
            <a:r>
              <a:rPr lang="en-US" dirty="0"/>
              <a:t>Rapid and distributed position estimation in a large proliferated satellite constellation</a:t>
            </a:r>
          </a:p>
        </p:txBody>
      </p:sp>
      <p:sp>
        <p:nvSpPr>
          <p:cNvPr id="19" name="LEAD">
            <a:extLst>
              <a:ext uri="{FF2B5EF4-FFF2-40B4-BE49-F238E27FC236}">
                <a16:creationId xmlns:a16="http://schemas.microsoft.com/office/drawing/2014/main" id="{B47F1971-08E1-4095-97A1-F4DE9BA99FF2}"/>
              </a:ext>
            </a:extLst>
          </p:cNvPr>
          <p:cNvSpPr>
            <a:spLocks noGrp="1"/>
          </p:cNvSpPr>
          <p:nvPr>
            <p:ph type="body" sz="quarter" idx="35"/>
          </p:nvPr>
        </p:nvSpPr>
        <p:spPr/>
        <p:txBody>
          <a:bodyPr/>
          <a:lstStyle/>
          <a:p>
            <a:r>
              <a:rPr lang="en-US" dirty="0"/>
              <a:t>Justin Kim</a:t>
            </a:r>
          </a:p>
        </p:txBody>
      </p:sp>
      <p:sp>
        <p:nvSpPr>
          <p:cNvPr id="21" name="RESULTS_KEY_OUTCOME_01">
            <a:extLst>
              <a:ext uri="{FF2B5EF4-FFF2-40B4-BE49-F238E27FC236}">
                <a16:creationId xmlns:a16="http://schemas.microsoft.com/office/drawing/2014/main" id="{37C71986-5BC2-4C2C-A244-9B552F4E685E}"/>
              </a:ext>
            </a:extLst>
          </p:cNvPr>
          <p:cNvSpPr>
            <a:spLocks noGrp="1"/>
          </p:cNvSpPr>
          <p:nvPr>
            <p:ph type="body" sz="quarter" idx="60"/>
          </p:nvPr>
        </p:nvSpPr>
        <p:spPr/>
        <p:txBody>
          <a:bodyPr/>
          <a:lstStyle/>
          <a:p>
            <a:r>
              <a:rPr lang="en-US" dirty="0"/>
              <a:t>MDS-MAP was successfully implemented in a centralized 2d case with high accuracy. Position estimation was nearly perfect for networks of up to 10,000 nodes. In the centralized 3d MDS-MAP, the relative map was accurately produced, but the absolute mapping was not accurate. Finding the optimal rotation was done with the </a:t>
            </a:r>
            <a:r>
              <a:rPr lang="en-US" dirty="0" err="1"/>
              <a:t>Kabsch</a:t>
            </a:r>
            <a:r>
              <a:rPr lang="en-US" dirty="0"/>
              <a:t> Algorithm, but it did not produce an accurate transformation. Similar results were observed using a linear least squares transformation.</a:t>
            </a:r>
          </a:p>
        </p:txBody>
      </p:sp>
      <p:sp>
        <p:nvSpPr>
          <p:cNvPr id="18" name="JON">
            <a:extLst>
              <a:ext uri="{FF2B5EF4-FFF2-40B4-BE49-F238E27FC236}">
                <a16:creationId xmlns:a16="http://schemas.microsoft.com/office/drawing/2014/main" id="{83AC8A64-1643-4A1A-BD7E-9843EE947039}"/>
              </a:ext>
            </a:extLst>
          </p:cNvPr>
          <p:cNvSpPr>
            <a:spLocks noGrp="1"/>
          </p:cNvSpPr>
          <p:nvPr>
            <p:ph type="body" sz="quarter" idx="31"/>
          </p:nvPr>
        </p:nvSpPr>
        <p:spPr/>
        <p:txBody>
          <a:bodyPr/>
          <a:lstStyle/>
          <a:p>
            <a:r>
              <a:rPr lang="en-US" dirty="0"/>
              <a:t>841757</a:t>
            </a:r>
          </a:p>
        </p:txBody>
      </p:sp>
      <p:sp>
        <p:nvSpPr>
          <p:cNvPr id="20" name="FUNDING_SOURCE">
            <a:extLst>
              <a:ext uri="{FF2B5EF4-FFF2-40B4-BE49-F238E27FC236}">
                <a16:creationId xmlns:a16="http://schemas.microsoft.com/office/drawing/2014/main" id="{899B82E9-DD49-40FD-88F3-53E3F60DFA5D}"/>
              </a:ext>
            </a:extLst>
          </p:cNvPr>
          <p:cNvSpPr>
            <a:spLocks noGrp="1"/>
          </p:cNvSpPr>
          <p:nvPr>
            <p:ph type="body" sz="quarter" idx="36"/>
          </p:nvPr>
        </p:nvSpPr>
        <p:spPr/>
        <p:txBody>
          <a:bodyPr/>
          <a:lstStyle/>
          <a:p>
            <a:r>
              <a:rPr lang="en-US" dirty="0"/>
              <a:t>Ventures</a:t>
            </a:r>
          </a:p>
        </p:txBody>
      </p:sp>
      <p:sp>
        <p:nvSpPr>
          <p:cNvPr id="22" name="RESULTS_KEY_OUTCOME_02">
            <a:extLst>
              <a:ext uri="{FF2B5EF4-FFF2-40B4-BE49-F238E27FC236}">
                <a16:creationId xmlns:a16="http://schemas.microsoft.com/office/drawing/2014/main" id="{8DB9BBD7-4068-4C28-9883-9B8BDB8221CA}"/>
              </a:ext>
            </a:extLst>
          </p:cNvPr>
          <p:cNvSpPr>
            <a:spLocks noGrp="1"/>
          </p:cNvSpPr>
          <p:nvPr>
            <p:ph type="body" sz="quarter" idx="65"/>
          </p:nvPr>
        </p:nvSpPr>
        <p:spPr/>
        <p:txBody>
          <a:bodyPr/>
          <a:lstStyle/>
          <a:p>
            <a:r>
              <a:rPr lang="en-US" dirty="0"/>
              <a:t>Extension to the distributed algorithms (MDS-MAP(P)) did not produce accurate results. Very large errors were observed in both the 2d and 3d cases. The inaccurate mapping likely resulted from the process of merging local patches. As the aggregate map expands, each subsequent linear transformation compounds the error. A refinement process between each merging is probably necessary for better results.</a:t>
            </a:r>
          </a:p>
        </p:txBody>
      </p:sp>
      <p:sp>
        <p:nvSpPr>
          <p:cNvPr id="23" name="RESULTS_KEY_OUTCOME_03">
            <a:extLst>
              <a:ext uri="{FF2B5EF4-FFF2-40B4-BE49-F238E27FC236}">
                <a16:creationId xmlns:a16="http://schemas.microsoft.com/office/drawing/2014/main" id="{17C84AA5-A143-442A-A8B7-5940008FFE51}"/>
              </a:ext>
            </a:extLst>
          </p:cNvPr>
          <p:cNvSpPr>
            <a:spLocks noGrp="1"/>
          </p:cNvSpPr>
          <p:nvPr>
            <p:ph type="body" sz="quarter" idx="66"/>
          </p:nvPr>
        </p:nvSpPr>
        <p:spPr/>
        <p:txBody>
          <a:bodyPr/>
          <a:lstStyle/>
          <a:p>
            <a:endParaRPr lang="en-US" dirty="0"/>
          </a:p>
        </p:txBody>
      </p:sp>
      <p:sp>
        <p:nvSpPr>
          <p:cNvPr id="24" name="OVERVIEW_CUSTOMER_CONNECTION">
            <a:extLst>
              <a:ext uri="{FF2B5EF4-FFF2-40B4-BE49-F238E27FC236}">
                <a16:creationId xmlns:a16="http://schemas.microsoft.com/office/drawing/2014/main" id="{896A24B2-6FD5-47D9-B459-2DD853B5D4B5}"/>
              </a:ext>
            </a:extLst>
          </p:cNvPr>
          <p:cNvSpPr>
            <a:spLocks noGrp="1"/>
          </p:cNvSpPr>
          <p:nvPr>
            <p:ph type="body" sz="quarter" idx="67"/>
          </p:nvPr>
        </p:nvSpPr>
        <p:spPr/>
        <p:txBody>
          <a:bodyPr/>
          <a:lstStyle/>
          <a:p>
            <a:endParaRPr lang="en-US" dirty="0"/>
          </a:p>
        </p:txBody>
      </p:sp>
      <p:sp>
        <p:nvSpPr>
          <p:cNvPr id="25" name="DETAILS_DEMO">
            <a:extLst>
              <a:ext uri="{FF2B5EF4-FFF2-40B4-BE49-F238E27FC236}">
                <a16:creationId xmlns:a16="http://schemas.microsoft.com/office/drawing/2014/main" id="{CBD58D54-0B47-46A9-9384-07C81DA62147}"/>
              </a:ext>
            </a:extLst>
          </p:cNvPr>
          <p:cNvSpPr>
            <a:spLocks noGrp="1"/>
          </p:cNvSpPr>
          <p:nvPr>
            <p:ph type="body" sz="quarter" idx="68"/>
          </p:nvPr>
        </p:nvSpPr>
        <p:spPr/>
        <p:txBody>
          <a:bodyPr/>
          <a:lstStyle/>
          <a:p>
            <a:endParaRPr lang="en-US" dirty="0"/>
          </a:p>
        </p:txBody>
      </p:sp>
      <p:sp>
        <p:nvSpPr>
          <p:cNvPr id="26" name="DETAILS_NEXT_STEPS">
            <a:extLst>
              <a:ext uri="{FF2B5EF4-FFF2-40B4-BE49-F238E27FC236}">
                <a16:creationId xmlns:a16="http://schemas.microsoft.com/office/drawing/2014/main" id="{E65A1702-AAAD-4FB2-8C85-F0BDAD2078D2}"/>
              </a:ext>
            </a:extLst>
          </p:cNvPr>
          <p:cNvSpPr>
            <a:spLocks noGrp="1"/>
          </p:cNvSpPr>
          <p:nvPr>
            <p:ph type="body" sz="quarter" idx="69"/>
          </p:nvPr>
        </p:nvSpPr>
        <p:spPr/>
        <p:txBody>
          <a:bodyPr/>
          <a:lstStyle/>
          <a:p>
            <a:endParaRPr lang="en-US" dirty="0"/>
          </a:p>
        </p:txBody>
      </p:sp>
      <p:sp>
        <p:nvSpPr>
          <p:cNvPr id="27" name="RESULTS_IP">
            <a:extLst>
              <a:ext uri="{FF2B5EF4-FFF2-40B4-BE49-F238E27FC236}">
                <a16:creationId xmlns:a16="http://schemas.microsoft.com/office/drawing/2014/main" id="{1AA10C0D-2143-4CEE-9817-565071320A4B}"/>
              </a:ext>
            </a:extLst>
          </p:cNvPr>
          <p:cNvSpPr>
            <a:spLocks noGrp="1"/>
          </p:cNvSpPr>
          <p:nvPr>
            <p:ph type="body" sz="quarter" idx="70"/>
          </p:nvPr>
        </p:nvSpPr>
        <p:spPr/>
        <p:txBody>
          <a:bodyPr/>
          <a:lstStyle/>
          <a:p>
            <a:endParaRPr lang="en-US" dirty="0"/>
          </a:p>
        </p:txBody>
      </p:sp>
      <p:sp>
        <p:nvSpPr>
          <p:cNvPr id="28" name="RESULTS_PUBLICATIONS">
            <a:extLst>
              <a:ext uri="{FF2B5EF4-FFF2-40B4-BE49-F238E27FC236}">
                <a16:creationId xmlns:a16="http://schemas.microsoft.com/office/drawing/2014/main" id="{FC5670AF-A8EA-4BA9-B4CC-B53F030706BD}"/>
              </a:ext>
            </a:extLst>
          </p:cNvPr>
          <p:cNvSpPr>
            <a:spLocks noGrp="1"/>
          </p:cNvSpPr>
          <p:nvPr>
            <p:ph type="body" sz="quarter" idx="71"/>
          </p:nvPr>
        </p:nvSpPr>
        <p:spPr/>
        <p:txBody>
          <a:bodyPr/>
          <a:lstStyle/>
          <a:p>
            <a:endParaRPr lang="en-US" dirty="0"/>
          </a:p>
        </p:txBody>
      </p:sp>
      <p:sp>
        <p:nvSpPr>
          <p:cNvPr id="29" name="RESULTS_CONFERENCES">
            <a:extLst>
              <a:ext uri="{FF2B5EF4-FFF2-40B4-BE49-F238E27FC236}">
                <a16:creationId xmlns:a16="http://schemas.microsoft.com/office/drawing/2014/main" id="{42D6D7D5-563E-40AC-B489-1BE68B98FD62}"/>
              </a:ext>
            </a:extLst>
          </p:cNvPr>
          <p:cNvSpPr>
            <a:spLocks noGrp="1"/>
          </p:cNvSpPr>
          <p:nvPr>
            <p:ph type="body" sz="quarter" idx="72"/>
          </p:nvPr>
        </p:nvSpPr>
        <p:spPr/>
        <p:txBody>
          <a:bodyPr/>
          <a:lstStyle/>
          <a:p>
            <a:endParaRPr lang="en-US" dirty="0"/>
          </a:p>
        </p:txBody>
      </p:sp>
    </p:spTree>
    <p:extLst>
      <p:ext uri="{BB962C8B-B14F-4D97-AF65-F5344CB8AC3E}">
        <p14:creationId xmlns:p14="http://schemas.microsoft.com/office/powerpoint/2010/main" val="381216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60CDAF7-A40A-4CE5-B97A-3F6616EFDD8A}"/>
              </a:ext>
            </a:extLst>
          </p:cNvPr>
          <p:cNvSpPr>
            <a:spLocks noGrp="1"/>
          </p:cNvSpPr>
          <p:nvPr>
            <p:ph type="body" sz="quarter" idx="10"/>
          </p:nvPr>
        </p:nvSpPr>
        <p:spPr>
          <a:xfrm>
            <a:off x="0" y="211542"/>
            <a:ext cx="9600734" cy="400110"/>
          </a:xfrm>
        </p:spPr>
        <p:txBody>
          <a:bodyPr/>
          <a:lstStyle/>
          <a:p>
            <a:r>
              <a:rPr lang="en-US" dirty="0"/>
              <a:t>dial – Distributed ad-hoc localization</a:t>
            </a:r>
          </a:p>
        </p:txBody>
      </p:sp>
      <p:sp>
        <p:nvSpPr>
          <p:cNvPr id="11" name="Text Placeholder 10">
            <a:extLst>
              <a:ext uri="{FF2B5EF4-FFF2-40B4-BE49-F238E27FC236}">
                <a16:creationId xmlns:a16="http://schemas.microsoft.com/office/drawing/2014/main" id="{210995B9-E5A0-4663-90B6-3E60FD8980F5}"/>
              </a:ext>
            </a:extLst>
          </p:cNvPr>
          <p:cNvSpPr>
            <a:spLocks noGrp="1"/>
          </p:cNvSpPr>
          <p:nvPr>
            <p:ph type="body" sz="quarter" idx="11"/>
          </p:nvPr>
        </p:nvSpPr>
        <p:spPr/>
        <p:txBody>
          <a:bodyPr/>
          <a:lstStyle/>
          <a:p>
            <a:r>
              <a:rPr lang="en-US" dirty="0"/>
              <a:t>Rapid and distributed position estimation in a large proliferated satellite constellation</a:t>
            </a:r>
          </a:p>
        </p:txBody>
      </p:sp>
      <p:sp>
        <p:nvSpPr>
          <p:cNvPr id="13" name="Text Placeholder 12">
            <a:extLst>
              <a:ext uri="{FF2B5EF4-FFF2-40B4-BE49-F238E27FC236}">
                <a16:creationId xmlns:a16="http://schemas.microsoft.com/office/drawing/2014/main" id="{E55EF921-2F0A-47C5-8463-C49BBBE76BF4}"/>
              </a:ext>
            </a:extLst>
          </p:cNvPr>
          <p:cNvSpPr>
            <a:spLocks noGrp="1"/>
          </p:cNvSpPr>
          <p:nvPr>
            <p:ph type="body" sz="quarter" idx="35"/>
          </p:nvPr>
        </p:nvSpPr>
        <p:spPr/>
        <p:txBody>
          <a:bodyPr/>
          <a:lstStyle/>
          <a:p>
            <a:r>
              <a:rPr lang="en-US" dirty="0"/>
              <a:t>Justin Kim</a:t>
            </a:r>
          </a:p>
        </p:txBody>
      </p:sp>
      <p:sp>
        <p:nvSpPr>
          <p:cNvPr id="12" name="Text Placeholder 11">
            <a:extLst>
              <a:ext uri="{FF2B5EF4-FFF2-40B4-BE49-F238E27FC236}">
                <a16:creationId xmlns:a16="http://schemas.microsoft.com/office/drawing/2014/main" id="{B5A2D05A-6282-445C-87C8-4F3BBB9787F0}"/>
              </a:ext>
            </a:extLst>
          </p:cNvPr>
          <p:cNvSpPr>
            <a:spLocks noGrp="1"/>
          </p:cNvSpPr>
          <p:nvPr>
            <p:ph type="body" sz="quarter" idx="31"/>
          </p:nvPr>
        </p:nvSpPr>
        <p:spPr/>
        <p:txBody>
          <a:bodyPr/>
          <a:lstStyle/>
          <a:p>
            <a:r>
              <a:rPr lang="en-US" dirty="0"/>
              <a:t>841757</a:t>
            </a:r>
          </a:p>
        </p:txBody>
      </p:sp>
      <p:sp>
        <p:nvSpPr>
          <p:cNvPr id="14" name="Text Placeholder 13">
            <a:extLst>
              <a:ext uri="{FF2B5EF4-FFF2-40B4-BE49-F238E27FC236}">
                <a16:creationId xmlns:a16="http://schemas.microsoft.com/office/drawing/2014/main" id="{108BCBC3-4205-42D8-8F7D-4FB4129FF67B}"/>
              </a:ext>
            </a:extLst>
          </p:cNvPr>
          <p:cNvSpPr>
            <a:spLocks noGrp="1"/>
          </p:cNvSpPr>
          <p:nvPr>
            <p:ph type="body" sz="quarter" idx="36"/>
          </p:nvPr>
        </p:nvSpPr>
        <p:spPr/>
        <p:txBody>
          <a:bodyPr/>
          <a:lstStyle/>
          <a:p>
            <a:r>
              <a:rPr lang="en-US" dirty="0"/>
              <a:t>Ventures</a:t>
            </a:r>
          </a:p>
        </p:txBody>
      </p:sp>
      <p:sp>
        <p:nvSpPr>
          <p:cNvPr id="15" name="Text Placeholder 14">
            <a:extLst>
              <a:ext uri="{FF2B5EF4-FFF2-40B4-BE49-F238E27FC236}">
                <a16:creationId xmlns:a16="http://schemas.microsoft.com/office/drawing/2014/main" id="{09023875-6B42-4ED1-921B-56996B96FFEF}"/>
              </a:ext>
            </a:extLst>
          </p:cNvPr>
          <p:cNvSpPr>
            <a:spLocks noGrp="1"/>
          </p:cNvSpPr>
          <p:nvPr>
            <p:ph type="body" sz="quarter" idx="71"/>
          </p:nvPr>
        </p:nvSpPr>
        <p:spPr/>
        <p:txBody>
          <a:bodyPr/>
          <a:lstStyle/>
          <a:p>
            <a:endParaRPr lang="en-US"/>
          </a:p>
        </p:txBody>
      </p:sp>
      <p:sp>
        <p:nvSpPr>
          <p:cNvPr id="16" name="Text Placeholder 15">
            <a:extLst>
              <a:ext uri="{FF2B5EF4-FFF2-40B4-BE49-F238E27FC236}">
                <a16:creationId xmlns:a16="http://schemas.microsoft.com/office/drawing/2014/main" id="{7E16FBC5-95B4-4B06-A8C1-02F64912DBC9}"/>
              </a:ext>
            </a:extLst>
          </p:cNvPr>
          <p:cNvSpPr>
            <a:spLocks noGrp="1"/>
          </p:cNvSpPr>
          <p:nvPr>
            <p:ph type="body" sz="quarter" idx="72"/>
          </p:nvPr>
        </p:nvSpPr>
        <p:spPr/>
        <p:txBody>
          <a:bodyPr/>
          <a:lstStyle/>
          <a:p>
            <a:endParaRPr lang="en-US"/>
          </a:p>
        </p:txBody>
      </p:sp>
      <p:sp>
        <p:nvSpPr>
          <p:cNvPr id="17" name="Text Placeholder 16">
            <a:extLst>
              <a:ext uri="{FF2B5EF4-FFF2-40B4-BE49-F238E27FC236}">
                <a16:creationId xmlns:a16="http://schemas.microsoft.com/office/drawing/2014/main" id="{B03BC593-3F99-4B4F-AE77-D6BDB303DB99}"/>
              </a:ext>
            </a:extLst>
          </p:cNvPr>
          <p:cNvSpPr>
            <a:spLocks noGrp="1"/>
          </p:cNvSpPr>
          <p:nvPr>
            <p:ph type="body" sz="quarter" idx="73"/>
          </p:nvPr>
        </p:nvSpPr>
        <p:spPr/>
        <p:txBody>
          <a:bodyPr/>
          <a:lstStyle/>
          <a:p>
            <a:endParaRPr lang="en-US"/>
          </a:p>
        </p:txBody>
      </p:sp>
      <p:sp>
        <p:nvSpPr>
          <p:cNvPr id="18" name="Text Placeholder 17">
            <a:extLst>
              <a:ext uri="{FF2B5EF4-FFF2-40B4-BE49-F238E27FC236}">
                <a16:creationId xmlns:a16="http://schemas.microsoft.com/office/drawing/2014/main" id="{2ABCD899-C596-4439-ABA6-98C8251EA153}"/>
              </a:ext>
            </a:extLst>
          </p:cNvPr>
          <p:cNvSpPr>
            <a:spLocks noGrp="1"/>
          </p:cNvSpPr>
          <p:nvPr>
            <p:ph type="body" sz="quarter" idx="74"/>
          </p:nvPr>
        </p:nvSpPr>
        <p:spPr/>
        <p:txBody>
          <a:bodyPr/>
          <a:lstStyle/>
          <a:p>
            <a:endParaRPr lang="en-US" dirty="0"/>
          </a:p>
        </p:txBody>
      </p:sp>
      <p:sp>
        <p:nvSpPr>
          <p:cNvPr id="19" name="TextBox 18">
            <a:extLst>
              <a:ext uri="{FF2B5EF4-FFF2-40B4-BE49-F238E27FC236}">
                <a16:creationId xmlns:a16="http://schemas.microsoft.com/office/drawing/2014/main" id="{85B20EFA-C9AD-417E-A2BD-AF8A9626C920}"/>
              </a:ext>
            </a:extLst>
          </p:cNvPr>
          <p:cNvSpPr txBox="1"/>
          <p:nvPr/>
        </p:nvSpPr>
        <p:spPr>
          <a:xfrm>
            <a:off x="8868611" y="5350581"/>
            <a:ext cx="188579" cy="246221"/>
          </a:xfrm>
          <a:prstGeom prst="rect">
            <a:avLst/>
          </a:prstGeom>
          <a:noFill/>
          <a:ln>
            <a:solidFill>
              <a:schemeClr val="tx1"/>
            </a:solidFill>
          </a:ln>
        </p:spPr>
        <p:txBody>
          <a:bodyPr wrap="square" rtlCol="0" anchor="ctr">
            <a:spAutoFit/>
          </a:bodyPr>
          <a:lstStyle/>
          <a:p>
            <a:pPr algn="ctr"/>
            <a:endParaRPr lang="en-US" sz="1000" dirty="0"/>
          </a:p>
        </p:txBody>
      </p:sp>
      <p:sp>
        <p:nvSpPr>
          <p:cNvPr id="20" name="TextBox 19">
            <a:extLst>
              <a:ext uri="{FF2B5EF4-FFF2-40B4-BE49-F238E27FC236}">
                <a16:creationId xmlns:a16="http://schemas.microsoft.com/office/drawing/2014/main" id="{25483D2B-FDF3-463B-BAE4-642FF6E938ED}"/>
              </a:ext>
            </a:extLst>
          </p:cNvPr>
          <p:cNvSpPr txBox="1"/>
          <p:nvPr/>
        </p:nvSpPr>
        <p:spPr>
          <a:xfrm>
            <a:off x="8868610" y="5698804"/>
            <a:ext cx="188579" cy="246221"/>
          </a:xfrm>
          <a:prstGeom prst="rect">
            <a:avLst/>
          </a:prstGeom>
          <a:noFill/>
          <a:ln>
            <a:solidFill>
              <a:schemeClr val="tx1"/>
            </a:solidFill>
          </a:ln>
        </p:spPr>
        <p:txBody>
          <a:bodyPr wrap="square" rtlCol="0" anchor="ctr">
            <a:spAutoFit/>
          </a:bodyPr>
          <a:lstStyle/>
          <a:p>
            <a:pPr algn="ctr"/>
            <a:endParaRPr lang="en-US" sz="1000" dirty="0"/>
          </a:p>
        </p:txBody>
      </p:sp>
      <p:sp>
        <p:nvSpPr>
          <p:cNvPr id="21" name="TextBox 20">
            <a:extLst>
              <a:ext uri="{FF2B5EF4-FFF2-40B4-BE49-F238E27FC236}">
                <a16:creationId xmlns:a16="http://schemas.microsoft.com/office/drawing/2014/main" id="{FF8A690B-537F-4315-97A9-4EA8444592F1}"/>
              </a:ext>
            </a:extLst>
          </p:cNvPr>
          <p:cNvSpPr txBox="1"/>
          <p:nvPr/>
        </p:nvSpPr>
        <p:spPr>
          <a:xfrm>
            <a:off x="7987011" y="5348312"/>
            <a:ext cx="188579" cy="246221"/>
          </a:xfrm>
          <a:prstGeom prst="rect">
            <a:avLst/>
          </a:prstGeom>
          <a:noFill/>
          <a:ln>
            <a:solidFill>
              <a:schemeClr val="tx1"/>
            </a:solidFill>
          </a:ln>
        </p:spPr>
        <p:txBody>
          <a:bodyPr wrap="square" rtlCol="0" anchor="ctr">
            <a:spAutoFit/>
          </a:bodyPr>
          <a:lstStyle/>
          <a:p>
            <a:pPr algn="ctr"/>
            <a:endParaRPr lang="en-US" sz="1000" dirty="0"/>
          </a:p>
        </p:txBody>
      </p:sp>
      <p:sp>
        <p:nvSpPr>
          <p:cNvPr id="22" name="TextBox 21">
            <a:extLst>
              <a:ext uri="{FF2B5EF4-FFF2-40B4-BE49-F238E27FC236}">
                <a16:creationId xmlns:a16="http://schemas.microsoft.com/office/drawing/2014/main" id="{469B1DDB-D4E3-43EA-9702-0D9E131D221C}"/>
              </a:ext>
            </a:extLst>
          </p:cNvPr>
          <p:cNvSpPr txBox="1"/>
          <p:nvPr/>
        </p:nvSpPr>
        <p:spPr>
          <a:xfrm>
            <a:off x="7987011" y="5698805"/>
            <a:ext cx="188579" cy="246221"/>
          </a:xfrm>
          <a:prstGeom prst="rect">
            <a:avLst/>
          </a:prstGeom>
          <a:noFill/>
          <a:ln>
            <a:solidFill>
              <a:schemeClr val="tx1"/>
            </a:solidFill>
          </a:ln>
        </p:spPr>
        <p:txBody>
          <a:bodyPr wrap="square" rtlCol="0" anchor="ctr">
            <a:spAutoFit/>
          </a:bodyPr>
          <a:lstStyle/>
          <a:p>
            <a:pPr algn="ctr"/>
            <a:endParaRPr lang="en-US" sz="1000" dirty="0"/>
          </a:p>
        </p:txBody>
      </p:sp>
    </p:spTree>
    <p:extLst>
      <p:ext uri="{BB962C8B-B14F-4D97-AF65-F5344CB8AC3E}">
        <p14:creationId xmlns:p14="http://schemas.microsoft.com/office/powerpoint/2010/main" val="4276951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C49A67-C39D-423E-978E-A3D5849FF553}"/>
              </a:ext>
            </a:extLst>
          </p:cNvPr>
          <p:cNvSpPr>
            <a:spLocks noGrp="1"/>
          </p:cNvSpPr>
          <p:nvPr>
            <p:ph type="body" sz="quarter" idx="10"/>
          </p:nvPr>
        </p:nvSpPr>
        <p:spPr>
          <a:xfrm>
            <a:off x="0" y="211542"/>
            <a:ext cx="9600734" cy="400110"/>
          </a:xfrm>
        </p:spPr>
        <p:txBody>
          <a:bodyPr/>
          <a:lstStyle/>
          <a:p>
            <a:r>
              <a:rPr lang="en-US" dirty="0"/>
              <a:t>dial – Distributed ad-hoc localization</a:t>
            </a:r>
          </a:p>
        </p:txBody>
      </p:sp>
      <p:sp>
        <p:nvSpPr>
          <p:cNvPr id="3" name="Text Placeholder 2">
            <a:extLst>
              <a:ext uri="{FF2B5EF4-FFF2-40B4-BE49-F238E27FC236}">
                <a16:creationId xmlns:a16="http://schemas.microsoft.com/office/drawing/2014/main" id="{64CB680E-D396-442B-A0A6-FCAC0CC6C935}"/>
              </a:ext>
            </a:extLst>
          </p:cNvPr>
          <p:cNvSpPr>
            <a:spLocks noGrp="1"/>
          </p:cNvSpPr>
          <p:nvPr>
            <p:ph type="body" sz="quarter" idx="11"/>
          </p:nvPr>
        </p:nvSpPr>
        <p:spPr/>
        <p:txBody>
          <a:bodyPr/>
          <a:lstStyle/>
          <a:p>
            <a:r>
              <a:rPr lang="en-US" dirty="0"/>
              <a:t>Rapid and distributed position estimation in a large proliferated satellite constellation</a:t>
            </a:r>
          </a:p>
        </p:txBody>
      </p:sp>
      <p:sp>
        <p:nvSpPr>
          <p:cNvPr id="4" name="Text Placeholder 3">
            <a:extLst>
              <a:ext uri="{FF2B5EF4-FFF2-40B4-BE49-F238E27FC236}">
                <a16:creationId xmlns:a16="http://schemas.microsoft.com/office/drawing/2014/main" id="{FFBE506A-1B05-4838-86DD-A909B81C3117}"/>
              </a:ext>
            </a:extLst>
          </p:cNvPr>
          <p:cNvSpPr>
            <a:spLocks noGrp="1"/>
          </p:cNvSpPr>
          <p:nvPr>
            <p:ph type="body" sz="quarter" idx="35"/>
          </p:nvPr>
        </p:nvSpPr>
        <p:spPr/>
        <p:txBody>
          <a:bodyPr/>
          <a:lstStyle/>
          <a:p>
            <a:r>
              <a:rPr lang="en-US" dirty="0"/>
              <a:t>Justin Kim</a:t>
            </a:r>
          </a:p>
        </p:txBody>
      </p:sp>
      <p:sp>
        <p:nvSpPr>
          <p:cNvPr id="5" name="Text Placeholder 4">
            <a:extLst>
              <a:ext uri="{FF2B5EF4-FFF2-40B4-BE49-F238E27FC236}">
                <a16:creationId xmlns:a16="http://schemas.microsoft.com/office/drawing/2014/main" id="{BE8BA341-5BB8-4A9D-A14D-6C5360C644D6}"/>
              </a:ext>
            </a:extLst>
          </p:cNvPr>
          <p:cNvSpPr>
            <a:spLocks noGrp="1"/>
          </p:cNvSpPr>
          <p:nvPr>
            <p:ph type="body" sz="quarter" idx="31"/>
          </p:nvPr>
        </p:nvSpPr>
        <p:spPr/>
        <p:txBody>
          <a:bodyPr/>
          <a:lstStyle/>
          <a:p>
            <a:r>
              <a:rPr lang="en-US" dirty="0"/>
              <a:t>841757</a:t>
            </a:r>
          </a:p>
        </p:txBody>
      </p:sp>
      <p:sp>
        <p:nvSpPr>
          <p:cNvPr id="6" name="Text Placeholder 5">
            <a:extLst>
              <a:ext uri="{FF2B5EF4-FFF2-40B4-BE49-F238E27FC236}">
                <a16:creationId xmlns:a16="http://schemas.microsoft.com/office/drawing/2014/main" id="{B094E542-A773-42A8-98C3-4903FE834C81}"/>
              </a:ext>
            </a:extLst>
          </p:cNvPr>
          <p:cNvSpPr>
            <a:spLocks noGrp="1"/>
          </p:cNvSpPr>
          <p:nvPr>
            <p:ph type="body" sz="quarter" idx="36"/>
          </p:nvPr>
        </p:nvSpPr>
        <p:spPr/>
        <p:txBody>
          <a:bodyPr/>
          <a:lstStyle/>
          <a:p>
            <a:r>
              <a:rPr lang="en-US" dirty="0"/>
              <a:t>Ventures</a:t>
            </a:r>
          </a:p>
        </p:txBody>
      </p:sp>
      <p:sp>
        <p:nvSpPr>
          <p:cNvPr id="7" name="Text Placeholder 6">
            <a:extLst>
              <a:ext uri="{FF2B5EF4-FFF2-40B4-BE49-F238E27FC236}">
                <a16:creationId xmlns:a16="http://schemas.microsoft.com/office/drawing/2014/main" id="{2ABC66EA-27F2-4620-8607-368127459951}"/>
              </a:ext>
            </a:extLst>
          </p:cNvPr>
          <p:cNvSpPr>
            <a:spLocks noGrp="1"/>
          </p:cNvSpPr>
          <p:nvPr>
            <p:ph type="body" sz="quarter" idx="71"/>
          </p:nvPr>
        </p:nvSpPr>
        <p:spPr/>
        <p:txBody>
          <a:bodyPr/>
          <a:lstStyle/>
          <a:p>
            <a:r>
              <a:rPr lang="en-US" dirty="0"/>
              <a:t>Mao33431</a:t>
            </a:r>
          </a:p>
          <a:p>
            <a:pPr lvl="1"/>
            <a:r>
              <a:rPr lang="en-US" dirty="0"/>
              <a:t>Computation of local maps can be done locally at each node in parallel with others</a:t>
            </a:r>
          </a:p>
          <a:p>
            <a:pPr lvl="1"/>
            <a:r>
              <a:rPr lang="en-US" dirty="0"/>
              <a:t>Local maps can be merged in parallel in different parts of the network</a:t>
            </a:r>
          </a:p>
          <a:p>
            <a:pPr lvl="1"/>
            <a:r>
              <a:rPr lang="en-US" dirty="0"/>
              <a:t>As soon as anchors are present in a sub-network, absolute map can be computed</a:t>
            </a:r>
          </a:p>
          <a:p>
            <a:pPr lvl="1"/>
            <a:r>
              <a:rPr lang="en-US" dirty="0"/>
              <a:t>Page 210</a:t>
            </a:r>
          </a:p>
          <a:p>
            <a:endParaRPr lang="en-US" dirty="0"/>
          </a:p>
          <a:p>
            <a:endParaRPr lang="en-US" dirty="0"/>
          </a:p>
        </p:txBody>
      </p:sp>
    </p:spTree>
    <p:extLst>
      <p:ext uri="{BB962C8B-B14F-4D97-AF65-F5344CB8AC3E}">
        <p14:creationId xmlns:p14="http://schemas.microsoft.com/office/powerpoint/2010/main" val="243763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8C18CA8-DC7A-45CB-AD5D-746EAB15A381}"/>
              </a:ext>
            </a:extLst>
          </p:cNvPr>
          <p:cNvSpPr>
            <a:spLocks noGrp="1"/>
          </p:cNvSpPr>
          <p:nvPr>
            <p:ph type="body" sz="quarter" idx="35"/>
          </p:nvPr>
        </p:nvSpPr>
        <p:spPr/>
        <p:txBody>
          <a:bodyPr/>
          <a:lstStyle/>
          <a:p>
            <a:endParaRPr lang="en-US"/>
          </a:p>
        </p:txBody>
      </p:sp>
      <p:sp>
        <p:nvSpPr>
          <p:cNvPr id="5" name="Text Placeholder 4">
            <a:extLst>
              <a:ext uri="{FF2B5EF4-FFF2-40B4-BE49-F238E27FC236}">
                <a16:creationId xmlns:a16="http://schemas.microsoft.com/office/drawing/2014/main" id="{226BFEF0-7179-46BB-87C5-1F05EE3F770E}"/>
              </a:ext>
            </a:extLst>
          </p:cNvPr>
          <p:cNvSpPr>
            <a:spLocks noGrp="1"/>
          </p:cNvSpPr>
          <p:nvPr>
            <p:ph type="body" sz="quarter" idx="31"/>
          </p:nvPr>
        </p:nvSpPr>
        <p:spPr/>
        <p:txBody>
          <a:bodyPr/>
          <a:lstStyle/>
          <a:p>
            <a:endParaRPr lang="en-US"/>
          </a:p>
        </p:txBody>
      </p:sp>
      <p:sp>
        <p:nvSpPr>
          <p:cNvPr id="6" name="Text Placeholder 5">
            <a:extLst>
              <a:ext uri="{FF2B5EF4-FFF2-40B4-BE49-F238E27FC236}">
                <a16:creationId xmlns:a16="http://schemas.microsoft.com/office/drawing/2014/main" id="{1CC76EFA-3092-472F-99D0-584F1045DB52}"/>
              </a:ext>
            </a:extLst>
          </p:cNvPr>
          <p:cNvSpPr>
            <a:spLocks noGrp="1"/>
          </p:cNvSpPr>
          <p:nvPr>
            <p:ph type="body" sz="quarter" idx="36"/>
          </p:nvPr>
        </p:nvSpPr>
        <p:spPr/>
        <p:txBody>
          <a:bodyPr/>
          <a:lstStyle/>
          <a:p>
            <a:endParaRPr lang="en-US"/>
          </a:p>
        </p:txBody>
      </p:sp>
      <p:sp>
        <p:nvSpPr>
          <p:cNvPr id="180" name="Callout: Up Arrow 179">
            <a:extLst>
              <a:ext uri="{FF2B5EF4-FFF2-40B4-BE49-F238E27FC236}">
                <a16:creationId xmlns:a16="http://schemas.microsoft.com/office/drawing/2014/main" id="{78C91662-A55C-4B91-A202-2D6CBBD3288F}"/>
              </a:ext>
            </a:extLst>
          </p:cNvPr>
          <p:cNvSpPr/>
          <p:nvPr/>
        </p:nvSpPr>
        <p:spPr>
          <a:xfrm rot="10800000">
            <a:off x="5006673" y="2209089"/>
            <a:ext cx="3998504" cy="2066490"/>
          </a:xfrm>
          <a:prstGeom prst="upArrowCallout">
            <a:avLst>
              <a:gd name="adj1" fmla="val 14577"/>
              <a:gd name="adj2" fmla="val 22560"/>
              <a:gd name="adj3" fmla="val 17015"/>
              <a:gd name="adj4" fmla="val 73877"/>
            </a:avLst>
          </a:prstGeom>
          <a:solidFill>
            <a:schemeClr val="tx2">
              <a:lumMod val="20000"/>
              <a:lumOff val="8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8" name="Oval 7">
            <a:extLst>
              <a:ext uri="{FF2B5EF4-FFF2-40B4-BE49-F238E27FC236}">
                <a16:creationId xmlns:a16="http://schemas.microsoft.com/office/drawing/2014/main" id="{29D39E53-DDB3-4F54-8CD3-381C6C1C2285}"/>
              </a:ext>
            </a:extLst>
          </p:cNvPr>
          <p:cNvSpPr/>
          <p:nvPr/>
        </p:nvSpPr>
        <p:spPr>
          <a:xfrm>
            <a:off x="5397330" y="2608639"/>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9" name="Oval 8">
            <a:extLst>
              <a:ext uri="{FF2B5EF4-FFF2-40B4-BE49-F238E27FC236}">
                <a16:creationId xmlns:a16="http://schemas.microsoft.com/office/drawing/2014/main" id="{459DAD76-BCBE-44A8-98A1-23EB5019614B}"/>
              </a:ext>
            </a:extLst>
          </p:cNvPr>
          <p:cNvSpPr/>
          <p:nvPr/>
        </p:nvSpPr>
        <p:spPr>
          <a:xfrm>
            <a:off x="6283188" y="3251010"/>
            <a:ext cx="140977" cy="140977"/>
          </a:xfrm>
          <a:prstGeom prst="ellipse">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0" name="Oval 9">
            <a:extLst>
              <a:ext uri="{FF2B5EF4-FFF2-40B4-BE49-F238E27FC236}">
                <a16:creationId xmlns:a16="http://schemas.microsoft.com/office/drawing/2014/main" id="{552952E4-7203-4184-B53F-B9FEC1877A11}"/>
              </a:ext>
            </a:extLst>
          </p:cNvPr>
          <p:cNvSpPr/>
          <p:nvPr/>
        </p:nvSpPr>
        <p:spPr>
          <a:xfrm>
            <a:off x="5067573" y="3019557"/>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1" name="Oval 10">
            <a:extLst>
              <a:ext uri="{FF2B5EF4-FFF2-40B4-BE49-F238E27FC236}">
                <a16:creationId xmlns:a16="http://schemas.microsoft.com/office/drawing/2014/main" id="{61833C4A-047A-457F-A65F-C5BAC2DAC1B7}"/>
              </a:ext>
            </a:extLst>
          </p:cNvPr>
          <p:cNvSpPr/>
          <p:nvPr/>
        </p:nvSpPr>
        <p:spPr>
          <a:xfrm>
            <a:off x="5829468" y="3019557"/>
            <a:ext cx="140977" cy="140977"/>
          </a:xfrm>
          <a:prstGeom prst="ellipse">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 name="Oval 11">
            <a:extLst>
              <a:ext uri="{FF2B5EF4-FFF2-40B4-BE49-F238E27FC236}">
                <a16:creationId xmlns:a16="http://schemas.microsoft.com/office/drawing/2014/main" id="{650E9CD4-9D05-4688-8F3C-A2B85EBF629E}"/>
              </a:ext>
            </a:extLst>
          </p:cNvPr>
          <p:cNvSpPr/>
          <p:nvPr/>
        </p:nvSpPr>
        <p:spPr>
          <a:xfrm>
            <a:off x="5951518" y="2474144"/>
            <a:ext cx="140977" cy="140977"/>
          </a:xfrm>
          <a:prstGeom prst="ellipse">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4" name="Oval 13">
            <a:extLst>
              <a:ext uri="{FF2B5EF4-FFF2-40B4-BE49-F238E27FC236}">
                <a16:creationId xmlns:a16="http://schemas.microsoft.com/office/drawing/2014/main" id="{E3C1D677-37D8-4BD5-9B05-B14F758730C7}"/>
              </a:ext>
            </a:extLst>
          </p:cNvPr>
          <p:cNvSpPr/>
          <p:nvPr/>
        </p:nvSpPr>
        <p:spPr>
          <a:xfrm>
            <a:off x="5616089" y="3414674"/>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5" name="Oval 14">
            <a:extLst>
              <a:ext uri="{FF2B5EF4-FFF2-40B4-BE49-F238E27FC236}">
                <a16:creationId xmlns:a16="http://schemas.microsoft.com/office/drawing/2014/main" id="{9FAA44EF-9CDE-4DA8-97E5-4E65DB4C6B5B}"/>
              </a:ext>
            </a:extLst>
          </p:cNvPr>
          <p:cNvSpPr/>
          <p:nvPr/>
        </p:nvSpPr>
        <p:spPr>
          <a:xfrm>
            <a:off x="6512997" y="2702089"/>
            <a:ext cx="140977" cy="140977"/>
          </a:xfrm>
          <a:prstGeom prst="ellipse">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7" name="Oval 16">
            <a:extLst>
              <a:ext uri="{FF2B5EF4-FFF2-40B4-BE49-F238E27FC236}">
                <a16:creationId xmlns:a16="http://schemas.microsoft.com/office/drawing/2014/main" id="{DC4E397C-7D09-4D0A-8972-91AE64EA46C0}"/>
              </a:ext>
            </a:extLst>
          </p:cNvPr>
          <p:cNvSpPr/>
          <p:nvPr/>
        </p:nvSpPr>
        <p:spPr>
          <a:xfrm>
            <a:off x="7714614" y="3485162"/>
            <a:ext cx="140977" cy="140977"/>
          </a:xfrm>
          <a:prstGeom prst="ellipse">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 name="Oval 17">
            <a:extLst>
              <a:ext uri="{FF2B5EF4-FFF2-40B4-BE49-F238E27FC236}">
                <a16:creationId xmlns:a16="http://schemas.microsoft.com/office/drawing/2014/main" id="{0DD8A5B3-3AF2-49C7-B291-4CFFB2CFDC21}"/>
              </a:ext>
            </a:extLst>
          </p:cNvPr>
          <p:cNvSpPr/>
          <p:nvPr/>
        </p:nvSpPr>
        <p:spPr>
          <a:xfrm>
            <a:off x="7260894" y="3253708"/>
            <a:ext cx="140977" cy="140977"/>
          </a:xfrm>
          <a:prstGeom prst="ellipse">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9" name="Oval 18">
            <a:extLst>
              <a:ext uri="{FF2B5EF4-FFF2-40B4-BE49-F238E27FC236}">
                <a16:creationId xmlns:a16="http://schemas.microsoft.com/office/drawing/2014/main" id="{62057B40-B487-47B5-A578-0A6D73BFA72F}"/>
              </a:ext>
            </a:extLst>
          </p:cNvPr>
          <p:cNvSpPr/>
          <p:nvPr/>
        </p:nvSpPr>
        <p:spPr>
          <a:xfrm>
            <a:off x="7382943" y="2708296"/>
            <a:ext cx="140977" cy="140977"/>
          </a:xfrm>
          <a:prstGeom prst="ellipse">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0" name="Oval 19">
            <a:extLst>
              <a:ext uri="{FF2B5EF4-FFF2-40B4-BE49-F238E27FC236}">
                <a16:creationId xmlns:a16="http://schemas.microsoft.com/office/drawing/2014/main" id="{764FC7AD-0D3D-4C68-ADB4-9188090B009B}"/>
              </a:ext>
            </a:extLst>
          </p:cNvPr>
          <p:cNvSpPr/>
          <p:nvPr/>
        </p:nvSpPr>
        <p:spPr>
          <a:xfrm>
            <a:off x="7944423" y="2936241"/>
            <a:ext cx="140977" cy="140977"/>
          </a:xfrm>
          <a:prstGeom prst="ellipse">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1" name="Oval 20">
            <a:extLst>
              <a:ext uri="{FF2B5EF4-FFF2-40B4-BE49-F238E27FC236}">
                <a16:creationId xmlns:a16="http://schemas.microsoft.com/office/drawing/2014/main" id="{146B60BE-46E8-4605-A16A-A52421C58D40}"/>
              </a:ext>
            </a:extLst>
          </p:cNvPr>
          <p:cNvSpPr/>
          <p:nvPr/>
        </p:nvSpPr>
        <p:spPr>
          <a:xfrm>
            <a:off x="8667682" y="2517074"/>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2" name="Oval 21">
            <a:extLst>
              <a:ext uri="{FF2B5EF4-FFF2-40B4-BE49-F238E27FC236}">
                <a16:creationId xmlns:a16="http://schemas.microsoft.com/office/drawing/2014/main" id="{621DEAB5-95EF-47D0-95CB-1BEF2EA7D14A}"/>
              </a:ext>
            </a:extLst>
          </p:cNvPr>
          <p:cNvSpPr/>
          <p:nvPr/>
        </p:nvSpPr>
        <p:spPr>
          <a:xfrm>
            <a:off x="8687942" y="3528494"/>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37" name="Straight Connector 36">
            <a:extLst>
              <a:ext uri="{FF2B5EF4-FFF2-40B4-BE49-F238E27FC236}">
                <a16:creationId xmlns:a16="http://schemas.microsoft.com/office/drawing/2014/main" id="{819D02B2-3285-4715-926C-1A24A8E34E93}"/>
              </a:ext>
            </a:extLst>
          </p:cNvPr>
          <p:cNvCxnSpPr>
            <a:stCxn id="10" idx="6"/>
            <a:endCxn id="11" idx="2"/>
          </p:cNvCxnSpPr>
          <p:nvPr/>
        </p:nvCxnSpPr>
        <p:spPr>
          <a:xfrm>
            <a:off x="5208551" y="3090045"/>
            <a:ext cx="62091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62A1205D-8057-41DB-8CC1-ED959574B52F}"/>
              </a:ext>
            </a:extLst>
          </p:cNvPr>
          <p:cNvCxnSpPr>
            <a:stCxn id="10" idx="7"/>
            <a:endCxn id="8" idx="3"/>
          </p:cNvCxnSpPr>
          <p:nvPr/>
        </p:nvCxnSpPr>
        <p:spPr>
          <a:xfrm flipV="1">
            <a:off x="5187905" y="2728971"/>
            <a:ext cx="230071" cy="31123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EF2816E-E78D-4FD8-92C8-F781A7583167}"/>
              </a:ext>
            </a:extLst>
          </p:cNvPr>
          <p:cNvCxnSpPr>
            <a:cxnSpLocks/>
            <a:stCxn id="11" idx="6"/>
            <a:endCxn id="9" idx="1"/>
          </p:cNvCxnSpPr>
          <p:nvPr/>
        </p:nvCxnSpPr>
        <p:spPr>
          <a:xfrm>
            <a:off x="5970445" y="3090045"/>
            <a:ext cx="333389" cy="18161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921BA44-813D-481B-83D9-56D59BF98CA1}"/>
              </a:ext>
            </a:extLst>
          </p:cNvPr>
          <p:cNvCxnSpPr>
            <a:stCxn id="9" idx="7"/>
            <a:endCxn id="15" idx="4"/>
          </p:cNvCxnSpPr>
          <p:nvPr/>
        </p:nvCxnSpPr>
        <p:spPr>
          <a:xfrm flipV="1">
            <a:off x="6403520" y="2843066"/>
            <a:ext cx="179966" cy="42859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A15EF9E-DEA5-4BEC-B559-A649A79B6549}"/>
              </a:ext>
            </a:extLst>
          </p:cNvPr>
          <p:cNvCxnSpPr>
            <a:cxnSpLocks/>
            <a:stCxn id="15" idx="2"/>
            <a:endCxn id="11" idx="7"/>
          </p:cNvCxnSpPr>
          <p:nvPr/>
        </p:nvCxnSpPr>
        <p:spPr>
          <a:xfrm flipH="1">
            <a:off x="5949800" y="2772578"/>
            <a:ext cx="563197" cy="2676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5C739521-EC84-49E6-B98B-583F865B3A60}"/>
              </a:ext>
            </a:extLst>
          </p:cNvPr>
          <p:cNvCxnSpPr>
            <a:stCxn id="8" idx="5"/>
            <a:endCxn id="11" idx="1"/>
          </p:cNvCxnSpPr>
          <p:nvPr/>
        </p:nvCxnSpPr>
        <p:spPr>
          <a:xfrm>
            <a:off x="5517662" y="2728971"/>
            <a:ext cx="332452" cy="31123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3663256F-B74B-4F42-89E2-4630BBF177D3}"/>
              </a:ext>
            </a:extLst>
          </p:cNvPr>
          <p:cNvCxnSpPr>
            <a:stCxn id="10" idx="5"/>
            <a:endCxn id="14" idx="1"/>
          </p:cNvCxnSpPr>
          <p:nvPr/>
        </p:nvCxnSpPr>
        <p:spPr>
          <a:xfrm>
            <a:off x="5187905" y="3139888"/>
            <a:ext cx="448829" cy="29543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229AC631-2E65-4BA7-93BB-7F4B00E134C1}"/>
              </a:ext>
            </a:extLst>
          </p:cNvPr>
          <p:cNvCxnSpPr>
            <a:cxnSpLocks/>
            <a:stCxn id="12" idx="3"/>
            <a:endCxn id="11" idx="0"/>
          </p:cNvCxnSpPr>
          <p:nvPr/>
        </p:nvCxnSpPr>
        <p:spPr>
          <a:xfrm flipH="1">
            <a:off x="5899957" y="2594476"/>
            <a:ext cx="72207" cy="4250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4F2538FB-C438-4FAC-99EE-4B2F48D8D0FB}"/>
              </a:ext>
            </a:extLst>
          </p:cNvPr>
          <p:cNvCxnSpPr>
            <a:cxnSpLocks/>
            <a:stCxn id="12" idx="6"/>
            <a:endCxn id="15" idx="1"/>
          </p:cNvCxnSpPr>
          <p:nvPr/>
        </p:nvCxnSpPr>
        <p:spPr>
          <a:xfrm>
            <a:off x="6092495" y="2544633"/>
            <a:ext cx="441148" cy="17810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831C6B49-F1C7-45D8-9C4F-8A349BC08C68}"/>
              </a:ext>
            </a:extLst>
          </p:cNvPr>
          <p:cNvCxnSpPr>
            <a:cxnSpLocks/>
            <a:stCxn id="8" idx="7"/>
            <a:endCxn id="12" idx="2"/>
          </p:cNvCxnSpPr>
          <p:nvPr/>
        </p:nvCxnSpPr>
        <p:spPr>
          <a:xfrm flipV="1">
            <a:off x="5517662" y="2544633"/>
            <a:ext cx="433856" cy="8465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BB8582E3-43B7-4D40-B444-C574686DE30F}"/>
              </a:ext>
            </a:extLst>
          </p:cNvPr>
          <p:cNvCxnSpPr>
            <a:stCxn id="14" idx="6"/>
            <a:endCxn id="9" idx="2"/>
          </p:cNvCxnSpPr>
          <p:nvPr/>
        </p:nvCxnSpPr>
        <p:spPr>
          <a:xfrm flipV="1">
            <a:off x="5757066" y="3321499"/>
            <a:ext cx="526122" cy="16366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AEE164DD-6A72-45EE-8E05-B318C1B00950}"/>
              </a:ext>
            </a:extLst>
          </p:cNvPr>
          <p:cNvCxnSpPr>
            <a:cxnSpLocks/>
            <a:stCxn id="14" idx="7"/>
            <a:endCxn id="11" idx="3"/>
          </p:cNvCxnSpPr>
          <p:nvPr/>
        </p:nvCxnSpPr>
        <p:spPr>
          <a:xfrm flipV="1">
            <a:off x="5736420" y="3139888"/>
            <a:ext cx="113693" cy="29543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D72BAA27-AFE4-4F0A-901F-E2640764F447}"/>
              </a:ext>
            </a:extLst>
          </p:cNvPr>
          <p:cNvCxnSpPr>
            <a:stCxn id="8" idx="4"/>
            <a:endCxn id="14" idx="0"/>
          </p:cNvCxnSpPr>
          <p:nvPr/>
        </p:nvCxnSpPr>
        <p:spPr>
          <a:xfrm>
            <a:off x="5467819" y="2749616"/>
            <a:ext cx="218758" cy="66505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8C65D9EA-E0A5-4BE7-AC10-398E31C2278A}"/>
              </a:ext>
            </a:extLst>
          </p:cNvPr>
          <p:cNvCxnSpPr>
            <a:stCxn id="22" idx="1"/>
            <a:endCxn id="20" idx="5"/>
          </p:cNvCxnSpPr>
          <p:nvPr/>
        </p:nvCxnSpPr>
        <p:spPr>
          <a:xfrm flipH="1" flipV="1">
            <a:off x="8064754" y="3056572"/>
            <a:ext cx="643834" cy="49256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AFDC6BB9-1AD7-4AA2-BF52-7563B51E5ED6}"/>
              </a:ext>
            </a:extLst>
          </p:cNvPr>
          <p:cNvCxnSpPr>
            <a:stCxn id="22" idx="2"/>
            <a:endCxn id="17" idx="6"/>
          </p:cNvCxnSpPr>
          <p:nvPr/>
        </p:nvCxnSpPr>
        <p:spPr>
          <a:xfrm flipH="1" flipV="1">
            <a:off x="7855591" y="3555651"/>
            <a:ext cx="832351" cy="4333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FECD025-0397-4466-86B9-B53A14B3F29D}"/>
              </a:ext>
            </a:extLst>
          </p:cNvPr>
          <p:cNvCxnSpPr>
            <a:cxnSpLocks/>
            <a:stCxn id="20" idx="7"/>
            <a:endCxn id="21" idx="3"/>
          </p:cNvCxnSpPr>
          <p:nvPr/>
        </p:nvCxnSpPr>
        <p:spPr>
          <a:xfrm flipV="1">
            <a:off x="8064754" y="2637405"/>
            <a:ext cx="623574" cy="31948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E7F8CF94-8559-40EE-90E9-2584BFF0A914}"/>
              </a:ext>
            </a:extLst>
          </p:cNvPr>
          <p:cNvCxnSpPr>
            <a:cxnSpLocks/>
            <a:stCxn id="21" idx="2"/>
            <a:endCxn id="19" idx="7"/>
          </p:cNvCxnSpPr>
          <p:nvPr/>
        </p:nvCxnSpPr>
        <p:spPr>
          <a:xfrm flipH="1">
            <a:off x="7503274" y="2587563"/>
            <a:ext cx="1164408" cy="14137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EFB90DE-D15C-425C-8FCE-BE7EB6272AF7}"/>
              </a:ext>
            </a:extLst>
          </p:cNvPr>
          <p:cNvCxnSpPr>
            <a:stCxn id="17" idx="7"/>
            <a:endCxn id="20" idx="4"/>
          </p:cNvCxnSpPr>
          <p:nvPr/>
        </p:nvCxnSpPr>
        <p:spPr>
          <a:xfrm flipV="1">
            <a:off x="7834946" y="3077218"/>
            <a:ext cx="179966" cy="42859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C17101C0-FA9D-473D-ACEE-1513305FF6BA}"/>
              </a:ext>
            </a:extLst>
          </p:cNvPr>
          <p:cNvCxnSpPr>
            <a:cxnSpLocks/>
            <a:stCxn id="20" idx="1"/>
            <a:endCxn id="19" idx="6"/>
          </p:cNvCxnSpPr>
          <p:nvPr/>
        </p:nvCxnSpPr>
        <p:spPr>
          <a:xfrm flipH="1" flipV="1">
            <a:off x="7523920" y="2778785"/>
            <a:ext cx="441149" cy="17810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37D29886-24A8-4715-ADE8-369FBFEB5E76}"/>
              </a:ext>
            </a:extLst>
          </p:cNvPr>
          <p:cNvCxnSpPr>
            <a:cxnSpLocks/>
            <a:stCxn id="19" idx="3"/>
            <a:endCxn id="18" idx="0"/>
          </p:cNvCxnSpPr>
          <p:nvPr/>
        </p:nvCxnSpPr>
        <p:spPr>
          <a:xfrm flipH="1">
            <a:off x="7331382" y="2828627"/>
            <a:ext cx="72207" cy="4250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EB4E2BE1-FBB3-4069-987C-3C9ED8EEAEB1}"/>
              </a:ext>
            </a:extLst>
          </p:cNvPr>
          <p:cNvCxnSpPr>
            <a:cxnSpLocks/>
            <a:stCxn id="18" idx="6"/>
            <a:endCxn id="17" idx="1"/>
          </p:cNvCxnSpPr>
          <p:nvPr/>
        </p:nvCxnSpPr>
        <p:spPr>
          <a:xfrm>
            <a:off x="7401871" y="3324197"/>
            <a:ext cx="333389" cy="18161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932C4EE0-1F80-40F8-A1BA-C7B4D3BABAB8}"/>
              </a:ext>
            </a:extLst>
          </p:cNvPr>
          <p:cNvCxnSpPr>
            <a:cxnSpLocks/>
            <a:stCxn id="18" idx="7"/>
            <a:endCxn id="20" idx="2"/>
          </p:cNvCxnSpPr>
          <p:nvPr/>
        </p:nvCxnSpPr>
        <p:spPr>
          <a:xfrm flipV="1">
            <a:off x="7381225" y="3006730"/>
            <a:ext cx="563198" cy="26762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6" name="Oval 145">
            <a:extLst>
              <a:ext uri="{FF2B5EF4-FFF2-40B4-BE49-F238E27FC236}">
                <a16:creationId xmlns:a16="http://schemas.microsoft.com/office/drawing/2014/main" id="{A5D3C410-D390-460C-8BB4-4FDD71A008E0}"/>
              </a:ext>
            </a:extLst>
          </p:cNvPr>
          <p:cNvSpPr/>
          <p:nvPr/>
        </p:nvSpPr>
        <p:spPr>
          <a:xfrm>
            <a:off x="8424052" y="2831598"/>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148" name="Straight Connector 147">
            <a:extLst>
              <a:ext uri="{FF2B5EF4-FFF2-40B4-BE49-F238E27FC236}">
                <a16:creationId xmlns:a16="http://schemas.microsoft.com/office/drawing/2014/main" id="{79A2E2C4-702A-4D7A-8BAD-4515B4F3FD3D}"/>
              </a:ext>
            </a:extLst>
          </p:cNvPr>
          <p:cNvCxnSpPr>
            <a:cxnSpLocks/>
            <a:stCxn id="146" idx="3"/>
            <a:endCxn id="20" idx="6"/>
          </p:cNvCxnSpPr>
          <p:nvPr/>
        </p:nvCxnSpPr>
        <p:spPr>
          <a:xfrm flipH="1">
            <a:off x="8085400" y="2951929"/>
            <a:ext cx="359298" cy="5480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51EA5E6E-94E0-45DA-A2B7-FFB21645FA07}"/>
              </a:ext>
            </a:extLst>
          </p:cNvPr>
          <p:cNvCxnSpPr>
            <a:cxnSpLocks/>
            <a:stCxn id="146" idx="7"/>
            <a:endCxn id="21" idx="4"/>
          </p:cNvCxnSpPr>
          <p:nvPr/>
        </p:nvCxnSpPr>
        <p:spPr>
          <a:xfrm flipV="1">
            <a:off x="8544383" y="2658051"/>
            <a:ext cx="193788" cy="19419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D556CED9-F090-4FD1-A753-91C410B294BE}"/>
              </a:ext>
            </a:extLst>
          </p:cNvPr>
          <p:cNvCxnSpPr>
            <a:cxnSpLocks/>
            <a:stCxn id="146" idx="5"/>
            <a:endCxn id="22" idx="0"/>
          </p:cNvCxnSpPr>
          <p:nvPr/>
        </p:nvCxnSpPr>
        <p:spPr>
          <a:xfrm>
            <a:off x="8544383" y="2951929"/>
            <a:ext cx="214048" cy="5765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1D6785F2-29DF-4C46-83CD-A7E8A9DE27A8}"/>
              </a:ext>
            </a:extLst>
          </p:cNvPr>
          <p:cNvCxnSpPr>
            <a:cxnSpLocks/>
            <a:stCxn id="19" idx="6"/>
            <a:endCxn id="146" idx="1"/>
          </p:cNvCxnSpPr>
          <p:nvPr/>
        </p:nvCxnSpPr>
        <p:spPr>
          <a:xfrm>
            <a:off x="7523920" y="2778785"/>
            <a:ext cx="920778" cy="7345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9" name="Plus Sign 178">
            <a:extLst>
              <a:ext uri="{FF2B5EF4-FFF2-40B4-BE49-F238E27FC236}">
                <a16:creationId xmlns:a16="http://schemas.microsoft.com/office/drawing/2014/main" id="{F51C4FDC-BD7D-4928-B9B3-B64AA00315B4}"/>
              </a:ext>
            </a:extLst>
          </p:cNvPr>
          <p:cNvSpPr/>
          <p:nvPr/>
        </p:nvSpPr>
        <p:spPr>
          <a:xfrm>
            <a:off x="6678022" y="2715293"/>
            <a:ext cx="582871" cy="582871"/>
          </a:xfrm>
          <a:prstGeom prst="mathPlus">
            <a:avLst>
              <a:gd name="adj1" fmla="val 18516"/>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2" name="Oval 181">
            <a:extLst>
              <a:ext uri="{FF2B5EF4-FFF2-40B4-BE49-F238E27FC236}">
                <a16:creationId xmlns:a16="http://schemas.microsoft.com/office/drawing/2014/main" id="{05873C0C-8260-47E4-A019-CECAD0125359}"/>
              </a:ext>
            </a:extLst>
          </p:cNvPr>
          <p:cNvSpPr/>
          <p:nvPr/>
        </p:nvSpPr>
        <p:spPr>
          <a:xfrm>
            <a:off x="2977948" y="2558796"/>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3" name="Oval 182">
            <a:extLst>
              <a:ext uri="{FF2B5EF4-FFF2-40B4-BE49-F238E27FC236}">
                <a16:creationId xmlns:a16="http://schemas.microsoft.com/office/drawing/2014/main" id="{66898C55-479B-476C-B79C-684188769D87}"/>
              </a:ext>
            </a:extLst>
          </p:cNvPr>
          <p:cNvSpPr/>
          <p:nvPr/>
        </p:nvSpPr>
        <p:spPr>
          <a:xfrm>
            <a:off x="3863806" y="3201167"/>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4" name="Oval 183">
            <a:extLst>
              <a:ext uri="{FF2B5EF4-FFF2-40B4-BE49-F238E27FC236}">
                <a16:creationId xmlns:a16="http://schemas.microsoft.com/office/drawing/2014/main" id="{C6E677D0-A234-45F3-B895-07E891CBFDDD}"/>
              </a:ext>
            </a:extLst>
          </p:cNvPr>
          <p:cNvSpPr/>
          <p:nvPr/>
        </p:nvSpPr>
        <p:spPr>
          <a:xfrm>
            <a:off x="2648191" y="2969714"/>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5" name="Oval 184">
            <a:extLst>
              <a:ext uri="{FF2B5EF4-FFF2-40B4-BE49-F238E27FC236}">
                <a16:creationId xmlns:a16="http://schemas.microsoft.com/office/drawing/2014/main" id="{DE4BDB2C-D432-4165-A5E4-8A7D3891BAA4}"/>
              </a:ext>
            </a:extLst>
          </p:cNvPr>
          <p:cNvSpPr/>
          <p:nvPr/>
        </p:nvSpPr>
        <p:spPr>
          <a:xfrm>
            <a:off x="3410086" y="2969714"/>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6" name="Oval 185">
            <a:extLst>
              <a:ext uri="{FF2B5EF4-FFF2-40B4-BE49-F238E27FC236}">
                <a16:creationId xmlns:a16="http://schemas.microsoft.com/office/drawing/2014/main" id="{D4BC24AE-26E1-498D-8DAF-62B9B2AE1ACF}"/>
              </a:ext>
            </a:extLst>
          </p:cNvPr>
          <p:cNvSpPr/>
          <p:nvPr/>
        </p:nvSpPr>
        <p:spPr>
          <a:xfrm>
            <a:off x="3532136" y="2424301"/>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7" name="Oval 186">
            <a:extLst>
              <a:ext uri="{FF2B5EF4-FFF2-40B4-BE49-F238E27FC236}">
                <a16:creationId xmlns:a16="http://schemas.microsoft.com/office/drawing/2014/main" id="{172A03EE-7C57-4028-9509-CA30EF52FC66}"/>
              </a:ext>
            </a:extLst>
          </p:cNvPr>
          <p:cNvSpPr/>
          <p:nvPr/>
        </p:nvSpPr>
        <p:spPr>
          <a:xfrm>
            <a:off x="3196707" y="3364831"/>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8" name="Oval 187">
            <a:extLst>
              <a:ext uri="{FF2B5EF4-FFF2-40B4-BE49-F238E27FC236}">
                <a16:creationId xmlns:a16="http://schemas.microsoft.com/office/drawing/2014/main" id="{A0E68CA3-BFDF-4EFF-B49B-5603545DB18F}"/>
              </a:ext>
            </a:extLst>
          </p:cNvPr>
          <p:cNvSpPr/>
          <p:nvPr/>
        </p:nvSpPr>
        <p:spPr>
          <a:xfrm>
            <a:off x="4093615" y="2652246"/>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189" name="Straight Connector 188">
            <a:extLst>
              <a:ext uri="{FF2B5EF4-FFF2-40B4-BE49-F238E27FC236}">
                <a16:creationId xmlns:a16="http://schemas.microsoft.com/office/drawing/2014/main" id="{0C0B9235-609D-462E-B9E1-6CE8E01248D3}"/>
              </a:ext>
            </a:extLst>
          </p:cNvPr>
          <p:cNvCxnSpPr>
            <a:stCxn id="184" idx="6"/>
            <a:endCxn id="185" idx="2"/>
          </p:cNvCxnSpPr>
          <p:nvPr/>
        </p:nvCxnSpPr>
        <p:spPr>
          <a:xfrm>
            <a:off x="2789169" y="3040202"/>
            <a:ext cx="62091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A9ABA142-C8DF-4430-B87A-7812AD18F08C}"/>
              </a:ext>
            </a:extLst>
          </p:cNvPr>
          <p:cNvCxnSpPr>
            <a:stCxn id="184" idx="7"/>
            <a:endCxn id="182" idx="3"/>
          </p:cNvCxnSpPr>
          <p:nvPr/>
        </p:nvCxnSpPr>
        <p:spPr>
          <a:xfrm flipV="1">
            <a:off x="2768523" y="2679128"/>
            <a:ext cx="230071" cy="31123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a:extLst>
              <a:ext uri="{FF2B5EF4-FFF2-40B4-BE49-F238E27FC236}">
                <a16:creationId xmlns:a16="http://schemas.microsoft.com/office/drawing/2014/main" id="{937E47D6-09B7-4A35-8AA2-E320E71FCA65}"/>
              </a:ext>
            </a:extLst>
          </p:cNvPr>
          <p:cNvCxnSpPr>
            <a:cxnSpLocks/>
            <a:stCxn id="185" idx="6"/>
            <a:endCxn id="183" idx="1"/>
          </p:cNvCxnSpPr>
          <p:nvPr/>
        </p:nvCxnSpPr>
        <p:spPr>
          <a:xfrm>
            <a:off x="3551063" y="3040202"/>
            <a:ext cx="333389" cy="18161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7E2E1042-37D3-4A85-82B7-17AA6E19F44E}"/>
              </a:ext>
            </a:extLst>
          </p:cNvPr>
          <p:cNvCxnSpPr>
            <a:stCxn id="183" idx="7"/>
            <a:endCxn id="188" idx="4"/>
          </p:cNvCxnSpPr>
          <p:nvPr/>
        </p:nvCxnSpPr>
        <p:spPr>
          <a:xfrm flipV="1">
            <a:off x="3984138" y="2793223"/>
            <a:ext cx="179966" cy="42859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8F40367C-00BD-40F9-BC61-8D56259A3A6F}"/>
              </a:ext>
            </a:extLst>
          </p:cNvPr>
          <p:cNvCxnSpPr>
            <a:cxnSpLocks/>
            <a:stCxn id="188" idx="2"/>
            <a:endCxn id="185" idx="7"/>
          </p:cNvCxnSpPr>
          <p:nvPr/>
        </p:nvCxnSpPr>
        <p:spPr>
          <a:xfrm flipH="1">
            <a:off x="3530418" y="2722735"/>
            <a:ext cx="563197" cy="2676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4E7021BC-7DB8-404E-9D2D-031A7165F602}"/>
              </a:ext>
            </a:extLst>
          </p:cNvPr>
          <p:cNvCxnSpPr>
            <a:stCxn id="182" idx="5"/>
            <a:endCxn id="185" idx="1"/>
          </p:cNvCxnSpPr>
          <p:nvPr/>
        </p:nvCxnSpPr>
        <p:spPr>
          <a:xfrm>
            <a:off x="3098280" y="2679128"/>
            <a:ext cx="332452" cy="31123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5E6A77F0-75EB-4713-9258-C49A915FAD55}"/>
              </a:ext>
            </a:extLst>
          </p:cNvPr>
          <p:cNvCxnSpPr>
            <a:stCxn id="184" idx="5"/>
            <a:endCxn id="187" idx="1"/>
          </p:cNvCxnSpPr>
          <p:nvPr/>
        </p:nvCxnSpPr>
        <p:spPr>
          <a:xfrm>
            <a:off x="2768523" y="3090045"/>
            <a:ext cx="448829" cy="29543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33D44923-715D-4A78-9130-8AAB1A118C32}"/>
              </a:ext>
            </a:extLst>
          </p:cNvPr>
          <p:cNvCxnSpPr>
            <a:cxnSpLocks/>
            <a:stCxn id="186" idx="3"/>
            <a:endCxn id="185" idx="0"/>
          </p:cNvCxnSpPr>
          <p:nvPr/>
        </p:nvCxnSpPr>
        <p:spPr>
          <a:xfrm flipH="1">
            <a:off x="3480575" y="2544633"/>
            <a:ext cx="72207" cy="4250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CEEAD0B2-8F29-49FE-B593-B7A62475CEA7}"/>
              </a:ext>
            </a:extLst>
          </p:cNvPr>
          <p:cNvCxnSpPr>
            <a:cxnSpLocks/>
            <a:stCxn id="186" idx="6"/>
            <a:endCxn id="188" idx="1"/>
          </p:cNvCxnSpPr>
          <p:nvPr/>
        </p:nvCxnSpPr>
        <p:spPr>
          <a:xfrm>
            <a:off x="3673113" y="2494790"/>
            <a:ext cx="441147" cy="17810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a:extLst>
              <a:ext uri="{FF2B5EF4-FFF2-40B4-BE49-F238E27FC236}">
                <a16:creationId xmlns:a16="http://schemas.microsoft.com/office/drawing/2014/main" id="{CB36FF21-293A-48FB-8656-076A63EEC6D1}"/>
              </a:ext>
            </a:extLst>
          </p:cNvPr>
          <p:cNvCxnSpPr>
            <a:cxnSpLocks/>
            <a:stCxn id="182" idx="7"/>
            <a:endCxn id="186" idx="2"/>
          </p:cNvCxnSpPr>
          <p:nvPr/>
        </p:nvCxnSpPr>
        <p:spPr>
          <a:xfrm flipV="1">
            <a:off x="3098280" y="2494790"/>
            <a:ext cx="433856" cy="8465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87FF3DBA-2A0F-43B0-B28F-26D5FC19D6AE}"/>
              </a:ext>
            </a:extLst>
          </p:cNvPr>
          <p:cNvCxnSpPr>
            <a:stCxn id="187" idx="6"/>
            <a:endCxn id="183" idx="2"/>
          </p:cNvCxnSpPr>
          <p:nvPr/>
        </p:nvCxnSpPr>
        <p:spPr>
          <a:xfrm flipV="1">
            <a:off x="3337684" y="3271656"/>
            <a:ext cx="526122" cy="16366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id="{44535042-8A9F-4F9C-9360-277763EE31E6}"/>
              </a:ext>
            </a:extLst>
          </p:cNvPr>
          <p:cNvCxnSpPr>
            <a:cxnSpLocks/>
            <a:stCxn id="187" idx="7"/>
            <a:endCxn id="185" idx="3"/>
          </p:cNvCxnSpPr>
          <p:nvPr/>
        </p:nvCxnSpPr>
        <p:spPr>
          <a:xfrm flipV="1">
            <a:off x="3317038" y="3090045"/>
            <a:ext cx="113693" cy="29543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id="{3095200F-7D04-4F68-98DE-92B4872477DD}"/>
              </a:ext>
            </a:extLst>
          </p:cNvPr>
          <p:cNvCxnSpPr>
            <a:stCxn id="182" idx="4"/>
            <a:endCxn id="187" idx="0"/>
          </p:cNvCxnSpPr>
          <p:nvPr/>
        </p:nvCxnSpPr>
        <p:spPr>
          <a:xfrm>
            <a:off x="3048437" y="2699773"/>
            <a:ext cx="218758" cy="66505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2" name="TextBox 201">
            <a:extLst>
              <a:ext uri="{FF2B5EF4-FFF2-40B4-BE49-F238E27FC236}">
                <a16:creationId xmlns:a16="http://schemas.microsoft.com/office/drawing/2014/main" id="{45730373-F7CC-4A82-A9E1-D7BF577EA288}"/>
              </a:ext>
            </a:extLst>
          </p:cNvPr>
          <p:cNvSpPr txBox="1"/>
          <p:nvPr/>
        </p:nvSpPr>
        <p:spPr>
          <a:xfrm>
            <a:off x="2264532" y="1656660"/>
            <a:ext cx="2783856" cy="701731"/>
          </a:xfrm>
          <a:prstGeom prst="rect">
            <a:avLst/>
          </a:prstGeom>
          <a:noFill/>
        </p:spPr>
        <p:txBody>
          <a:bodyPr wrap="square" rtlCol="0">
            <a:spAutoFit/>
          </a:bodyPr>
          <a:lstStyle/>
          <a:p>
            <a:r>
              <a:rPr lang="en-US" b="1" dirty="0"/>
              <a:t>Use crosslink ranges to map local patches</a:t>
            </a:r>
          </a:p>
        </p:txBody>
      </p:sp>
      <p:sp>
        <p:nvSpPr>
          <p:cNvPr id="203" name="TextBox 202">
            <a:extLst>
              <a:ext uri="{FF2B5EF4-FFF2-40B4-BE49-F238E27FC236}">
                <a16:creationId xmlns:a16="http://schemas.microsoft.com/office/drawing/2014/main" id="{281D23D7-377B-4C62-8C54-E142C211C1AD}"/>
              </a:ext>
            </a:extLst>
          </p:cNvPr>
          <p:cNvSpPr txBox="1"/>
          <p:nvPr/>
        </p:nvSpPr>
        <p:spPr>
          <a:xfrm>
            <a:off x="5299580" y="1754936"/>
            <a:ext cx="3543170" cy="397032"/>
          </a:xfrm>
          <a:prstGeom prst="rect">
            <a:avLst/>
          </a:prstGeom>
          <a:noFill/>
        </p:spPr>
        <p:txBody>
          <a:bodyPr wrap="square" rtlCol="0">
            <a:spAutoFit/>
          </a:bodyPr>
          <a:lstStyle/>
          <a:p>
            <a:r>
              <a:rPr lang="en-US" b="1" dirty="0"/>
              <a:t>Merge overlapping patches</a:t>
            </a:r>
          </a:p>
        </p:txBody>
      </p:sp>
      <p:sp>
        <p:nvSpPr>
          <p:cNvPr id="269" name="Oval 268">
            <a:extLst>
              <a:ext uri="{FF2B5EF4-FFF2-40B4-BE49-F238E27FC236}">
                <a16:creationId xmlns:a16="http://schemas.microsoft.com/office/drawing/2014/main" id="{17B64177-C720-414D-9558-2C98BFCAE248}"/>
              </a:ext>
            </a:extLst>
          </p:cNvPr>
          <p:cNvSpPr/>
          <p:nvPr/>
        </p:nvSpPr>
        <p:spPr>
          <a:xfrm>
            <a:off x="6085580" y="4776611"/>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70" name="Oval 269">
            <a:extLst>
              <a:ext uri="{FF2B5EF4-FFF2-40B4-BE49-F238E27FC236}">
                <a16:creationId xmlns:a16="http://schemas.microsoft.com/office/drawing/2014/main" id="{01957EEE-2FBD-49DC-ACBE-18CA6D98CBEF}"/>
              </a:ext>
            </a:extLst>
          </p:cNvPr>
          <p:cNvSpPr/>
          <p:nvPr/>
        </p:nvSpPr>
        <p:spPr>
          <a:xfrm>
            <a:off x="6971438" y="5418982"/>
            <a:ext cx="140977" cy="140977"/>
          </a:xfrm>
          <a:prstGeom prst="ellipse">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71" name="Oval 270">
            <a:extLst>
              <a:ext uri="{FF2B5EF4-FFF2-40B4-BE49-F238E27FC236}">
                <a16:creationId xmlns:a16="http://schemas.microsoft.com/office/drawing/2014/main" id="{19B97C2F-1782-4B78-A6BA-EBC7FD0790AA}"/>
              </a:ext>
            </a:extLst>
          </p:cNvPr>
          <p:cNvSpPr/>
          <p:nvPr/>
        </p:nvSpPr>
        <p:spPr>
          <a:xfrm>
            <a:off x="5755823" y="5187529"/>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72" name="Oval 271">
            <a:extLst>
              <a:ext uri="{FF2B5EF4-FFF2-40B4-BE49-F238E27FC236}">
                <a16:creationId xmlns:a16="http://schemas.microsoft.com/office/drawing/2014/main" id="{BB3C9E97-050A-40A8-BDE2-8196A4A60502}"/>
              </a:ext>
            </a:extLst>
          </p:cNvPr>
          <p:cNvSpPr/>
          <p:nvPr/>
        </p:nvSpPr>
        <p:spPr>
          <a:xfrm>
            <a:off x="6517718" y="5187529"/>
            <a:ext cx="140977" cy="140977"/>
          </a:xfrm>
          <a:prstGeom prst="ellipse">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73" name="Oval 272">
            <a:extLst>
              <a:ext uri="{FF2B5EF4-FFF2-40B4-BE49-F238E27FC236}">
                <a16:creationId xmlns:a16="http://schemas.microsoft.com/office/drawing/2014/main" id="{B708092E-2378-4860-A591-13865B13970E}"/>
              </a:ext>
            </a:extLst>
          </p:cNvPr>
          <p:cNvSpPr/>
          <p:nvPr/>
        </p:nvSpPr>
        <p:spPr>
          <a:xfrm>
            <a:off x="6639768" y="4642116"/>
            <a:ext cx="140977" cy="140977"/>
          </a:xfrm>
          <a:prstGeom prst="ellipse">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74" name="Oval 273">
            <a:extLst>
              <a:ext uri="{FF2B5EF4-FFF2-40B4-BE49-F238E27FC236}">
                <a16:creationId xmlns:a16="http://schemas.microsoft.com/office/drawing/2014/main" id="{0F55627D-2715-4742-9FC5-7771652747B5}"/>
              </a:ext>
            </a:extLst>
          </p:cNvPr>
          <p:cNvSpPr/>
          <p:nvPr/>
        </p:nvSpPr>
        <p:spPr>
          <a:xfrm>
            <a:off x="6304339" y="5582646"/>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276" name="Straight Connector 275">
            <a:extLst>
              <a:ext uri="{FF2B5EF4-FFF2-40B4-BE49-F238E27FC236}">
                <a16:creationId xmlns:a16="http://schemas.microsoft.com/office/drawing/2014/main" id="{4257A823-919E-4086-BFD7-DA4605361862}"/>
              </a:ext>
            </a:extLst>
          </p:cNvPr>
          <p:cNvCxnSpPr>
            <a:stCxn id="271" idx="6"/>
            <a:endCxn id="272" idx="2"/>
          </p:cNvCxnSpPr>
          <p:nvPr/>
        </p:nvCxnSpPr>
        <p:spPr>
          <a:xfrm>
            <a:off x="5896801" y="5258017"/>
            <a:ext cx="62091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7" name="Straight Connector 276">
            <a:extLst>
              <a:ext uri="{FF2B5EF4-FFF2-40B4-BE49-F238E27FC236}">
                <a16:creationId xmlns:a16="http://schemas.microsoft.com/office/drawing/2014/main" id="{C6A383B9-3A7E-48C6-B9D6-6F65139A7562}"/>
              </a:ext>
            </a:extLst>
          </p:cNvPr>
          <p:cNvCxnSpPr>
            <a:stCxn id="271" idx="7"/>
            <a:endCxn id="269" idx="3"/>
          </p:cNvCxnSpPr>
          <p:nvPr/>
        </p:nvCxnSpPr>
        <p:spPr>
          <a:xfrm flipV="1">
            <a:off x="5876155" y="4896943"/>
            <a:ext cx="230071" cy="31123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1" name="Straight Connector 280">
            <a:extLst>
              <a:ext uri="{FF2B5EF4-FFF2-40B4-BE49-F238E27FC236}">
                <a16:creationId xmlns:a16="http://schemas.microsoft.com/office/drawing/2014/main" id="{7362344D-8846-462B-9795-72256425573E}"/>
              </a:ext>
            </a:extLst>
          </p:cNvPr>
          <p:cNvCxnSpPr>
            <a:stCxn id="269" idx="5"/>
            <a:endCxn id="272" idx="1"/>
          </p:cNvCxnSpPr>
          <p:nvPr/>
        </p:nvCxnSpPr>
        <p:spPr>
          <a:xfrm>
            <a:off x="6205912" y="4896943"/>
            <a:ext cx="332452" cy="31123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2" name="Straight Connector 281">
            <a:extLst>
              <a:ext uri="{FF2B5EF4-FFF2-40B4-BE49-F238E27FC236}">
                <a16:creationId xmlns:a16="http://schemas.microsoft.com/office/drawing/2014/main" id="{525AF7F6-8EA7-4B5C-93CE-228986F58D77}"/>
              </a:ext>
            </a:extLst>
          </p:cNvPr>
          <p:cNvCxnSpPr>
            <a:stCxn id="271" idx="5"/>
            <a:endCxn id="274" idx="1"/>
          </p:cNvCxnSpPr>
          <p:nvPr/>
        </p:nvCxnSpPr>
        <p:spPr>
          <a:xfrm>
            <a:off x="5876155" y="5307860"/>
            <a:ext cx="448829" cy="29543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5" name="Straight Connector 284">
            <a:extLst>
              <a:ext uri="{FF2B5EF4-FFF2-40B4-BE49-F238E27FC236}">
                <a16:creationId xmlns:a16="http://schemas.microsoft.com/office/drawing/2014/main" id="{6BF82D26-7A96-4044-9C5E-C4D6A74AFE7F}"/>
              </a:ext>
            </a:extLst>
          </p:cNvPr>
          <p:cNvCxnSpPr>
            <a:cxnSpLocks/>
            <a:stCxn id="269" idx="7"/>
            <a:endCxn id="273" idx="2"/>
          </p:cNvCxnSpPr>
          <p:nvPr/>
        </p:nvCxnSpPr>
        <p:spPr>
          <a:xfrm flipV="1">
            <a:off x="6205912" y="4712605"/>
            <a:ext cx="433856" cy="8465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a:extLst>
              <a:ext uri="{FF2B5EF4-FFF2-40B4-BE49-F238E27FC236}">
                <a16:creationId xmlns:a16="http://schemas.microsoft.com/office/drawing/2014/main" id="{9D73668B-0A7A-4E20-9617-F2B9C1D41AA6}"/>
              </a:ext>
            </a:extLst>
          </p:cNvPr>
          <p:cNvCxnSpPr>
            <a:stCxn id="274" idx="6"/>
            <a:endCxn id="270" idx="2"/>
          </p:cNvCxnSpPr>
          <p:nvPr/>
        </p:nvCxnSpPr>
        <p:spPr>
          <a:xfrm flipV="1">
            <a:off x="6445316" y="5489471"/>
            <a:ext cx="526122" cy="16366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83172173-8373-4693-903E-5097F6D40BD6}"/>
              </a:ext>
            </a:extLst>
          </p:cNvPr>
          <p:cNvCxnSpPr>
            <a:cxnSpLocks/>
            <a:stCxn id="274" idx="7"/>
            <a:endCxn id="272" idx="3"/>
          </p:cNvCxnSpPr>
          <p:nvPr/>
        </p:nvCxnSpPr>
        <p:spPr>
          <a:xfrm flipV="1">
            <a:off x="6424670" y="5307860"/>
            <a:ext cx="113693" cy="29543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a:extLst>
              <a:ext uri="{FF2B5EF4-FFF2-40B4-BE49-F238E27FC236}">
                <a16:creationId xmlns:a16="http://schemas.microsoft.com/office/drawing/2014/main" id="{43A421F9-E94E-4C22-A3DE-FEBBA097FE12}"/>
              </a:ext>
            </a:extLst>
          </p:cNvPr>
          <p:cNvCxnSpPr>
            <a:stCxn id="269" idx="4"/>
            <a:endCxn id="274" idx="0"/>
          </p:cNvCxnSpPr>
          <p:nvPr/>
        </p:nvCxnSpPr>
        <p:spPr>
          <a:xfrm>
            <a:off x="6156069" y="4917588"/>
            <a:ext cx="218758" cy="66505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9" name="Oval 288">
            <a:extLst>
              <a:ext uri="{FF2B5EF4-FFF2-40B4-BE49-F238E27FC236}">
                <a16:creationId xmlns:a16="http://schemas.microsoft.com/office/drawing/2014/main" id="{CE0D4889-EB9F-4686-B0A5-09C01C5E2AFA}"/>
              </a:ext>
            </a:extLst>
          </p:cNvPr>
          <p:cNvSpPr/>
          <p:nvPr/>
        </p:nvSpPr>
        <p:spPr>
          <a:xfrm>
            <a:off x="6971438" y="5418982"/>
            <a:ext cx="140977" cy="140977"/>
          </a:xfrm>
          <a:prstGeom prst="ellipse">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90" name="Oval 289">
            <a:extLst>
              <a:ext uri="{FF2B5EF4-FFF2-40B4-BE49-F238E27FC236}">
                <a16:creationId xmlns:a16="http://schemas.microsoft.com/office/drawing/2014/main" id="{6E2D1CD2-3F6A-47F6-93AF-1AB107E7587E}"/>
              </a:ext>
            </a:extLst>
          </p:cNvPr>
          <p:cNvSpPr/>
          <p:nvPr/>
        </p:nvSpPr>
        <p:spPr>
          <a:xfrm>
            <a:off x="6517718" y="5187528"/>
            <a:ext cx="140977" cy="140977"/>
          </a:xfrm>
          <a:prstGeom prst="ellipse">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91" name="Oval 290">
            <a:extLst>
              <a:ext uri="{FF2B5EF4-FFF2-40B4-BE49-F238E27FC236}">
                <a16:creationId xmlns:a16="http://schemas.microsoft.com/office/drawing/2014/main" id="{F4C68673-766C-4DD9-9A49-FDCC90BF3631}"/>
              </a:ext>
            </a:extLst>
          </p:cNvPr>
          <p:cNvSpPr/>
          <p:nvPr/>
        </p:nvSpPr>
        <p:spPr>
          <a:xfrm>
            <a:off x="6639767" y="4642116"/>
            <a:ext cx="140977" cy="140977"/>
          </a:xfrm>
          <a:prstGeom prst="ellipse">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92" name="Oval 291">
            <a:extLst>
              <a:ext uri="{FF2B5EF4-FFF2-40B4-BE49-F238E27FC236}">
                <a16:creationId xmlns:a16="http://schemas.microsoft.com/office/drawing/2014/main" id="{80A57DD3-683F-42E2-93FE-8D161882BB15}"/>
              </a:ext>
            </a:extLst>
          </p:cNvPr>
          <p:cNvSpPr/>
          <p:nvPr/>
        </p:nvSpPr>
        <p:spPr>
          <a:xfrm>
            <a:off x="7201247" y="4870061"/>
            <a:ext cx="140977" cy="140977"/>
          </a:xfrm>
          <a:prstGeom prst="ellipse">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93" name="Oval 292">
            <a:extLst>
              <a:ext uri="{FF2B5EF4-FFF2-40B4-BE49-F238E27FC236}">
                <a16:creationId xmlns:a16="http://schemas.microsoft.com/office/drawing/2014/main" id="{642F2AEC-B382-4BF4-ADCB-49071BF074C8}"/>
              </a:ext>
            </a:extLst>
          </p:cNvPr>
          <p:cNvSpPr/>
          <p:nvPr/>
        </p:nvSpPr>
        <p:spPr>
          <a:xfrm>
            <a:off x="7924506" y="4450894"/>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94" name="Oval 293">
            <a:extLst>
              <a:ext uri="{FF2B5EF4-FFF2-40B4-BE49-F238E27FC236}">
                <a16:creationId xmlns:a16="http://schemas.microsoft.com/office/drawing/2014/main" id="{CA0A7BB4-ECF3-400D-814C-79CFDD76DC70}"/>
              </a:ext>
            </a:extLst>
          </p:cNvPr>
          <p:cNvSpPr/>
          <p:nvPr/>
        </p:nvSpPr>
        <p:spPr>
          <a:xfrm>
            <a:off x="7944766" y="5462314"/>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295" name="Straight Connector 294">
            <a:extLst>
              <a:ext uri="{FF2B5EF4-FFF2-40B4-BE49-F238E27FC236}">
                <a16:creationId xmlns:a16="http://schemas.microsoft.com/office/drawing/2014/main" id="{A4B20659-7738-4382-80D3-E61A64109BC3}"/>
              </a:ext>
            </a:extLst>
          </p:cNvPr>
          <p:cNvCxnSpPr>
            <a:stCxn id="294" idx="1"/>
            <a:endCxn id="292" idx="5"/>
          </p:cNvCxnSpPr>
          <p:nvPr/>
        </p:nvCxnSpPr>
        <p:spPr>
          <a:xfrm flipH="1" flipV="1">
            <a:off x="7321578" y="4990392"/>
            <a:ext cx="643834" cy="49256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6" name="Straight Connector 295">
            <a:extLst>
              <a:ext uri="{FF2B5EF4-FFF2-40B4-BE49-F238E27FC236}">
                <a16:creationId xmlns:a16="http://schemas.microsoft.com/office/drawing/2014/main" id="{A1B4DC3B-80B8-489E-BC74-71092DAAF256}"/>
              </a:ext>
            </a:extLst>
          </p:cNvPr>
          <p:cNvCxnSpPr>
            <a:stCxn id="294" idx="2"/>
            <a:endCxn id="289" idx="6"/>
          </p:cNvCxnSpPr>
          <p:nvPr/>
        </p:nvCxnSpPr>
        <p:spPr>
          <a:xfrm flipH="1" flipV="1">
            <a:off x="7112415" y="5489471"/>
            <a:ext cx="832351" cy="4333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7" name="Straight Connector 296">
            <a:extLst>
              <a:ext uri="{FF2B5EF4-FFF2-40B4-BE49-F238E27FC236}">
                <a16:creationId xmlns:a16="http://schemas.microsoft.com/office/drawing/2014/main" id="{1AE512EF-A543-4511-A5CF-117EBB18F78F}"/>
              </a:ext>
            </a:extLst>
          </p:cNvPr>
          <p:cNvCxnSpPr>
            <a:cxnSpLocks/>
            <a:stCxn id="292" idx="7"/>
            <a:endCxn id="293" idx="3"/>
          </p:cNvCxnSpPr>
          <p:nvPr/>
        </p:nvCxnSpPr>
        <p:spPr>
          <a:xfrm flipV="1">
            <a:off x="7321578" y="4571225"/>
            <a:ext cx="623574" cy="31948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8" name="Straight Connector 297">
            <a:extLst>
              <a:ext uri="{FF2B5EF4-FFF2-40B4-BE49-F238E27FC236}">
                <a16:creationId xmlns:a16="http://schemas.microsoft.com/office/drawing/2014/main" id="{3CD4141E-A327-425C-A496-2CFB13DFF1AF}"/>
              </a:ext>
            </a:extLst>
          </p:cNvPr>
          <p:cNvCxnSpPr>
            <a:cxnSpLocks/>
            <a:stCxn id="293" idx="2"/>
            <a:endCxn id="291" idx="7"/>
          </p:cNvCxnSpPr>
          <p:nvPr/>
        </p:nvCxnSpPr>
        <p:spPr>
          <a:xfrm flipH="1">
            <a:off x="6760098" y="4521383"/>
            <a:ext cx="1164408" cy="14137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9" name="Straight Connector 298">
            <a:extLst>
              <a:ext uri="{FF2B5EF4-FFF2-40B4-BE49-F238E27FC236}">
                <a16:creationId xmlns:a16="http://schemas.microsoft.com/office/drawing/2014/main" id="{7CE7AE10-FF12-4022-8B74-76B73F82D452}"/>
              </a:ext>
            </a:extLst>
          </p:cNvPr>
          <p:cNvCxnSpPr>
            <a:stCxn id="289" idx="7"/>
            <a:endCxn id="292" idx="4"/>
          </p:cNvCxnSpPr>
          <p:nvPr/>
        </p:nvCxnSpPr>
        <p:spPr>
          <a:xfrm flipV="1">
            <a:off x="7091770" y="5011038"/>
            <a:ext cx="179966" cy="42859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0" name="Straight Connector 299">
            <a:extLst>
              <a:ext uri="{FF2B5EF4-FFF2-40B4-BE49-F238E27FC236}">
                <a16:creationId xmlns:a16="http://schemas.microsoft.com/office/drawing/2014/main" id="{8BFA3AD7-29D5-4B3A-9531-E9DD20672F71}"/>
              </a:ext>
            </a:extLst>
          </p:cNvPr>
          <p:cNvCxnSpPr>
            <a:cxnSpLocks/>
            <a:stCxn id="292" idx="1"/>
            <a:endCxn id="291" idx="6"/>
          </p:cNvCxnSpPr>
          <p:nvPr/>
        </p:nvCxnSpPr>
        <p:spPr>
          <a:xfrm flipH="1" flipV="1">
            <a:off x="6780744" y="4712605"/>
            <a:ext cx="441149" cy="17810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1" name="Straight Connector 300">
            <a:extLst>
              <a:ext uri="{FF2B5EF4-FFF2-40B4-BE49-F238E27FC236}">
                <a16:creationId xmlns:a16="http://schemas.microsoft.com/office/drawing/2014/main" id="{417907DF-3978-42BC-B2FB-234FB27727B8}"/>
              </a:ext>
            </a:extLst>
          </p:cNvPr>
          <p:cNvCxnSpPr>
            <a:cxnSpLocks/>
            <a:stCxn id="291" idx="3"/>
            <a:endCxn id="290" idx="0"/>
          </p:cNvCxnSpPr>
          <p:nvPr/>
        </p:nvCxnSpPr>
        <p:spPr>
          <a:xfrm flipH="1">
            <a:off x="6588206" y="4762447"/>
            <a:ext cx="72207" cy="4250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2" name="Straight Connector 301">
            <a:extLst>
              <a:ext uri="{FF2B5EF4-FFF2-40B4-BE49-F238E27FC236}">
                <a16:creationId xmlns:a16="http://schemas.microsoft.com/office/drawing/2014/main" id="{9FB0C84A-2E7E-43C1-85EA-34FA8E34B55E}"/>
              </a:ext>
            </a:extLst>
          </p:cNvPr>
          <p:cNvCxnSpPr>
            <a:cxnSpLocks/>
            <a:stCxn id="290" idx="6"/>
            <a:endCxn id="289" idx="1"/>
          </p:cNvCxnSpPr>
          <p:nvPr/>
        </p:nvCxnSpPr>
        <p:spPr>
          <a:xfrm>
            <a:off x="6658695" y="5258017"/>
            <a:ext cx="333389" cy="18161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3" name="Straight Connector 302">
            <a:extLst>
              <a:ext uri="{FF2B5EF4-FFF2-40B4-BE49-F238E27FC236}">
                <a16:creationId xmlns:a16="http://schemas.microsoft.com/office/drawing/2014/main" id="{4E806BA7-0018-47B9-A3D6-746BF7E83E5A}"/>
              </a:ext>
            </a:extLst>
          </p:cNvPr>
          <p:cNvCxnSpPr>
            <a:cxnSpLocks/>
            <a:stCxn id="290" idx="7"/>
            <a:endCxn id="292" idx="2"/>
          </p:cNvCxnSpPr>
          <p:nvPr/>
        </p:nvCxnSpPr>
        <p:spPr>
          <a:xfrm flipV="1">
            <a:off x="6638049" y="4940550"/>
            <a:ext cx="563198" cy="26762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04" name="Oval 303">
            <a:extLst>
              <a:ext uri="{FF2B5EF4-FFF2-40B4-BE49-F238E27FC236}">
                <a16:creationId xmlns:a16="http://schemas.microsoft.com/office/drawing/2014/main" id="{C50DCFCA-2381-43C8-AA1D-6E85D81B3EA1}"/>
              </a:ext>
            </a:extLst>
          </p:cNvPr>
          <p:cNvSpPr/>
          <p:nvPr/>
        </p:nvSpPr>
        <p:spPr>
          <a:xfrm>
            <a:off x="7680876" y="4765418"/>
            <a:ext cx="140977" cy="140977"/>
          </a:xfrm>
          <a:prstGeom prst="ellipse">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305" name="Straight Connector 304">
            <a:extLst>
              <a:ext uri="{FF2B5EF4-FFF2-40B4-BE49-F238E27FC236}">
                <a16:creationId xmlns:a16="http://schemas.microsoft.com/office/drawing/2014/main" id="{EE1ECB5B-7FBA-45FB-B0F5-04D1F43D969E}"/>
              </a:ext>
            </a:extLst>
          </p:cNvPr>
          <p:cNvCxnSpPr>
            <a:cxnSpLocks/>
            <a:stCxn id="304" idx="3"/>
            <a:endCxn id="292" idx="6"/>
          </p:cNvCxnSpPr>
          <p:nvPr/>
        </p:nvCxnSpPr>
        <p:spPr>
          <a:xfrm flipH="1">
            <a:off x="7342224" y="4885749"/>
            <a:ext cx="359298" cy="5480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6" name="Straight Connector 305">
            <a:extLst>
              <a:ext uri="{FF2B5EF4-FFF2-40B4-BE49-F238E27FC236}">
                <a16:creationId xmlns:a16="http://schemas.microsoft.com/office/drawing/2014/main" id="{599D4CF4-9074-4D93-8926-69C7E2A9FE3C}"/>
              </a:ext>
            </a:extLst>
          </p:cNvPr>
          <p:cNvCxnSpPr>
            <a:cxnSpLocks/>
            <a:stCxn id="304" idx="7"/>
            <a:endCxn id="293" idx="4"/>
          </p:cNvCxnSpPr>
          <p:nvPr/>
        </p:nvCxnSpPr>
        <p:spPr>
          <a:xfrm flipV="1">
            <a:off x="7801207" y="4591871"/>
            <a:ext cx="193788" cy="19419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7" name="Straight Connector 306">
            <a:extLst>
              <a:ext uri="{FF2B5EF4-FFF2-40B4-BE49-F238E27FC236}">
                <a16:creationId xmlns:a16="http://schemas.microsoft.com/office/drawing/2014/main" id="{B8D340E0-AFA6-449B-8163-558C596E6441}"/>
              </a:ext>
            </a:extLst>
          </p:cNvPr>
          <p:cNvCxnSpPr>
            <a:cxnSpLocks/>
            <a:stCxn id="304" idx="5"/>
            <a:endCxn id="294" idx="0"/>
          </p:cNvCxnSpPr>
          <p:nvPr/>
        </p:nvCxnSpPr>
        <p:spPr>
          <a:xfrm>
            <a:off x="7801207" y="4885749"/>
            <a:ext cx="214048" cy="5765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8" name="Straight Connector 307">
            <a:extLst>
              <a:ext uri="{FF2B5EF4-FFF2-40B4-BE49-F238E27FC236}">
                <a16:creationId xmlns:a16="http://schemas.microsoft.com/office/drawing/2014/main" id="{EAAEBB23-5EE4-43FB-88F0-069F7C117149}"/>
              </a:ext>
            </a:extLst>
          </p:cNvPr>
          <p:cNvCxnSpPr>
            <a:cxnSpLocks/>
            <a:stCxn id="291" idx="6"/>
            <a:endCxn id="304" idx="1"/>
          </p:cNvCxnSpPr>
          <p:nvPr/>
        </p:nvCxnSpPr>
        <p:spPr>
          <a:xfrm>
            <a:off x="6780744" y="4712605"/>
            <a:ext cx="920778" cy="7345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5467984"/>
      </p:ext>
    </p:extLst>
  </p:cSld>
  <p:clrMapOvr>
    <a:masterClrMapping/>
  </p:clrMapOvr>
</p:sld>
</file>

<file path=ppt/theme/theme1.xml><?xml version="1.0" encoding="utf-8"?>
<a:theme xmlns:a="http://schemas.openxmlformats.org/drawingml/2006/main" name="1_Blank">
  <a:themeElements>
    <a:clrScheme name="Aerospace New Colors">
      <a:dk1>
        <a:srgbClr val="000000"/>
      </a:dk1>
      <a:lt1>
        <a:sysClr val="window" lastClr="FFFFFF"/>
      </a:lt1>
      <a:dk2>
        <a:srgbClr val="6F6F70"/>
      </a:dk2>
      <a:lt2>
        <a:srgbClr val="2E008B"/>
      </a:lt2>
      <a:accent1>
        <a:srgbClr val="5E8AB4"/>
      </a:accent1>
      <a:accent2>
        <a:srgbClr val="9B7793"/>
      </a:accent2>
      <a:accent3>
        <a:srgbClr val="FF8F1C"/>
      </a:accent3>
      <a:accent4>
        <a:srgbClr val="FFC72C"/>
      </a:accent4>
      <a:accent5>
        <a:srgbClr val="4F868E"/>
      </a:accent5>
      <a:accent6>
        <a:srgbClr val="A4D65E"/>
      </a:accent6>
      <a:hlink>
        <a:srgbClr val="5E8AB4"/>
      </a:hlink>
      <a:folHlink>
        <a:srgbClr val="4F868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effectLst/>
      </a:spPr>
      <a:bodyPr rtlCol="0" anchor="ctr"/>
      <a:lstStyle>
        <a:defPPr algn="ctr">
          <a:defRPr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7 corp_newBrand_4.3_cleanLogo.potx" id="{9CDF77FC-A88D-499A-B6D8-2BE6C5817AE1}" vid="{D28AFCCC-B62F-486F-913D-BFCD8B8EA0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b61945e-ea42-4939-992c-499712c4dde6">
      <UserInfo>
        <DisplayName>Margaret A Viola</DisplayName>
        <AccountId>2555</AccountId>
        <AccountType/>
      </UserInfo>
      <UserInfo>
        <DisplayName>Paul V Anderson</DisplayName>
        <AccountId>110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D688C767E01141A97C6FAE41AF2B6F" ma:contentTypeVersion="18" ma:contentTypeDescription="Create a new document." ma:contentTypeScope="" ma:versionID="b62200fd839641f471f862c69a3c9557">
  <xsd:schema xmlns:xsd="http://www.w3.org/2001/XMLSchema" xmlns:xs="http://www.w3.org/2001/XMLSchema" xmlns:p="http://schemas.microsoft.com/office/2006/metadata/properties" xmlns:ns2="1b61945e-ea42-4939-992c-499712c4dde6" xmlns:ns3="75bac2cd-ddab-4cd9-afd2-4e18805de604" targetNamespace="http://schemas.microsoft.com/office/2006/metadata/properties" ma:root="true" ma:fieldsID="662b3b9240b4bd6af68f525a09383479" ns2:_="" ns3:_="">
    <xsd:import namespace="1b61945e-ea42-4939-992c-499712c4dde6"/>
    <xsd:import namespace="75bac2cd-ddab-4cd9-afd2-4e18805de60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61945e-ea42-4939-992c-499712c4dde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bac2cd-ddab-4cd9-afd2-4e18805de60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61B769-D194-4AE7-9D3D-107ABC3B3746}">
  <ds:schemaRef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schemas.microsoft.com/office/infopath/2007/PartnerControls"/>
    <ds:schemaRef ds:uri="75bac2cd-ddab-4cd9-afd2-4e18805de604"/>
    <ds:schemaRef ds:uri="http://schemas.microsoft.com/office/2006/metadata/properties"/>
    <ds:schemaRef ds:uri="1b61945e-ea42-4939-992c-499712c4dde6"/>
    <ds:schemaRef ds:uri="http://www.w3.org/XML/1998/namespace"/>
  </ds:schemaRefs>
</ds:datastoreItem>
</file>

<file path=customXml/itemProps2.xml><?xml version="1.0" encoding="utf-8"?>
<ds:datastoreItem xmlns:ds="http://schemas.openxmlformats.org/officeDocument/2006/customXml" ds:itemID="{F2105C56-557A-4102-8DB1-1D3EEF9C09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61945e-ea42-4939-992c-499712c4dde6"/>
    <ds:schemaRef ds:uri="75bac2cd-ddab-4cd9-afd2-4e18805de6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6941D5-9B70-4FCF-8431-FD2C00B4DF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2017 corp_newBrand_4.3_cleanLogo</Template>
  <TotalTime>9951</TotalTime>
  <Words>930</Words>
  <Application>Microsoft Office PowerPoint</Application>
  <PresentationFormat>Custom</PresentationFormat>
  <Paragraphs>67</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Calibri</vt:lpstr>
      <vt:lpstr>Dubai</vt:lpstr>
      <vt:lpstr>Franklin Gothic Book</vt:lpstr>
      <vt:lpstr>Franklin Gothic Medium</vt:lpstr>
      <vt:lpstr>Franklin Gothic Medium Cond</vt:lpstr>
      <vt:lpstr>Segoe UI Black</vt:lpstr>
      <vt:lpstr>Segoe UI Semilight</vt:lpstr>
      <vt:lpstr>Tw Cen MT</vt:lpstr>
      <vt:lpstr>1_Blank</vt:lpstr>
      <vt:lpstr>PowerPoint Presentation</vt:lpstr>
      <vt:lpstr>PowerPoint Presentation</vt:lpstr>
      <vt:lpstr>PowerPoint Presentation</vt:lpstr>
      <vt:lpstr>PowerPoint Presentation</vt:lpstr>
      <vt:lpstr>PowerPoint Presentation</vt:lpstr>
      <vt:lpstr>PowerPoint Presentation</vt:lpstr>
    </vt:vector>
  </TitlesOfParts>
  <Manager/>
  <Company>Aerospace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Randy M Villahermosa</dc:creator>
  <cp:keywords/>
  <dc:description/>
  <cp:lastModifiedBy>Justin Kim</cp:lastModifiedBy>
  <cp:revision>268</cp:revision>
  <cp:lastPrinted>2018-11-12T19:13:39Z</cp:lastPrinted>
  <dcterms:created xsi:type="dcterms:W3CDTF">2018-05-16T17:44:45Z</dcterms:created>
  <dcterms:modified xsi:type="dcterms:W3CDTF">2020-01-30T21:34:06Z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0x0101002CD688C767E01141A97C6FAE41AF2B6F</vt:lpwstr>
  </property>
  <property fmtid="{D5CDD505-2E9C-101B-9397-08002B2CF9AE}" pid="3" name="_dlc_DocIdItemGuid">
    <vt:lpwstr>2eca26bd-ca3e-41ff-a1fe-be826d22c0e5</vt:lpwstr>
  </property>
</Properties>
</file>