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926" r:id="rId4"/>
  </p:sldMasterIdLst>
  <p:notesMasterIdLst>
    <p:notesMasterId r:id="rId8"/>
  </p:notesMasterIdLst>
  <p:handoutMasterIdLst>
    <p:handoutMasterId r:id="rId9"/>
  </p:handoutMasterIdLst>
  <p:sldIdLst>
    <p:sldId id="265" r:id="rId5"/>
    <p:sldId id="266" r:id="rId6"/>
    <p:sldId id="267" r:id="rId7"/>
  </p:sldIdLst>
  <p:sldSz cx="10058400" cy="7543800"/>
  <p:notesSz cx="7023100" cy="9309100"/>
  <p:defaultTextStyle>
    <a:defPPr>
      <a:defRPr lang="en-US"/>
    </a:defPPr>
    <a:lvl1pPr marL="0" algn="l" defTabSz="502897" rtl="0" eaLnBrk="1" latinLnBrk="0" hangingPunct="1">
      <a:defRPr sz="1980" kern="1200">
        <a:solidFill>
          <a:schemeClr val="tx1"/>
        </a:solidFill>
        <a:latin typeface="+mn-lt"/>
        <a:ea typeface="+mn-ea"/>
        <a:cs typeface="+mn-cs"/>
      </a:defRPr>
    </a:lvl1pPr>
    <a:lvl2pPr marL="502897" algn="l" defTabSz="502897" rtl="0" eaLnBrk="1" latinLnBrk="0" hangingPunct="1">
      <a:defRPr sz="1980" kern="1200">
        <a:solidFill>
          <a:schemeClr val="tx1"/>
        </a:solidFill>
        <a:latin typeface="+mn-lt"/>
        <a:ea typeface="+mn-ea"/>
        <a:cs typeface="+mn-cs"/>
      </a:defRPr>
    </a:lvl2pPr>
    <a:lvl3pPr marL="1005794" algn="l" defTabSz="502897" rtl="0" eaLnBrk="1" latinLnBrk="0" hangingPunct="1">
      <a:defRPr sz="1980" kern="1200">
        <a:solidFill>
          <a:schemeClr val="tx1"/>
        </a:solidFill>
        <a:latin typeface="+mn-lt"/>
        <a:ea typeface="+mn-ea"/>
        <a:cs typeface="+mn-cs"/>
      </a:defRPr>
    </a:lvl3pPr>
    <a:lvl4pPr marL="1508691" algn="l" defTabSz="502897" rtl="0" eaLnBrk="1" latinLnBrk="0" hangingPunct="1">
      <a:defRPr sz="1980" kern="1200">
        <a:solidFill>
          <a:schemeClr val="tx1"/>
        </a:solidFill>
        <a:latin typeface="+mn-lt"/>
        <a:ea typeface="+mn-ea"/>
        <a:cs typeface="+mn-cs"/>
      </a:defRPr>
    </a:lvl4pPr>
    <a:lvl5pPr marL="2011589" algn="l" defTabSz="502897" rtl="0" eaLnBrk="1" latinLnBrk="0" hangingPunct="1">
      <a:defRPr sz="1980" kern="1200">
        <a:solidFill>
          <a:schemeClr val="tx1"/>
        </a:solidFill>
        <a:latin typeface="+mn-lt"/>
        <a:ea typeface="+mn-ea"/>
        <a:cs typeface="+mn-cs"/>
      </a:defRPr>
    </a:lvl5pPr>
    <a:lvl6pPr marL="2514486" algn="l" defTabSz="502897" rtl="0" eaLnBrk="1" latinLnBrk="0" hangingPunct="1">
      <a:defRPr sz="1980" kern="1200">
        <a:solidFill>
          <a:schemeClr val="tx1"/>
        </a:solidFill>
        <a:latin typeface="+mn-lt"/>
        <a:ea typeface="+mn-ea"/>
        <a:cs typeface="+mn-cs"/>
      </a:defRPr>
    </a:lvl6pPr>
    <a:lvl7pPr marL="3017383" algn="l" defTabSz="502897" rtl="0" eaLnBrk="1" latinLnBrk="0" hangingPunct="1">
      <a:defRPr sz="1980" kern="1200">
        <a:solidFill>
          <a:schemeClr val="tx1"/>
        </a:solidFill>
        <a:latin typeface="+mn-lt"/>
        <a:ea typeface="+mn-ea"/>
        <a:cs typeface="+mn-cs"/>
      </a:defRPr>
    </a:lvl7pPr>
    <a:lvl8pPr marL="3520280" algn="l" defTabSz="502897" rtl="0" eaLnBrk="1" latinLnBrk="0" hangingPunct="1">
      <a:defRPr sz="1980" kern="1200">
        <a:solidFill>
          <a:schemeClr val="tx1"/>
        </a:solidFill>
        <a:latin typeface="+mn-lt"/>
        <a:ea typeface="+mn-ea"/>
        <a:cs typeface="+mn-cs"/>
      </a:defRPr>
    </a:lvl8pPr>
    <a:lvl9pPr marL="4023177" algn="l" defTabSz="502897" rtl="0" eaLnBrk="1" latinLnBrk="0" hangingPunct="1">
      <a:defRPr sz="1980" kern="1200">
        <a:solidFill>
          <a:schemeClr val="tx1"/>
        </a:solidFill>
        <a:latin typeface="+mn-lt"/>
        <a:ea typeface="+mn-ea"/>
        <a:cs typeface="+mn-cs"/>
      </a:defRPr>
    </a:lvl9pPr>
  </p:defaultTextStyle>
  <p:extLst>
    <p:ext uri="{EFAFB233-063F-42B5-8137-9DF3F51BA10A}">
      <p15:sldGuideLst xmlns:p15="http://schemas.microsoft.com/office/powerpoint/2012/main">
        <p15:guide id="5" pos="3168" userDrawn="1">
          <p15:clr>
            <a:srgbClr val="A4A3A4"/>
          </p15:clr>
        </p15:guide>
        <p15:guide id="6" orient="horz" pos="2376"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 id="1" name="Paul V Anderson" initials="PVA" lastIdx="5" clrIdx="1">
    <p:extLst>
      <p:ext uri="{19B8F6BF-5375-455C-9EA6-DF929625EA0E}">
        <p15:presenceInfo xmlns:p15="http://schemas.microsoft.com/office/powerpoint/2012/main" userId="S-1-5-21-1417001333-1614895754-725345543-75487" providerId="AD"/>
      </p:ext>
    </p:extLst>
  </p:cmAuthor>
  <p:cmAuthor id="2" name="Erica Deionno" initials="ED" lastIdx="1" clrIdx="2">
    <p:extLst>
      <p:ext uri="{19B8F6BF-5375-455C-9EA6-DF929625EA0E}">
        <p15:presenceInfo xmlns:p15="http://schemas.microsoft.com/office/powerpoint/2012/main" userId="S-1-5-21-1417001333-1614895754-725345543-257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08B"/>
    <a:srgbClr val="00A9E0"/>
    <a:srgbClr val="FF8F1C"/>
    <a:srgbClr val="595959"/>
    <a:srgbClr val="D9D9D9"/>
    <a:srgbClr val="FF0000"/>
    <a:srgbClr val="ABE9FF"/>
    <a:srgbClr val="B2B2B3"/>
    <a:srgbClr val="BFBFC0"/>
    <a:srgbClr val="981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1" autoAdjust="0"/>
    <p:restoredTop sz="90820" autoAdjust="0"/>
  </p:normalViewPr>
  <p:slideViewPr>
    <p:cSldViewPr snapToGrid="0" showGuides="1">
      <p:cViewPr varScale="1">
        <p:scale>
          <a:sx n="104" d="100"/>
          <a:sy n="104" d="100"/>
        </p:scale>
        <p:origin x="270" y="108"/>
      </p:cViewPr>
      <p:guideLst>
        <p:guide pos="3168"/>
        <p:guide orient="horz" pos="23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624" y="6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2020-01-31</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2020-01-31</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1005794" rtl="0" eaLnBrk="1" latinLnBrk="0" hangingPunct="1">
      <a:defRPr sz="1320" kern="1200">
        <a:solidFill>
          <a:schemeClr val="tx1"/>
        </a:solidFill>
        <a:latin typeface="+mn-lt"/>
        <a:ea typeface="+mn-ea"/>
        <a:cs typeface="+mn-cs"/>
      </a:defRPr>
    </a:lvl1pPr>
    <a:lvl2pPr marL="502897" algn="l" defTabSz="1005794" rtl="0" eaLnBrk="1" latinLnBrk="0" hangingPunct="1">
      <a:defRPr sz="1320" kern="1200">
        <a:solidFill>
          <a:schemeClr val="tx1"/>
        </a:solidFill>
        <a:latin typeface="+mn-lt"/>
        <a:ea typeface="+mn-ea"/>
        <a:cs typeface="+mn-cs"/>
      </a:defRPr>
    </a:lvl2pPr>
    <a:lvl3pPr marL="1005794" algn="l" defTabSz="1005794" rtl="0" eaLnBrk="1" latinLnBrk="0" hangingPunct="1">
      <a:defRPr sz="1320" kern="1200">
        <a:solidFill>
          <a:schemeClr val="tx1"/>
        </a:solidFill>
        <a:latin typeface="+mn-lt"/>
        <a:ea typeface="+mn-ea"/>
        <a:cs typeface="+mn-cs"/>
      </a:defRPr>
    </a:lvl3pPr>
    <a:lvl4pPr marL="1508691" algn="l" defTabSz="1005794" rtl="0" eaLnBrk="1" latinLnBrk="0" hangingPunct="1">
      <a:defRPr sz="1320" kern="1200">
        <a:solidFill>
          <a:schemeClr val="tx1"/>
        </a:solidFill>
        <a:latin typeface="+mn-lt"/>
        <a:ea typeface="+mn-ea"/>
        <a:cs typeface="+mn-cs"/>
      </a:defRPr>
    </a:lvl4pPr>
    <a:lvl5pPr marL="2011589" algn="l" defTabSz="1005794" rtl="0" eaLnBrk="1" latinLnBrk="0" hangingPunct="1">
      <a:defRPr sz="1320" kern="1200">
        <a:solidFill>
          <a:schemeClr val="tx1"/>
        </a:solidFill>
        <a:latin typeface="+mn-lt"/>
        <a:ea typeface="+mn-ea"/>
        <a:cs typeface="+mn-cs"/>
      </a:defRPr>
    </a:lvl5pPr>
    <a:lvl6pPr marL="2514486" algn="l" defTabSz="1005794" rtl="0" eaLnBrk="1" latinLnBrk="0" hangingPunct="1">
      <a:defRPr sz="1320" kern="1200">
        <a:solidFill>
          <a:schemeClr val="tx1"/>
        </a:solidFill>
        <a:latin typeface="+mn-lt"/>
        <a:ea typeface="+mn-ea"/>
        <a:cs typeface="+mn-cs"/>
      </a:defRPr>
    </a:lvl6pPr>
    <a:lvl7pPr marL="3017383" algn="l" defTabSz="1005794" rtl="0" eaLnBrk="1" latinLnBrk="0" hangingPunct="1">
      <a:defRPr sz="1320" kern="1200">
        <a:solidFill>
          <a:schemeClr val="tx1"/>
        </a:solidFill>
        <a:latin typeface="+mn-lt"/>
        <a:ea typeface="+mn-ea"/>
        <a:cs typeface="+mn-cs"/>
      </a:defRPr>
    </a:lvl7pPr>
    <a:lvl8pPr marL="3520280" algn="l" defTabSz="1005794" rtl="0" eaLnBrk="1" latinLnBrk="0" hangingPunct="1">
      <a:defRPr sz="1320" kern="1200">
        <a:solidFill>
          <a:schemeClr val="tx1"/>
        </a:solidFill>
        <a:latin typeface="+mn-lt"/>
        <a:ea typeface="+mn-ea"/>
        <a:cs typeface="+mn-cs"/>
      </a:defRPr>
    </a:lvl8pPr>
    <a:lvl9pPr marL="4023177" algn="l" defTabSz="1005794" rtl="0" eaLnBrk="1" latinLnBrk="0" hangingPunct="1">
      <a:defRPr sz="13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a_IdeasFields_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OVERVIEW_BRIEF_DESCRIPTION [130]</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OVERVIEW_AEROSPACE_UNIQUE[130]</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OVERVIEW_IMPACT [130]</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DETAILS_TECH_01 [50]</a:t>
            </a:r>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DETAILS_TECH_02 [50]</a:t>
            </a:r>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DETAILS_TECH_03 [50]</a:t>
            </a:r>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OVERVIEW_EXTENDED_PROJECT_TITLE [55]</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DETAILS_TECH_04 [50]</a:t>
            </a:r>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OVERVIEW_BACKGROUND [300]</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OVERVIEW_PROBLEM_SOLVED [420]</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OVERVIEW_KEY_QUESTION [100]</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OVERVIEW_IN_DEPTH_DESCRIPTION [600]</a:t>
            </a:r>
          </a:p>
        </p:txBody>
      </p:sp>
      <p:sp>
        <p:nvSpPr>
          <p:cNvPr id="36" name="JON">
            <a:extLst>
              <a:ext uri="{FF2B5EF4-FFF2-40B4-BE49-F238E27FC236}">
                <a16:creationId xmlns:a16="http://schemas.microsoft.com/office/drawing/2014/main" id="{D8CEAB55-40B4-4BB6-813E-563CD34D86FD}"/>
              </a:ext>
            </a:extLst>
          </p:cNvPr>
          <p:cNvSpPr>
            <a:spLocks noGrp="1"/>
          </p:cNvSpPr>
          <p:nvPr>
            <p:ph type="body" sz="quarter" idx="31" hasCustomPrompt="1"/>
          </p:nvPr>
        </p:nvSpPr>
        <p:spPr>
          <a:xfrm>
            <a:off x="6719408"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MEDIA_BACKGROUND_FIGURE_IMAGE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MEDIA_FLOWCHART_IMAGE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32" name="FUNDING_SOURCE">
            <a:extLst>
              <a:ext uri="{FF2B5EF4-FFF2-40B4-BE49-F238E27FC236}">
                <a16:creationId xmlns:a16="http://schemas.microsoft.com/office/drawing/2014/main" id="{1DE0D686-0FEA-421F-8A2E-758A66D237A0}"/>
              </a:ext>
            </a:extLst>
          </p:cNvPr>
          <p:cNvSpPr>
            <a:spLocks noGrp="1"/>
          </p:cNvSpPr>
          <p:nvPr>
            <p:ph type="body" sz="quarter" idx="36" hasCustomPrompt="1"/>
          </p:nvPr>
        </p:nvSpPr>
        <p:spPr>
          <a:xfrm>
            <a:off x="7604592" y="7118634"/>
            <a:ext cx="91477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 name="Straight Connector 2">
            <a:extLst>
              <a:ext uri="{FF2B5EF4-FFF2-40B4-BE49-F238E27FC236}">
                <a16:creationId xmlns:a16="http://schemas.microsoft.com/office/drawing/2014/main" id="{7D6B670B-8A00-4DDC-BF92-980384BFB935}"/>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MEDIA_MAIN_GRAPHIC_TITLE [25]</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MEDIA_BACKGROUND_FIGURE_TITLE [25]</a:t>
            </a:r>
          </a:p>
        </p:txBody>
      </p:sp>
      <p:sp>
        <p:nvSpPr>
          <p:cNvPr id="38" name="MEDIA_MAIN_GRAPHIC_IMAGE">
            <a:extLst>
              <a:ext uri="{FF2B5EF4-FFF2-40B4-BE49-F238E27FC236}">
                <a16:creationId xmlns:a16="http://schemas.microsoft.com/office/drawing/2014/main" id="{997F911E-5E4E-4705-9D97-62D4B6B5795C}"/>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MEDIA_MAIN_GRAPHIC_IMAGE</a:t>
            </a:r>
          </a:p>
        </p:txBody>
      </p:sp>
      <p:sp>
        <p:nvSpPr>
          <p:cNvPr id="43" name="Rectangle 42">
            <a:extLst>
              <a:ext uri="{FF2B5EF4-FFF2-40B4-BE49-F238E27FC236}">
                <a16:creationId xmlns:a16="http://schemas.microsoft.com/office/drawing/2014/main" id="{D39075FE-1EB4-4FD6-9596-AD8EBB75F125}"/>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4" name="Right Triangle 43">
            <a:extLst>
              <a:ext uri="{FF2B5EF4-FFF2-40B4-BE49-F238E27FC236}">
                <a16:creationId xmlns:a16="http://schemas.microsoft.com/office/drawing/2014/main" id="{26974839-94B7-4F78-B5BC-5F7B949FAADB}"/>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0239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b_Flipbook">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 </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ext uri="{D42A27DB-BD31-4B8C-83A1-F6EECF244321}">
                <p14:modId xmlns:p14="http://schemas.microsoft.com/office/powerpoint/2010/main" val="4204177718"/>
              </p:ext>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ext uri="{D42A27DB-BD31-4B8C-83A1-F6EECF244321}">
                <p14:modId xmlns:p14="http://schemas.microsoft.com/office/powerpoint/2010/main" val="1109667932"/>
              </p:ext>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Provide a short overview of your project, as if someone is asking you what the project is all about.</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Capture the uniqueness of your Aerospace contribution, and/or why Aerospace is uniquely positioned to tackle this project.</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Describe the potential (or actual) impact of this project. “So what?” Why does anyone care about this project?</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ext uri="{D42A27DB-BD31-4B8C-83A1-F6EECF244321}">
                <p14:modId xmlns:p14="http://schemas.microsoft.com/office/powerpoint/2010/main" val="404869268"/>
              </p:ext>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(#1)</a:t>
            </a:r>
            <a:endParaRPr lang="en-US" dirty="0"/>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(#2)</a:t>
            </a:r>
            <a:endParaRPr lang="en-US" dirty="0"/>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(#3)</a:t>
            </a:r>
            <a:endParaRPr lang="en-US" dirty="0"/>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Provide an alternate or extended project name to compliment main project name.</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(#4)</a:t>
            </a:r>
            <a:endParaRPr lang="en-US" dirty="0"/>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Provide a concise narrative on background and context for the project. For example, you could discuss market drivers or trends in cross-cutting customer hard problems that are motivating themes for the project. Respond as if someone is asking you about what inspired you to work this project.</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Describe the specific problem (or series of problems) that is (are) being solved by this project. This is an opportunity to articulate a compelling value proposition for the project by capturing underlying problems and/or customer needs that are being addressed by your project and its products.</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Provide a key driving research question or customer ask that motivated this project (phrase as question).</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Provide a more detailed, technical description of the project and its underlying technology. Which specific techniques and/or methodologies are being applied, and how are these unique, innovative, or novel, etc.? </a:t>
            </a:r>
            <a:br>
              <a:rPr lang="en-US" dirty="0"/>
            </a:br>
            <a:br>
              <a:rPr lang="en-US" dirty="0"/>
            </a:br>
            <a:r>
              <a:rPr lang="en-US" dirty="0"/>
              <a:t>Think of this as an extended discussion of the “how” of your project—to compliment the “what” and “why” summaries found elsewhere on this template slide.</a:t>
            </a:r>
          </a:p>
        </p:txBody>
      </p:sp>
      <p:sp>
        <p:nvSpPr>
          <p:cNvPr id="39" name="MEDIA_MAIN_GRAPHIC_IMAGE">
            <a:extLst>
              <a:ext uri="{FF2B5EF4-FFF2-40B4-BE49-F238E27FC236}">
                <a16:creationId xmlns:a16="http://schemas.microsoft.com/office/drawing/2014/main" id="{8F14FCD2-FD86-4DA0-8182-A0DABD68AF35}"/>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main project figure here, which could be a photo of a prototype or other hardware/equipment, a CAD drawing, concept schematic, etc. This is the “what” figure.</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figure here capturing context, background, or motivation for this project. This is the “why” figure.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flowchart or project diagram here to highlight the underlying technical project specifics. This is the “how” figure.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Main Project Figure Title</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Background Figure Title</a:t>
            </a:r>
          </a:p>
        </p:txBody>
      </p:sp>
      <p:sp>
        <p:nvSpPr>
          <p:cNvPr id="44" name="Rectangle 43">
            <a:extLst>
              <a:ext uri="{FF2B5EF4-FFF2-40B4-BE49-F238E27FC236}">
                <a16:creationId xmlns:a16="http://schemas.microsoft.com/office/drawing/2014/main" id="{A25BFC4B-43C7-4167-AACA-A76F5CE8A6E1}"/>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5" name="Right Triangle 44">
            <a:extLst>
              <a:ext uri="{FF2B5EF4-FFF2-40B4-BE49-F238E27FC236}">
                <a16:creationId xmlns:a16="http://schemas.microsoft.com/office/drawing/2014/main" id="{89B2063E-9FB7-42CA-9A4B-E07E1F3085EF}"/>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35" name="JON">
            <a:extLst>
              <a:ext uri="{FF2B5EF4-FFF2-40B4-BE49-F238E27FC236}">
                <a16:creationId xmlns:a16="http://schemas.microsoft.com/office/drawing/2014/main" id="{0FE87C6B-857D-4E5F-B4A1-C6433054038C}"/>
              </a:ext>
            </a:extLst>
          </p:cNvPr>
          <p:cNvSpPr>
            <a:spLocks noGrp="1"/>
          </p:cNvSpPr>
          <p:nvPr>
            <p:ph type="body" sz="quarter" idx="31" hasCustomPrompt="1"/>
          </p:nvPr>
        </p:nvSpPr>
        <p:spPr>
          <a:xfrm>
            <a:off x="6719409"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38" name="FUNDING_SOURCE">
            <a:extLst>
              <a:ext uri="{FF2B5EF4-FFF2-40B4-BE49-F238E27FC236}">
                <a16:creationId xmlns:a16="http://schemas.microsoft.com/office/drawing/2014/main" id="{C5CE28D5-C0C9-4005-9794-7A565C8F2593}"/>
              </a:ext>
            </a:extLst>
          </p:cNvPr>
          <p:cNvSpPr>
            <a:spLocks noGrp="1"/>
          </p:cNvSpPr>
          <p:nvPr>
            <p:ph type="body" sz="quarter" idx="36" hasCustomPrompt="1"/>
          </p:nvPr>
        </p:nvSpPr>
        <p:spPr>
          <a:xfrm>
            <a:off x="7604592" y="7118634"/>
            <a:ext cx="94053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6" name="Straight Connector 35">
            <a:extLst>
              <a:ext uri="{FF2B5EF4-FFF2-40B4-BE49-F238E27FC236}">
                <a16:creationId xmlns:a16="http://schemas.microsoft.com/office/drawing/2014/main" id="{56DBAE4D-B63E-4914-BA68-5911D9912400}"/>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26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_IdeasFields_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RESULTS_KEY_OUTCOME_01</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9894" y="7205472"/>
            <a:ext cx="85977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4697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RESULTS_KEY_OUTCOME_02</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RESULTS_KEY_OUTCOME_03</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OVERVIEW_CUSTOMER_CONNECTION</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DETAILS_DEMO</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DETAILS_NEXT_STEPS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RESULTS_IP</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RESULTS_PUBLICATIONS</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RESULTS_CONFERENCES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12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d_Result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16332" y="7205472"/>
            <a:ext cx="853337"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3"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Provide additional context and perspective on the relevance and applicability of this project to DoD, IC, and civil customers. Does this project uniquely meet the needs of one or more customers? Does it address a gap in capability or mitigate any risk?</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Capture any technology or capability demos that were developed over the course of this research. Have demos been presented to any customers?</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next steps for this project. If funding for this project were to continue, capture objectives, research directions, demos to develop, etc. for a follow-on effort that aligns with customer needs.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patents awarded, invention disclosures, and new tools, methods, or capabilities created over the course of or as a result of this research.</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documents developed during the project, including ATMs/TORs/ATRs or any peer-reviewed journal publications resulting from this research.</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papers or posters presented at major technical/industry conferences or events.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1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e_IdeasFields_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{TITLE}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{OVERVIEWONELINER}</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35652" y="7205472"/>
            <a:ext cx="834018"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3409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{VENTURESDEMO}</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{VENTURESUTILIZATION}</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8686800" cy="155448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{VENTURESTESTIMONIAL}</a:t>
            </a:r>
          </a:p>
        </p:txBody>
      </p:sp>
    </p:spTree>
    <p:extLst>
      <p:ext uri="{BB962C8B-B14F-4D97-AF65-F5344CB8AC3E}">
        <p14:creationId xmlns:p14="http://schemas.microsoft.com/office/powerpoint/2010/main" val="38448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f_Ventur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6" y="7205472"/>
            <a:ext cx="866214"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53418" cy="365760"/>
          </a:xfrm>
          <a:prstGeom prst="rect">
            <a:avLst/>
          </a:prstGeom>
        </p:spPr>
        <p:txBody>
          <a:bodyPr anchor="ctr"/>
          <a:lstStyle>
            <a:lvl1pPr marL="0" marR="0" indent="0" algn="l" defTabSz="502931" rtl="0" eaLnBrk="1" fontAlgn="auto" latinLnBrk="0" hangingPunct="1">
              <a:lnSpc>
                <a:spcPct val="90000"/>
              </a:lnSpc>
              <a:spcBef>
                <a:spcPts val="0"/>
              </a:spcBef>
              <a:spcAft>
                <a:spcPts val="0"/>
              </a:spcAft>
              <a:buClrTx/>
              <a:buSzTx/>
              <a:buFont typeface="Arial"/>
              <a:buNone/>
              <a:tabLst/>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Provide an in-depth description of any technology or capability demos that were developed over the course of this project. Describe what the demo involves and/or shows, and list any notable instances in which this demo has been given (e.g., at an open house, iLab event, at a conference or other event, directly to a customer, etc.).</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known utilization of project products, tools, and/or know-how for program office support and/or other customer-related activities. For each instance, provide a short description of what product/tool/know-how derived from this project was used, for whom, and how/why.</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6670143" cy="155448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any of your feedback or provide a short testimonial on the benefits of receiving iLab funding, and/or how it has enabled you to explore, innovate, or conduct R&amp;D that would otherwise not be done or made possible at Aerospace.</a:t>
            </a:r>
          </a:p>
        </p:txBody>
      </p:sp>
      <p:sp>
        <p:nvSpPr>
          <p:cNvPr id="16" name="TextBox 15">
            <a:extLst>
              <a:ext uri="{FF2B5EF4-FFF2-40B4-BE49-F238E27FC236}">
                <a16:creationId xmlns:a16="http://schemas.microsoft.com/office/drawing/2014/main" id="{92E905DC-38C9-4B04-A421-CAB8814F196F}"/>
              </a:ext>
            </a:extLst>
          </p:cNvPr>
          <p:cNvSpPr txBox="1"/>
          <p:nvPr userDrawn="1"/>
        </p:nvSpPr>
        <p:spPr>
          <a:xfrm>
            <a:off x="7566842" y="5007847"/>
            <a:ext cx="148297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TARGET</a:t>
            </a:r>
          </a:p>
        </p:txBody>
      </p:sp>
      <p:sp>
        <p:nvSpPr>
          <p:cNvPr id="20" name="TextBox 19">
            <a:extLst>
              <a:ext uri="{FF2B5EF4-FFF2-40B4-BE49-F238E27FC236}">
                <a16:creationId xmlns:a16="http://schemas.microsoft.com/office/drawing/2014/main" id="{2196C09B-6701-4CEB-822A-1C2BB9C73B35}"/>
              </a:ext>
            </a:extLst>
          </p:cNvPr>
          <p:cNvSpPr txBox="1"/>
          <p:nvPr userDrawn="1"/>
        </p:nvSpPr>
        <p:spPr>
          <a:xfrm>
            <a:off x="7569669" y="5327548"/>
            <a:ext cx="1912467" cy="646331"/>
          </a:xfrm>
          <a:prstGeom prst="rect">
            <a:avLst/>
          </a:prstGeom>
          <a:noFill/>
        </p:spPr>
        <p:txBody>
          <a:bodyPr wrap="square" rtlCol="0">
            <a:spAutoFit/>
          </a:bodyPr>
          <a:lstStyle/>
          <a:p>
            <a:r>
              <a:rPr lang="en-US" sz="1200" b="0" dirty="0">
                <a:solidFill>
                  <a:schemeClr val="tx1"/>
                </a:solidFill>
                <a:latin typeface="Franklin Gothic Book" panose="020B0503020102020204" pitchFamily="34" charset="0"/>
              </a:rPr>
              <a:t>CSG              DSG</a:t>
            </a:r>
          </a:p>
          <a:p>
            <a:endParaRPr lang="en-US" sz="1200" b="0" dirty="0">
              <a:solidFill>
                <a:schemeClr val="tx1"/>
              </a:solidFill>
              <a:latin typeface="Franklin Gothic Book" panose="020B0503020102020204" pitchFamily="34" charset="0"/>
            </a:endParaRPr>
          </a:p>
          <a:p>
            <a:r>
              <a:rPr lang="en-US" sz="1200" b="0" dirty="0">
                <a:solidFill>
                  <a:schemeClr val="tx1"/>
                </a:solidFill>
                <a:latin typeface="Franklin Gothic Book" panose="020B0503020102020204" pitchFamily="34" charset="0"/>
              </a:rPr>
              <a:t>NSG              SSG</a:t>
            </a:r>
          </a:p>
        </p:txBody>
      </p:sp>
      <p:sp>
        <p:nvSpPr>
          <p:cNvPr id="3" name="Text Placeholder 2">
            <a:extLst>
              <a:ext uri="{FF2B5EF4-FFF2-40B4-BE49-F238E27FC236}">
                <a16:creationId xmlns:a16="http://schemas.microsoft.com/office/drawing/2014/main" id="{55F50150-8897-4106-B503-96DEB481D255}"/>
              </a:ext>
            </a:extLst>
          </p:cNvPr>
          <p:cNvSpPr>
            <a:spLocks noGrp="1"/>
          </p:cNvSpPr>
          <p:nvPr>
            <p:ph type="body" sz="quarter" idx="74" hasCustomPrompt="1"/>
          </p:nvPr>
        </p:nvSpPr>
        <p:spPr>
          <a:xfrm>
            <a:off x="7569671" y="6016581"/>
            <a:ext cx="1912468" cy="833482"/>
          </a:xfrm>
          <a:prstGeom prst="rect">
            <a:avLst/>
          </a:prstGeom>
        </p:spPr>
        <p:txBody>
          <a:bodyPr/>
          <a:lstStyle>
            <a:lvl1pPr marL="0" indent="0">
              <a:buNone/>
              <a:defRPr sz="1000">
                <a:latin typeface="Franklin Gothic Book" panose="020B0503020102020204" pitchFamily="34" charset="0"/>
              </a:defRPr>
            </a:lvl1pPr>
          </a:lstStyle>
          <a:p>
            <a:pPr lvl="0"/>
            <a:r>
              <a:rPr lang="en-US" sz="1000" dirty="0">
                <a:latin typeface="Franklin Gothic Book" panose="020B0503020102020204" pitchFamily="34" charset="0"/>
              </a:rPr>
              <a:t>Place and “X” in any relevant boxes above and write any notes here:</a:t>
            </a:r>
            <a:endParaRPr lang="en-US" dirty="0"/>
          </a:p>
        </p:txBody>
      </p:sp>
    </p:spTree>
    <p:extLst>
      <p:ext uri="{BB962C8B-B14F-4D97-AF65-F5344CB8AC3E}">
        <p14:creationId xmlns:p14="http://schemas.microsoft.com/office/powerpoint/2010/main" val="18853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g_AdditionalInf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4" y="7205472"/>
            <a:ext cx="86621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041348" cy="276999"/>
          </a:xfrm>
          <a:prstGeom prst="rect">
            <a:avLst/>
          </a:prstGeom>
          <a:noFill/>
        </p:spPr>
        <p:txBody>
          <a:bodyPr wrap="square" rtlCol="0">
            <a:spAutoFit/>
          </a:bodyPr>
          <a:lstStyle/>
          <a:p>
            <a:r>
              <a:rPr lang="en-US" sz="1200" dirty="0">
                <a:solidFill>
                  <a:schemeClr val="bg2"/>
                </a:solidFill>
                <a:latin typeface="Franklin Gothic Medium" panose="020B0603020102020204" pitchFamily="34" charset="0"/>
              </a:rPr>
              <a:t>ADDITIONAL INFORMATION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7"/>
            <a:ext cx="8686800" cy="5577131"/>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List any additional information here not captured elsewhere in this template that you would like to optionally include in this report.  You may add additional pages as necessary.  For Enterprise ATIP, supplementary documentation may also be uploaded to the Service Management Portal (technical papers, videos, etc.).</a:t>
            </a:r>
          </a:p>
          <a:p>
            <a:pPr lvl="1"/>
            <a:endParaRPr lang="en-US" dirty="0"/>
          </a:p>
        </p:txBody>
      </p:sp>
    </p:spTree>
    <p:extLst>
      <p:ext uri="{BB962C8B-B14F-4D97-AF65-F5344CB8AC3E}">
        <p14:creationId xmlns:p14="http://schemas.microsoft.com/office/powerpoint/2010/main" val="253086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958B4-2B72-4DDF-A349-CE4AE8F808D8}"/>
              </a:ext>
            </a:extLst>
          </p:cNvPr>
          <p:cNvSpPr/>
          <p:nvPr userDrawn="1"/>
        </p:nvSpPr>
        <p:spPr>
          <a:xfrm>
            <a:off x="0" y="7046667"/>
            <a:ext cx="10058400" cy="49973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pic>
        <p:nvPicPr>
          <p:cNvPr id="5" name="Picture 4">
            <a:extLst>
              <a:ext uri="{FF2B5EF4-FFF2-40B4-BE49-F238E27FC236}">
                <a16:creationId xmlns:a16="http://schemas.microsoft.com/office/drawing/2014/main" id="{C2700EC9-CFD8-44A1-AFD6-7F9C7F92215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11355" y="7158207"/>
            <a:ext cx="1224605" cy="276650"/>
          </a:xfrm>
          <a:prstGeom prst="rect">
            <a:avLst/>
          </a:prstGeom>
        </p:spPr>
      </p:pic>
      <p:sp>
        <p:nvSpPr>
          <p:cNvPr id="6" name="TextBox 5">
            <a:extLst>
              <a:ext uri="{FF2B5EF4-FFF2-40B4-BE49-F238E27FC236}">
                <a16:creationId xmlns:a16="http://schemas.microsoft.com/office/drawing/2014/main" id="{AB3D6EF1-DBDC-4AD5-8EF7-B3A26725FB93}"/>
              </a:ext>
            </a:extLst>
          </p:cNvPr>
          <p:cNvSpPr txBox="1"/>
          <p:nvPr userDrawn="1"/>
        </p:nvSpPr>
        <p:spPr>
          <a:xfrm>
            <a:off x="1412351" y="7158207"/>
            <a:ext cx="7551370" cy="261610"/>
          </a:xfrm>
          <a:prstGeom prst="rect">
            <a:avLst/>
          </a:prstGeom>
          <a:noFill/>
        </p:spPr>
        <p:txBody>
          <a:bodyPr wrap="square" rtlCol="0">
            <a:spAutoFit/>
          </a:bodyPr>
          <a:lstStyle/>
          <a:p>
            <a:pPr algn="ctr"/>
            <a:r>
              <a:rPr lang="en-US" sz="1100" dirty="0">
                <a:solidFill>
                  <a:schemeClr val="bg1"/>
                </a:solidFill>
                <a:latin typeface="Franklin Gothic Book" panose="020B0503020102020204" pitchFamily="34" charset="0"/>
                <a:cs typeface="Segoe UI Semilight" panose="020B0402040204020203" pitchFamily="34" charset="0"/>
              </a:rPr>
              <a:t>High Sensitivity/Aerospace Proprietary Information</a:t>
            </a:r>
          </a:p>
        </p:txBody>
      </p:sp>
    </p:spTree>
    <p:extLst>
      <p:ext uri="{BB962C8B-B14F-4D97-AF65-F5344CB8AC3E}">
        <p14:creationId xmlns:p14="http://schemas.microsoft.com/office/powerpoint/2010/main" val="2117370435"/>
      </p:ext>
    </p:extLst>
  </p:cSld>
  <p:clrMap bg1="lt1" tx1="dk1" bg2="lt2" tx2="dk2" accent1="accent1" accent2="accent2" accent3="accent3" accent4="accent4" accent5="accent5" accent6="accent6" hlink="hlink" folHlink="folHlink"/>
  <p:sldLayoutIdLst>
    <p:sldLayoutId id="2147484934" r:id="rId1"/>
    <p:sldLayoutId id="2147484932" r:id="rId2"/>
    <p:sldLayoutId id="2147484936" r:id="rId3"/>
    <p:sldLayoutId id="2147484937" r:id="rId4"/>
    <p:sldLayoutId id="2147484939" r:id="rId5"/>
    <p:sldLayoutId id="2147484938" r:id="rId6"/>
    <p:sldLayoutId id="2147484940" r:id="rId7"/>
  </p:sldLayoutIdLst>
  <p:txStyles>
    <p:titleStyle>
      <a:lvl1pPr algn="l" defTabSz="502931" rtl="0" eaLnBrk="1" latinLnBrk="0" hangingPunct="1">
        <a:spcBef>
          <a:spcPct val="0"/>
        </a:spcBef>
        <a:buNone/>
        <a:defRPr sz="2860" kern="1200">
          <a:solidFill>
            <a:schemeClr val="tx1"/>
          </a:solidFill>
          <a:latin typeface="Arial"/>
          <a:ea typeface="+mj-ea"/>
          <a:cs typeface="Arial"/>
        </a:defRPr>
      </a:lvl1pPr>
    </p:titleStyle>
    <p:bodyStyle>
      <a:lvl1pPr marL="377199" indent="-377199" algn="l" defTabSz="502931" rtl="0" eaLnBrk="1" latinLnBrk="0" hangingPunct="1">
        <a:spcBef>
          <a:spcPct val="20000"/>
        </a:spcBef>
        <a:buFont typeface="Arial"/>
        <a:buChar char="•"/>
        <a:defRPr sz="2200" kern="1200">
          <a:solidFill>
            <a:schemeClr val="tx1"/>
          </a:solidFill>
          <a:latin typeface="Arial"/>
          <a:ea typeface="+mn-ea"/>
          <a:cs typeface="Arial"/>
        </a:defRPr>
      </a:lvl1pPr>
      <a:lvl2pPr marL="817264" indent="-314333" algn="l" defTabSz="502931" rtl="0" eaLnBrk="1" latinLnBrk="0" hangingPunct="1">
        <a:spcBef>
          <a:spcPct val="20000"/>
        </a:spcBef>
        <a:buFont typeface="Arial"/>
        <a:buChar char="–"/>
        <a:defRPr sz="2200" i="1" kern="1200">
          <a:solidFill>
            <a:schemeClr val="tx1"/>
          </a:solidFill>
          <a:latin typeface="Arial"/>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31" rtl="0" eaLnBrk="1" latinLnBrk="0" hangingPunct="1">
        <a:defRPr sz="1980" kern="1200">
          <a:solidFill>
            <a:schemeClr val="tx1"/>
          </a:solidFill>
          <a:latin typeface="+mn-lt"/>
          <a:ea typeface="+mn-ea"/>
          <a:cs typeface="+mn-cs"/>
        </a:defRPr>
      </a:lvl1pPr>
      <a:lvl2pPr marL="502931" algn="l" defTabSz="502931" rtl="0" eaLnBrk="1" latinLnBrk="0" hangingPunct="1">
        <a:defRPr sz="1980" kern="1200">
          <a:solidFill>
            <a:schemeClr val="tx1"/>
          </a:solidFill>
          <a:latin typeface="+mn-lt"/>
          <a:ea typeface="+mn-ea"/>
          <a:cs typeface="+mn-cs"/>
        </a:defRPr>
      </a:lvl2pPr>
      <a:lvl3pPr marL="1005863" algn="l" defTabSz="502931" rtl="0" eaLnBrk="1" latinLnBrk="0" hangingPunct="1">
        <a:defRPr sz="1980" kern="1200">
          <a:solidFill>
            <a:schemeClr val="tx1"/>
          </a:solidFill>
          <a:latin typeface="+mn-lt"/>
          <a:ea typeface="+mn-ea"/>
          <a:cs typeface="+mn-cs"/>
        </a:defRPr>
      </a:lvl3pPr>
      <a:lvl4pPr marL="1508794" algn="l" defTabSz="502931" rtl="0" eaLnBrk="1" latinLnBrk="0" hangingPunct="1">
        <a:defRPr sz="1980" kern="1200">
          <a:solidFill>
            <a:schemeClr val="tx1"/>
          </a:solidFill>
          <a:latin typeface="+mn-lt"/>
          <a:ea typeface="+mn-ea"/>
          <a:cs typeface="+mn-cs"/>
        </a:defRPr>
      </a:lvl4pPr>
      <a:lvl5pPr marL="2011726" algn="l" defTabSz="502931" rtl="0" eaLnBrk="1" latinLnBrk="0" hangingPunct="1">
        <a:defRPr sz="1980" kern="1200">
          <a:solidFill>
            <a:schemeClr val="tx1"/>
          </a:solidFill>
          <a:latin typeface="+mn-lt"/>
          <a:ea typeface="+mn-ea"/>
          <a:cs typeface="+mn-cs"/>
        </a:defRPr>
      </a:lvl5pPr>
      <a:lvl6pPr marL="2514657" algn="l" defTabSz="502931" rtl="0" eaLnBrk="1" latinLnBrk="0" hangingPunct="1">
        <a:defRPr sz="1980" kern="1200">
          <a:solidFill>
            <a:schemeClr val="tx1"/>
          </a:solidFill>
          <a:latin typeface="+mn-lt"/>
          <a:ea typeface="+mn-ea"/>
          <a:cs typeface="+mn-cs"/>
        </a:defRPr>
      </a:lvl6pPr>
      <a:lvl7pPr marL="3017589" algn="l" defTabSz="502931" rtl="0" eaLnBrk="1" latinLnBrk="0" hangingPunct="1">
        <a:defRPr sz="1980" kern="1200">
          <a:solidFill>
            <a:schemeClr val="tx1"/>
          </a:solidFill>
          <a:latin typeface="+mn-lt"/>
          <a:ea typeface="+mn-ea"/>
          <a:cs typeface="+mn-cs"/>
        </a:defRPr>
      </a:lvl7pPr>
      <a:lvl8pPr marL="3520520" algn="l" defTabSz="502931" rtl="0" eaLnBrk="1" latinLnBrk="0" hangingPunct="1">
        <a:defRPr sz="1980" kern="1200">
          <a:solidFill>
            <a:schemeClr val="tx1"/>
          </a:solidFill>
          <a:latin typeface="+mn-lt"/>
          <a:ea typeface="+mn-ea"/>
          <a:cs typeface="+mn-cs"/>
        </a:defRPr>
      </a:lvl8pPr>
      <a:lvl9pPr marL="4023451" algn="l" defTabSz="502931" rtl="0" eaLnBrk="1" latinLnBrk="0" hangingPunct="1">
        <a:defRPr sz="19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76">
          <p15:clr>
            <a:srgbClr val="F26B43"/>
          </p15:clr>
        </p15:guide>
        <p15:guide id="2" pos="3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JECT_NAME">
            <a:extLst>
              <a:ext uri="{FF2B5EF4-FFF2-40B4-BE49-F238E27FC236}">
                <a16:creationId xmlns:a16="http://schemas.microsoft.com/office/drawing/2014/main" id="{E508583A-79A3-47EE-ABD8-332EDF6EF1A7}"/>
              </a:ext>
            </a:extLst>
          </p:cNvPr>
          <p:cNvSpPr>
            <a:spLocks noGrp="1"/>
          </p:cNvSpPr>
          <p:nvPr>
            <p:ph type="body" sz="quarter" idx="10"/>
          </p:nvPr>
        </p:nvSpPr>
        <p:spPr/>
        <p:txBody>
          <a:bodyPr/>
          <a:lstStyle/>
          <a:p>
            <a:r>
              <a:rPr lang="en-US" dirty="0"/>
              <a:t>dial – Distributed ad-hoc localization</a:t>
            </a:r>
          </a:p>
        </p:txBody>
      </p:sp>
      <p:sp>
        <p:nvSpPr>
          <p:cNvPr id="25" name="OVERVIEW_ONE_LINER">
            <a:extLst>
              <a:ext uri="{FF2B5EF4-FFF2-40B4-BE49-F238E27FC236}">
                <a16:creationId xmlns:a16="http://schemas.microsoft.com/office/drawing/2014/main" id="{30BF78B8-B956-4C5E-85B4-004528D1EA9B}"/>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31" name="OVERVIEW_BRIEF_DESCRIPTION">
            <a:extLst>
              <a:ext uri="{FF2B5EF4-FFF2-40B4-BE49-F238E27FC236}">
                <a16:creationId xmlns:a16="http://schemas.microsoft.com/office/drawing/2014/main" id="{CD2576A7-C598-4FA0-A161-19F574DA37C8}"/>
              </a:ext>
            </a:extLst>
          </p:cNvPr>
          <p:cNvSpPr>
            <a:spLocks noGrp="1"/>
          </p:cNvSpPr>
          <p:nvPr>
            <p:ph type="body" sz="quarter" idx="23"/>
          </p:nvPr>
        </p:nvSpPr>
        <p:spPr/>
        <p:txBody>
          <a:bodyPr/>
          <a:lstStyle/>
          <a:p>
            <a:pPr algn="just"/>
            <a:r>
              <a:rPr lang="en-US" dirty="0"/>
              <a:t>DIAL is for rapidly determining satellite position in a proliferated network. Distributed localization is performed using crosslink and range information.</a:t>
            </a:r>
          </a:p>
        </p:txBody>
      </p:sp>
      <p:sp>
        <p:nvSpPr>
          <p:cNvPr id="32" name="OVERVIEW_AEROSPACE_UNIQUE">
            <a:extLst>
              <a:ext uri="{FF2B5EF4-FFF2-40B4-BE49-F238E27FC236}">
                <a16:creationId xmlns:a16="http://schemas.microsoft.com/office/drawing/2014/main" id="{B629B1FB-6C27-4665-9A2F-0E40DB385778}"/>
              </a:ext>
            </a:extLst>
          </p:cNvPr>
          <p:cNvSpPr>
            <a:spLocks noGrp="1"/>
          </p:cNvSpPr>
          <p:nvPr>
            <p:ph type="body" sz="quarter" idx="24"/>
          </p:nvPr>
        </p:nvSpPr>
        <p:spPr/>
        <p:txBody>
          <a:bodyPr/>
          <a:lstStyle/>
          <a:p>
            <a:pPr algn="just"/>
            <a:r>
              <a:rPr lang="en-US" dirty="0"/>
              <a:t>Distributed localization has not been thoroughly investigated in large, ad-hoc, three-dimensional networks. There is a wealth of unique research to be performed.</a:t>
            </a:r>
          </a:p>
        </p:txBody>
      </p:sp>
      <p:sp>
        <p:nvSpPr>
          <p:cNvPr id="33" name="OVERVIEW_IMPACT">
            <a:extLst>
              <a:ext uri="{FF2B5EF4-FFF2-40B4-BE49-F238E27FC236}">
                <a16:creationId xmlns:a16="http://schemas.microsoft.com/office/drawing/2014/main" id="{746E6012-334D-437C-A935-2F20A9A1F55C}"/>
              </a:ext>
            </a:extLst>
          </p:cNvPr>
          <p:cNvSpPr>
            <a:spLocks noGrp="1"/>
          </p:cNvSpPr>
          <p:nvPr>
            <p:ph type="body" sz="quarter" idx="25"/>
          </p:nvPr>
        </p:nvSpPr>
        <p:spPr/>
        <p:txBody>
          <a:bodyPr/>
          <a:lstStyle/>
          <a:p>
            <a:pPr algn="just"/>
            <a:r>
              <a:rPr lang="en-US" dirty="0"/>
              <a:t>As large proliferated satellite constellations come to fruition, position estimation and collision avoidance will pose a major challenge for future space operators.</a:t>
            </a:r>
          </a:p>
        </p:txBody>
      </p:sp>
      <p:sp>
        <p:nvSpPr>
          <p:cNvPr id="27" name="DETAILS_TECH_01">
            <a:extLst>
              <a:ext uri="{FF2B5EF4-FFF2-40B4-BE49-F238E27FC236}">
                <a16:creationId xmlns:a16="http://schemas.microsoft.com/office/drawing/2014/main" id="{16EBB167-2493-4ECE-9FFA-081485C4688D}"/>
              </a:ext>
            </a:extLst>
          </p:cNvPr>
          <p:cNvSpPr>
            <a:spLocks noGrp="1"/>
          </p:cNvSpPr>
          <p:nvPr>
            <p:ph type="body" sz="quarter" idx="19"/>
          </p:nvPr>
        </p:nvSpPr>
        <p:spPr/>
        <p:txBody>
          <a:bodyPr/>
          <a:lstStyle/>
          <a:p>
            <a:r>
              <a:rPr lang="en-US" dirty="0"/>
              <a:t>Distributed localization enables parallel computing</a:t>
            </a:r>
          </a:p>
        </p:txBody>
      </p:sp>
      <p:sp>
        <p:nvSpPr>
          <p:cNvPr id="28" name="DETAILS_TECH_02">
            <a:extLst>
              <a:ext uri="{FF2B5EF4-FFF2-40B4-BE49-F238E27FC236}">
                <a16:creationId xmlns:a16="http://schemas.microsoft.com/office/drawing/2014/main" id="{4462B832-7E95-435D-AB5C-EAD8B642D4BF}"/>
              </a:ext>
            </a:extLst>
          </p:cNvPr>
          <p:cNvSpPr>
            <a:spLocks noGrp="1"/>
          </p:cNvSpPr>
          <p:nvPr>
            <p:ph type="body" sz="quarter" idx="20"/>
          </p:nvPr>
        </p:nvSpPr>
        <p:spPr/>
        <p:txBody>
          <a:bodyPr/>
          <a:lstStyle/>
          <a:p>
            <a:r>
              <a:rPr lang="en-US" dirty="0"/>
              <a:t>Distributed algorithms scale to very large networks</a:t>
            </a:r>
          </a:p>
        </p:txBody>
      </p:sp>
      <p:sp>
        <p:nvSpPr>
          <p:cNvPr id="29" name="DETAILS_TECH_03">
            <a:extLst>
              <a:ext uri="{FF2B5EF4-FFF2-40B4-BE49-F238E27FC236}">
                <a16:creationId xmlns:a16="http://schemas.microsoft.com/office/drawing/2014/main" id="{6B772713-D873-4F2D-8071-3A1BFA32913D}"/>
              </a:ext>
            </a:extLst>
          </p:cNvPr>
          <p:cNvSpPr>
            <a:spLocks noGrp="1"/>
          </p:cNvSpPr>
          <p:nvPr>
            <p:ph type="body" sz="quarter" idx="21"/>
          </p:nvPr>
        </p:nvSpPr>
        <p:spPr/>
        <p:txBody>
          <a:bodyPr/>
          <a:lstStyle/>
          <a:p>
            <a:r>
              <a:rPr lang="en-US" dirty="0"/>
              <a:t>Leverages wireless terrestrial localization methods</a:t>
            </a:r>
          </a:p>
        </p:txBody>
      </p:sp>
      <p:sp>
        <p:nvSpPr>
          <p:cNvPr id="30" name="OVERVIEW_EXTENDED_PROJECT_TITLE">
            <a:extLst>
              <a:ext uri="{FF2B5EF4-FFF2-40B4-BE49-F238E27FC236}">
                <a16:creationId xmlns:a16="http://schemas.microsoft.com/office/drawing/2014/main" id="{47A6A1E7-BECC-406C-9B30-2185FB4DFB26}"/>
              </a:ext>
            </a:extLst>
          </p:cNvPr>
          <p:cNvSpPr>
            <a:spLocks noGrp="1"/>
          </p:cNvSpPr>
          <p:nvPr>
            <p:ph type="body" sz="quarter" idx="22"/>
          </p:nvPr>
        </p:nvSpPr>
        <p:spPr/>
        <p:txBody>
          <a:bodyPr/>
          <a:lstStyle/>
          <a:p>
            <a:r>
              <a:rPr lang="en-US" dirty="0"/>
              <a:t>Rapid localization in large, ad-hoc networked constellations</a:t>
            </a:r>
          </a:p>
        </p:txBody>
      </p:sp>
      <p:sp>
        <p:nvSpPr>
          <p:cNvPr id="34" name="DETAILS_TECH_04">
            <a:extLst>
              <a:ext uri="{FF2B5EF4-FFF2-40B4-BE49-F238E27FC236}">
                <a16:creationId xmlns:a16="http://schemas.microsoft.com/office/drawing/2014/main" id="{98C50347-7AE9-41E0-BD85-EFDC15763247}"/>
              </a:ext>
            </a:extLst>
          </p:cNvPr>
          <p:cNvSpPr>
            <a:spLocks noGrp="1"/>
          </p:cNvSpPr>
          <p:nvPr>
            <p:ph type="body" sz="quarter" idx="26"/>
          </p:nvPr>
        </p:nvSpPr>
        <p:spPr/>
        <p:txBody>
          <a:bodyPr/>
          <a:lstStyle/>
          <a:p>
            <a:r>
              <a:rPr lang="en-US" dirty="0"/>
              <a:t>Range-based localization based on ad-hoc networking</a:t>
            </a:r>
          </a:p>
        </p:txBody>
      </p:sp>
      <p:sp>
        <p:nvSpPr>
          <p:cNvPr id="35" name="OVERVIEW_BACKGROUND">
            <a:extLst>
              <a:ext uri="{FF2B5EF4-FFF2-40B4-BE49-F238E27FC236}">
                <a16:creationId xmlns:a16="http://schemas.microsoft.com/office/drawing/2014/main" id="{B00761F2-84C6-4174-9DBA-6396559F2972}"/>
              </a:ext>
            </a:extLst>
          </p:cNvPr>
          <p:cNvSpPr>
            <a:spLocks noGrp="1"/>
          </p:cNvSpPr>
          <p:nvPr>
            <p:ph type="body" sz="quarter" idx="27"/>
          </p:nvPr>
        </p:nvSpPr>
        <p:spPr/>
        <p:txBody>
          <a:bodyPr/>
          <a:lstStyle/>
          <a:p>
            <a:pPr algn="just"/>
            <a:r>
              <a:rPr lang="en-US" dirty="0"/>
              <a:t>Current LEO satellites rely on some combination of sensors, GPS, and ground tracking to determine their positions. In a very large ad-hoc network, these methods may be prohibitively time/cost/effort expensive. As large, proliferated constellations come to fruition, position estimation will be a critical issue for operators.</a:t>
            </a:r>
          </a:p>
        </p:txBody>
      </p:sp>
      <p:sp>
        <p:nvSpPr>
          <p:cNvPr id="36" name="OVERVIEW_PROBLEM_SOLVED">
            <a:extLst>
              <a:ext uri="{FF2B5EF4-FFF2-40B4-BE49-F238E27FC236}">
                <a16:creationId xmlns:a16="http://schemas.microsoft.com/office/drawing/2014/main" id="{BC07D2EA-6E5F-4734-A1B1-A97679E25C5E}"/>
              </a:ext>
            </a:extLst>
          </p:cNvPr>
          <p:cNvSpPr>
            <a:spLocks noGrp="1"/>
          </p:cNvSpPr>
          <p:nvPr>
            <p:ph type="body" sz="quarter" idx="28"/>
          </p:nvPr>
        </p:nvSpPr>
        <p:spPr/>
        <p:txBody>
          <a:bodyPr/>
          <a:lstStyle/>
          <a:p>
            <a:pPr algn="just"/>
            <a:r>
              <a:rPr lang="en-US" dirty="0"/>
              <a:t>DIAL is an investigation into rapid and distributed position estimation in large proliferated networks. </a:t>
            </a:r>
            <a:r>
              <a:rPr lang="en-US" dirty="0" err="1"/>
              <a:t>SWaP</a:t>
            </a:r>
            <a:r>
              <a:rPr lang="en-US" dirty="0"/>
              <a:t> constraints on proliferated satellites may limit position estimation abilities. Wireless localization algorithms can be computationally low-cost, and performed without the need for a centralized computing resource. Distributed localization can reduce operator and computational workload, which will allow space operators to safely and efficiently manage large networks. </a:t>
            </a:r>
          </a:p>
        </p:txBody>
      </p:sp>
      <p:sp>
        <p:nvSpPr>
          <p:cNvPr id="37" name="OVERVIEW_KEY_QUESTION">
            <a:extLst>
              <a:ext uri="{FF2B5EF4-FFF2-40B4-BE49-F238E27FC236}">
                <a16:creationId xmlns:a16="http://schemas.microsoft.com/office/drawing/2014/main" id="{DB273126-FBCA-4199-BDF9-FBCA3B376D4F}"/>
              </a:ext>
            </a:extLst>
          </p:cNvPr>
          <p:cNvSpPr>
            <a:spLocks noGrp="1"/>
          </p:cNvSpPr>
          <p:nvPr>
            <p:ph type="body" sz="quarter" idx="29"/>
          </p:nvPr>
        </p:nvSpPr>
        <p:spPr/>
        <p:txBody>
          <a:bodyPr/>
          <a:lstStyle/>
          <a:p>
            <a:r>
              <a:rPr lang="en-US" dirty="0"/>
              <a:t>Can connectivity and crosslink information be used to determine satellite positions?</a:t>
            </a:r>
          </a:p>
        </p:txBody>
      </p:sp>
      <p:sp>
        <p:nvSpPr>
          <p:cNvPr id="38" name="OVERVIEW_IN_DEPTH_DESCRIPTION">
            <a:extLst>
              <a:ext uri="{FF2B5EF4-FFF2-40B4-BE49-F238E27FC236}">
                <a16:creationId xmlns:a16="http://schemas.microsoft.com/office/drawing/2014/main" id="{5E9E8E21-E1DA-4571-B571-D676F9DECF40}"/>
              </a:ext>
            </a:extLst>
          </p:cNvPr>
          <p:cNvSpPr>
            <a:spLocks noGrp="1"/>
          </p:cNvSpPr>
          <p:nvPr>
            <p:ph type="body" sz="quarter" idx="30"/>
          </p:nvPr>
        </p:nvSpPr>
        <p:spPr>
          <a:xfrm>
            <a:off x="6721885" y="2815117"/>
            <a:ext cx="2746203" cy="2078742"/>
          </a:xfrm>
        </p:spPr>
        <p:txBody>
          <a:bodyPr/>
          <a:lstStyle/>
          <a:p>
            <a:pPr algn="just"/>
            <a:r>
              <a:rPr lang="en-US" dirty="0"/>
              <a:t>DIAL leverages algorithms and methods developed for terrestrial localization in wireless networks. Results from Project Packet are used to initialize the crosslinks and network topology. Multi-Dimensional Scaling (MDS) is used to map the networks with an algorithm called MDS-MAP. A distributed form of MDS-MAP is implemented, called MDS-MAP(P), which enables parallel computation and mapping.</a:t>
            </a:r>
          </a:p>
          <a:p>
            <a:pPr algn="just"/>
            <a:endParaRPr lang="en-US" dirty="0"/>
          </a:p>
          <a:p>
            <a:pPr algn="just"/>
            <a:r>
              <a:rPr lang="en-US" dirty="0"/>
              <a:t>Local neighborhoods are independently mapped and then merged. As the local maps are aggregated into a total map, an absolute map can be constructed with the inclusion of 3 (in 2 dimensions) or 4 (in 3 dimensions) anchors nodes that are position-aware.</a:t>
            </a:r>
          </a:p>
        </p:txBody>
      </p:sp>
      <p:pic>
        <p:nvPicPr>
          <p:cNvPr id="3" name="Content Placeholder 2">
            <a:extLst>
              <a:ext uri="{FF2B5EF4-FFF2-40B4-BE49-F238E27FC236}">
                <a16:creationId xmlns:a16="http://schemas.microsoft.com/office/drawing/2014/main" id="{4347568D-9309-46ED-BC5E-E85FDEBF0FF6}"/>
              </a:ext>
            </a:extLst>
          </p:cNvPr>
          <p:cNvPicPr>
            <a:picLocks noGrp="1" noChangeAspect="1"/>
          </p:cNvPicPr>
          <p:nvPr>
            <p:ph sz="quarter" idx="16"/>
          </p:nvPr>
        </p:nvPicPr>
        <p:blipFill>
          <a:blip r:embed="rId2"/>
          <a:stretch>
            <a:fillRect/>
          </a:stretch>
        </p:blipFill>
        <p:spPr>
          <a:xfrm>
            <a:off x="3916466" y="4264025"/>
            <a:ext cx="2463594" cy="2514600"/>
          </a:xfrm>
        </p:spPr>
      </p:pic>
      <p:sp>
        <p:nvSpPr>
          <p:cNvPr id="43" name="LEAD">
            <a:extLst>
              <a:ext uri="{FF2B5EF4-FFF2-40B4-BE49-F238E27FC236}">
                <a16:creationId xmlns:a16="http://schemas.microsoft.com/office/drawing/2014/main" id="{906A99EA-3670-40FB-AC1F-5081B851F122}"/>
              </a:ext>
            </a:extLst>
          </p:cNvPr>
          <p:cNvSpPr>
            <a:spLocks noGrp="1"/>
          </p:cNvSpPr>
          <p:nvPr>
            <p:ph type="body" sz="quarter" idx="35"/>
          </p:nvPr>
        </p:nvSpPr>
        <p:spPr/>
        <p:txBody>
          <a:bodyPr/>
          <a:lstStyle/>
          <a:p>
            <a:r>
              <a:rPr lang="en-US" dirty="0"/>
              <a:t>Justin Kim</a:t>
            </a:r>
          </a:p>
        </p:txBody>
      </p:sp>
      <p:sp>
        <p:nvSpPr>
          <p:cNvPr id="41" name="MEDIA_MAIN_GRAPHIC_TITLE">
            <a:extLst>
              <a:ext uri="{FF2B5EF4-FFF2-40B4-BE49-F238E27FC236}">
                <a16:creationId xmlns:a16="http://schemas.microsoft.com/office/drawing/2014/main" id="{01E66112-92D4-415C-9D95-2E4CBEDE7F23}"/>
              </a:ext>
            </a:extLst>
          </p:cNvPr>
          <p:cNvSpPr>
            <a:spLocks noGrp="1"/>
          </p:cNvSpPr>
          <p:nvPr>
            <p:ph type="body" sz="quarter" idx="33"/>
          </p:nvPr>
        </p:nvSpPr>
        <p:spPr/>
        <p:txBody>
          <a:bodyPr/>
          <a:lstStyle/>
          <a:p>
            <a:endParaRPr lang="en-US" dirty="0"/>
          </a:p>
        </p:txBody>
      </p:sp>
      <p:sp>
        <p:nvSpPr>
          <p:cNvPr id="45" name="MEDIA_BACKGROUND_FIGURE_TITLE">
            <a:extLst>
              <a:ext uri="{FF2B5EF4-FFF2-40B4-BE49-F238E27FC236}">
                <a16:creationId xmlns:a16="http://schemas.microsoft.com/office/drawing/2014/main" id="{79934D70-3BA1-47C0-BE1B-042382CB65FD}"/>
              </a:ext>
            </a:extLst>
          </p:cNvPr>
          <p:cNvSpPr>
            <a:spLocks noGrp="1"/>
          </p:cNvSpPr>
          <p:nvPr>
            <p:ph type="body" sz="quarter" idx="37"/>
          </p:nvPr>
        </p:nvSpPr>
        <p:spPr/>
        <p:txBody>
          <a:bodyPr/>
          <a:lstStyle/>
          <a:p>
            <a:r>
              <a:rPr lang="en-US" dirty="0"/>
              <a:t>Managing Very Large Networks Poses a Challenge to Space Operators</a:t>
            </a:r>
          </a:p>
        </p:txBody>
      </p:sp>
      <p:sp>
        <p:nvSpPr>
          <p:cNvPr id="39" name="JON">
            <a:extLst>
              <a:ext uri="{FF2B5EF4-FFF2-40B4-BE49-F238E27FC236}">
                <a16:creationId xmlns:a16="http://schemas.microsoft.com/office/drawing/2014/main" id="{CAC29269-6053-4FA8-8EE7-2D787457263A}"/>
              </a:ext>
            </a:extLst>
          </p:cNvPr>
          <p:cNvSpPr>
            <a:spLocks noGrp="1"/>
          </p:cNvSpPr>
          <p:nvPr>
            <p:ph type="body" sz="quarter" idx="31"/>
          </p:nvPr>
        </p:nvSpPr>
        <p:spPr/>
        <p:txBody>
          <a:bodyPr/>
          <a:lstStyle/>
          <a:p>
            <a:r>
              <a:rPr lang="en-US" dirty="0"/>
              <a:t>841757</a:t>
            </a:r>
          </a:p>
        </p:txBody>
      </p:sp>
      <p:sp>
        <p:nvSpPr>
          <p:cNvPr id="44" name="FUNDING_SOURCE">
            <a:extLst>
              <a:ext uri="{FF2B5EF4-FFF2-40B4-BE49-F238E27FC236}">
                <a16:creationId xmlns:a16="http://schemas.microsoft.com/office/drawing/2014/main" id="{064F3777-976F-49E9-993E-9FFC9C9055E1}"/>
              </a:ext>
            </a:extLst>
          </p:cNvPr>
          <p:cNvSpPr>
            <a:spLocks noGrp="1"/>
          </p:cNvSpPr>
          <p:nvPr>
            <p:ph type="body" sz="quarter" idx="36"/>
          </p:nvPr>
        </p:nvSpPr>
        <p:spPr/>
        <p:txBody>
          <a:bodyPr/>
          <a:lstStyle/>
          <a:p>
            <a:r>
              <a:rPr lang="en-US" dirty="0"/>
              <a:t>Ventures</a:t>
            </a:r>
          </a:p>
        </p:txBody>
      </p:sp>
      <p:pic>
        <p:nvPicPr>
          <p:cNvPr id="19" name="Content Placeholder 18">
            <a:extLst>
              <a:ext uri="{FF2B5EF4-FFF2-40B4-BE49-F238E27FC236}">
                <a16:creationId xmlns:a16="http://schemas.microsoft.com/office/drawing/2014/main" id="{6AB6F8DC-E9B5-48F3-8A2A-5FEBB1A84FF3}"/>
              </a:ext>
            </a:extLst>
          </p:cNvPr>
          <p:cNvPicPr>
            <a:picLocks noGrp="1" noChangeAspect="1"/>
          </p:cNvPicPr>
          <p:nvPr>
            <p:ph sz="quarter" idx="32"/>
          </p:nvPr>
        </p:nvPicPr>
        <p:blipFill>
          <a:blip r:embed="rId3"/>
          <a:stretch>
            <a:fillRect/>
          </a:stretch>
        </p:blipFill>
        <p:spPr>
          <a:xfrm>
            <a:off x="1299308" y="4675188"/>
            <a:ext cx="1820984" cy="1828800"/>
          </a:xfrm>
        </p:spPr>
      </p:pic>
      <p:sp>
        <p:nvSpPr>
          <p:cNvPr id="120" name="Callout: Up Arrow 119">
            <a:extLst>
              <a:ext uri="{FF2B5EF4-FFF2-40B4-BE49-F238E27FC236}">
                <a16:creationId xmlns:a16="http://schemas.microsoft.com/office/drawing/2014/main" id="{61F9BC5C-6898-4EF1-B757-70279C482D4C}"/>
              </a:ext>
            </a:extLst>
          </p:cNvPr>
          <p:cNvSpPr/>
          <p:nvPr/>
        </p:nvSpPr>
        <p:spPr>
          <a:xfrm rot="10800000">
            <a:off x="7873292" y="5242945"/>
            <a:ext cx="1671741" cy="766494"/>
          </a:xfrm>
          <a:prstGeom prst="upArrowCallout">
            <a:avLst>
              <a:gd name="adj1" fmla="val 14577"/>
              <a:gd name="adj2" fmla="val 22560"/>
              <a:gd name="adj3" fmla="val 17015"/>
              <a:gd name="adj4" fmla="val 73877"/>
            </a:avLst>
          </a:prstGeom>
          <a:solidFill>
            <a:schemeClr val="tx2">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1" name="Oval 120">
            <a:extLst>
              <a:ext uri="{FF2B5EF4-FFF2-40B4-BE49-F238E27FC236}">
                <a16:creationId xmlns:a16="http://schemas.microsoft.com/office/drawing/2014/main" id="{E9CD5F71-7339-412C-83AC-70D2A4693DF9}"/>
              </a:ext>
            </a:extLst>
          </p:cNvPr>
          <p:cNvSpPr/>
          <p:nvPr/>
        </p:nvSpPr>
        <p:spPr>
          <a:xfrm>
            <a:off x="8036623" y="5360632"/>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2" name="Oval 121">
            <a:extLst>
              <a:ext uri="{FF2B5EF4-FFF2-40B4-BE49-F238E27FC236}">
                <a16:creationId xmlns:a16="http://schemas.microsoft.com/office/drawing/2014/main" id="{7157041E-AE1A-42F7-9110-B1F70078194B}"/>
              </a:ext>
            </a:extLst>
          </p:cNvPr>
          <p:cNvSpPr/>
          <p:nvPr/>
        </p:nvSpPr>
        <p:spPr>
          <a:xfrm>
            <a:off x="8406993" y="562920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3" name="Oval 122">
            <a:extLst>
              <a:ext uri="{FF2B5EF4-FFF2-40B4-BE49-F238E27FC236}">
                <a16:creationId xmlns:a16="http://schemas.microsoft.com/office/drawing/2014/main" id="{CEC53EFD-1270-452A-BA2C-CACDC207AF5C}"/>
              </a:ext>
            </a:extLst>
          </p:cNvPr>
          <p:cNvSpPr/>
          <p:nvPr/>
        </p:nvSpPr>
        <p:spPr>
          <a:xfrm>
            <a:off x="7898754" y="5532433"/>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4" name="Oval 123">
            <a:extLst>
              <a:ext uri="{FF2B5EF4-FFF2-40B4-BE49-F238E27FC236}">
                <a16:creationId xmlns:a16="http://schemas.microsoft.com/office/drawing/2014/main" id="{7C5A99B5-B991-4278-9213-429852D541CD}"/>
              </a:ext>
            </a:extLst>
          </p:cNvPr>
          <p:cNvSpPr/>
          <p:nvPr/>
        </p:nvSpPr>
        <p:spPr>
          <a:xfrm>
            <a:off x="8217296" y="5532433"/>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5" name="Oval 124">
            <a:extLst>
              <a:ext uri="{FF2B5EF4-FFF2-40B4-BE49-F238E27FC236}">
                <a16:creationId xmlns:a16="http://schemas.microsoft.com/office/drawing/2014/main" id="{3F1BA245-3E9D-491B-8DD1-3109681A5ED7}"/>
              </a:ext>
            </a:extLst>
          </p:cNvPr>
          <p:cNvSpPr/>
          <p:nvPr/>
        </p:nvSpPr>
        <p:spPr>
          <a:xfrm>
            <a:off x="8268324" y="5304400"/>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6" name="Oval 125">
            <a:extLst>
              <a:ext uri="{FF2B5EF4-FFF2-40B4-BE49-F238E27FC236}">
                <a16:creationId xmlns:a16="http://schemas.microsoft.com/office/drawing/2014/main" id="{0BE7BB7C-5BF2-4DC3-B051-3ABB12AA40A7}"/>
              </a:ext>
            </a:extLst>
          </p:cNvPr>
          <p:cNvSpPr/>
          <p:nvPr/>
        </p:nvSpPr>
        <p:spPr>
          <a:xfrm>
            <a:off x="8128084" y="569762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7" name="Oval 126">
            <a:extLst>
              <a:ext uri="{FF2B5EF4-FFF2-40B4-BE49-F238E27FC236}">
                <a16:creationId xmlns:a16="http://schemas.microsoft.com/office/drawing/2014/main" id="{D5A29582-72F9-49E7-A121-D2D5E34DAEBA}"/>
              </a:ext>
            </a:extLst>
          </p:cNvPr>
          <p:cNvSpPr/>
          <p:nvPr/>
        </p:nvSpPr>
        <p:spPr>
          <a:xfrm>
            <a:off x="8503074" y="539970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8" name="Oval 127">
            <a:extLst>
              <a:ext uri="{FF2B5EF4-FFF2-40B4-BE49-F238E27FC236}">
                <a16:creationId xmlns:a16="http://schemas.microsoft.com/office/drawing/2014/main" id="{D29968E6-7C4E-4150-B7C2-5D865A464316}"/>
              </a:ext>
            </a:extLst>
          </p:cNvPr>
          <p:cNvSpPr/>
          <p:nvPr/>
        </p:nvSpPr>
        <p:spPr>
          <a:xfrm>
            <a:off x="9029523" y="5686994"/>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9" name="Oval 128">
            <a:extLst>
              <a:ext uri="{FF2B5EF4-FFF2-40B4-BE49-F238E27FC236}">
                <a16:creationId xmlns:a16="http://schemas.microsoft.com/office/drawing/2014/main" id="{0B3FBC38-1863-4296-BBDD-2A02FD4A7FE7}"/>
              </a:ext>
            </a:extLst>
          </p:cNvPr>
          <p:cNvSpPr/>
          <p:nvPr/>
        </p:nvSpPr>
        <p:spPr>
          <a:xfrm>
            <a:off x="8839827" y="5590225"/>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0" name="Oval 129">
            <a:extLst>
              <a:ext uri="{FF2B5EF4-FFF2-40B4-BE49-F238E27FC236}">
                <a16:creationId xmlns:a16="http://schemas.microsoft.com/office/drawing/2014/main" id="{BF052F85-161F-461C-8A78-FD9579671D0E}"/>
              </a:ext>
            </a:extLst>
          </p:cNvPr>
          <p:cNvSpPr/>
          <p:nvPr/>
        </p:nvSpPr>
        <p:spPr>
          <a:xfrm>
            <a:off x="8890854" y="536219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1" name="Oval 130">
            <a:extLst>
              <a:ext uri="{FF2B5EF4-FFF2-40B4-BE49-F238E27FC236}">
                <a16:creationId xmlns:a16="http://schemas.microsoft.com/office/drawing/2014/main" id="{E6D85F5C-C89A-492B-BED9-93EF7BFF798C}"/>
              </a:ext>
            </a:extLst>
          </p:cNvPr>
          <p:cNvSpPr/>
          <p:nvPr/>
        </p:nvSpPr>
        <p:spPr>
          <a:xfrm>
            <a:off x="9125605" y="5457494"/>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2" name="Oval 131">
            <a:extLst>
              <a:ext uri="{FF2B5EF4-FFF2-40B4-BE49-F238E27FC236}">
                <a16:creationId xmlns:a16="http://schemas.microsoft.com/office/drawing/2014/main" id="{FEBC3F20-0A97-4772-BDDB-CA235E167974}"/>
              </a:ext>
            </a:extLst>
          </p:cNvPr>
          <p:cNvSpPr/>
          <p:nvPr/>
        </p:nvSpPr>
        <p:spPr>
          <a:xfrm>
            <a:off x="9427993" y="528224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3" name="Oval 132">
            <a:extLst>
              <a:ext uri="{FF2B5EF4-FFF2-40B4-BE49-F238E27FC236}">
                <a16:creationId xmlns:a16="http://schemas.microsoft.com/office/drawing/2014/main" id="{EF859928-AA08-417D-BAA2-9C327F78BDDD}"/>
              </a:ext>
            </a:extLst>
          </p:cNvPr>
          <p:cNvSpPr/>
          <p:nvPr/>
        </p:nvSpPr>
        <p:spPr>
          <a:xfrm>
            <a:off x="9436464" y="5705111"/>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34" name="Straight Connector 133">
            <a:extLst>
              <a:ext uri="{FF2B5EF4-FFF2-40B4-BE49-F238E27FC236}">
                <a16:creationId xmlns:a16="http://schemas.microsoft.com/office/drawing/2014/main" id="{C8DC1D29-E1EF-448E-9C7E-F9959768F326}"/>
              </a:ext>
            </a:extLst>
          </p:cNvPr>
          <p:cNvCxnSpPr>
            <a:stCxn id="123" idx="6"/>
            <a:endCxn id="124" idx="2"/>
          </p:cNvCxnSpPr>
          <p:nvPr/>
        </p:nvCxnSpPr>
        <p:spPr>
          <a:xfrm>
            <a:off x="7957696" y="5561904"/>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18BE92BB-1579-4458-8E0E-2EB04E2E3C86}"/>
              </a:ext>
            </a:extLst>
          </p:cNvPr>
          <p:cNvCxnSpPr>
            <a:stCxn id="123" idx="7"/>
            <a:endCxn id="121" idx="3"/>
          </p:cNvCxnSpPr>
          <p:nvPr/>
        </p:nvCxnSpPr>
        <p:spPr>
          <a:xfrm flipV="1">
            <a:off x="7949064" y="5410941"/>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C52FC31B-32B6-4092-AEC3-9F7F6EAE568B}"/>
              </a:ext>
            </a:extLst>
          </p:cNvPr>
          <p:cNvCxnSpPr>
            <a:cxnSpLocks/>
            <a:stCxn id="124" idx="6"/>
            <a:endCxn id="122" idx="1"/>
          </p:cNvCxnSpPr>
          <p:nvPr/>
        </p:nvCxnSpPr>
        <p:spPr>
          <a:xfrm>
            <a:off x="8276238" y="5561904"/>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AE053E6-FAD5-4AA3-8F2F-4EB92CBA9FB8}"/>
              </a:ext>
            </a:extLst>
          </p:cNvPr>
          <p:cNvCxnSpPr>
            <a:stCxn id="122" idx="7"/>
            <a:endCxn id="127" idx="4"/>
          </p:cNvCxnSpPr>
          <p:nvPr/>
        </p:nvCxnSpPr>
        <p:spPr>
          <a:xfrm flipV="1">
            <a:off x="8457303" y="5458644"/>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D9EFE50C-B2C3-4A01-B48A-E40E63985E2B}"/>
              </a:ext>
            </a:extLst>
          </p:cNvPr>
          <p:cNvCxnSpPr>
            <a:cxnSpLocks/>
            <a:stCxn id="127" idx="2"/>
            <a:endCxn id="124" idx="7"/>
          </p:cNvCxnSpPr>
          <p:nvPr/>
        </p:nvCxnSpPr>
        <p:spPr>
          <a:xfrm flipH="1">
            <a:off x="8267606" y="5429173"/>
            <a:ext cx="235468" cy="1118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09F78A4-B9D8-42C6-9636-C422407FC05C}"/>
              </a:ext>
            </a:extLst>
          </p:cNvPr>
          <p:cNvCxnSpPr>
            <a:stCxn id="121" idx="5"/>
            <a:endCxn id="124" idx="1"/>
          </p:cNvCxnSpPr>
          <p:nvPr/>
        </p:nvCxnSpPr>
        <p:spPr>
          <a:xfrm>
            <a:off x="8086933" y="5410941"/>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690DC362-D908-4D30-AD5C-501AEF1AE17D}"/>
              </a:ext>
            </a:extLst>
          </p:cNvPr>
          <p:cNvCxnSpPr>
            <a:stCxn id="123" idx="5"/>
            <a:endCxn id="126" idx="1"/>
          </p:cNvCxnSpPr>
          <p:nvPr/>
        </p:nvCxnSpPr>
        <p:spPr>
          <a:xfrm>
            <a:off x="7949064" y="5582743"/>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775764B-844D-4E25-A14D-CE63D5CC4BD4}"/>
              </a:ext>
            </a:extLst>
          </p:cNvPr>
          <p:cNvCxnSpPr>
            <a:cxnSpLocks/>
            <a:stCxn id="125" idx="3"/>
            <a:endCxn id="124" idx="0"/>
          </p:cNvCxnSpPr>
          <p:nvPr/>
        </p:nvCxnSpPr>
        <p:spPr>
          <a:xfrm flipH="1">
            <a:off x="8246767" y="5354710"/>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06B1B7E1-4489-4668-B553-5C9537BE14BA}"/>
              </a:ext>
            </a:extLst>
          </p:cNvPr>
          <p:cNvCxnSpPr>
            <a:cxnSpLocks/>
            <a:stCxn id="125" idx="6"/>
            <a:endCxn id="127" idx="1"/>
          </p:cNvCxnSpPr>
          <p:nvPr/>
        </p:nvCxnSpPr>
        <p:spPr>
          <a:xfrm>
            <a:off x="8327266" y="5333871"/>
            <a:ext cx="184440"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5AF151F0-3868-4F73-A7AB-4EDA7A2EC7DE}"/>
              </a:ext>
            </a:extLst>
          </p:cNvPr>
          <p:cNvCxnSpPr>
            <a:cxnSpLocks/>
            <a:stCxn id="121" idx="7"/>
            <a:endCxn id="125" idx="2"/>
          </p:cNvCxnSpPr>
          <p:nvPr/>
        </p:nvCxnSpPr>
        <p:spPr>
          <a:xfrm flipV="1">
            <a:off x="8086933" y="5333871"/>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BB2134F-7A26-49A5-8041-7F306C14BC9E}"/>
              </a:ext>
            </a:extLst>
          </p:cNvPr>
          <p:cNvCxnSpPr>
            <a:stCxn id="126" idx="6"/>
            <a:endCxn id="122" idx="2"/>
          </p:cNvCxnSpPr>
          <p:nvPr/>
        </p:nvCxnSpPr>
        <p:spPr>
          <a:xfrm flipV="1">
            <a:off x="8187026" y="5658673"/>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A0A01A98-F6D6-44A9-A53D-6FA39A56372F}"/>
              </a:ext>
            </a:extLst>
          </p:cNvPr>
          <p:cNvCxnSpPr>
            <a:cxnSpLocks/>
            <a:stCxn id="126" idx="7"/>
            <a:endCxn id="124" idx="3"/>
          </p:cNvCxnSpPr>
          <p:nvPr/>
        </p:nvCxnSpPr>
        <p:spPr>
          <a:xfrm flipV="1">
            <a:off x="8178394" y="5582743"/>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BB2C42B8-F5CA-48A6-B9FB-2DE5B670D537}"/>
              </a:ext>
            </a:extLst>
          </p:cNvPr>
          <p:cNvCxnSpPr>
            <a:stCxn id="121" idx="4"/>
            <a:endCxn id="126" idx="0"/>
          </p:cNvCxnSpPr>
          <p:nvPr/>
        </p:nvCxnSpPr>
        <p:spPr>
          <a:xfrm>
            <a:off x="8066094" y="5419573"/>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48540D50-6CA3-4340-AB4C-D92894B8FCA5}"/>
              </a:ext>
            </a:extLst>
          </p:cNvPr>
          <p:cNvCxnSpPr>
            <a:stCxn id="133" idx="1"/>
            <a:endCxn id="131" idx="5"/>
          </p:cNvCxnSpPr>
          <p:nvPr/>
        </p:nvCxnSpPr>
        <p:spPr>
          <a:xfrm flipH="1" flipV="1">
            <a:off x="9175914" y="5507804"/>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C70C8440-D6D9-4050-A0B1-B9052A1132E9}"/>
              </a:ext>
            </a:extLst>
          </p:cNvPr>
          <p:cNvCxnSpPr>
            <a:stCxn id="133" idx="2"/>
            <a:endCxn id="128" idx="6"/>
          </p:cNvCxnSpPr>
          <p:nvPr/>
        </p:nvCxnSpPr>
        <p:spPr>
          <a:xfrm flipH="1" flipV="1">
            <a:off x="9088465" y="5716465"/>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EFD9155A-062E-4192-BA09-BB81E4AB79C2}"/>
              </a:ext>
            </a:extLst>
          </p:cNvPr>
          <p:cNvCxnSpPr>
            <a:cxnSpLocks/>
            <a:stCxn id="131" idx="7"/>
            <a:endCxn id="132" idx="3"/>
          </p:cNvCxnSpPr>
          <p:nvPr/>
        </p:nvCxnSpPr>
        <p:spPr>
          <a:xfrm flipV="1">
            <a:off x="9175914" y="5332553"/>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53553EA0-F6E2-4D8E-93AF-68151684DC59}"/>
              </a:ext>
            </a:extLst>
          </p:cNvPr>
          <p:cNvCxnSpPr>
            <a:cxnSpLocks/>
            <a:stCxn id="132" idx="2"/>
            <a:endCxn id="130" idx="7"/>
          </p:cNvCxnSpPr>
          <p:nvPr/>
        </p:nvCxnSpPr>
        <p:spPr>
          <a:xfrm flipH="1">
            <a:off x="8941164" y="5311715"/>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2A124EDE-1A32-4C00-8C73-8AE6CDF0E752}"/>
              </a:ext>
            </a:extLst>
          </p:cNvPr>
          <p:cNvCxnSpPr>
            <a:stCxn id="128" idx="7"/>
            <a:endCxn id="131" idx="4"/>
          </p:cNvCxnSpPr>
          <p:nvPr/>
        </p:nvCxnSpPr>
        <p:spPr>
          <a:xfrm flipV="1">
            <a:off x="9079833" y="5516436"/>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2264AACC-1590-4FF6-8295-04227FDA2C58}"/>
              </a:ext>
            </a:extLst>
          </p:cNvPr>
          <p:cNvCxnSpPr>
            <a:cxnSpLocks/>
            <a:stCxn id="131" idx="1"/>
            <a:endCxn id="130" idx="6"/>
          </p:cNvCxnSpPr>
          <p:nvPr/>
        </p:nvCxnSpPr>
        <p:spPr>
          <a:xfrm flipH="1" flipV="1">
            <a:off x="8949796" y="5391663"/>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6DC11B69-6C71-48B0-AE43-15322E95E2A5}"/>
              </a:ext>
            </a:extLst>
          </p:cNvPr>
          <p:cNvCxnSpPr>
            <a:cxnSpLocks/>
            <a:stCxn id="130" idx="3"/>
            <a:endCxn id="129" idx="0"/>
          </p:cNvCxnSpPr>
          <p:nvPr/>
        </p:nvCxnSpPr>
        <p:spPr>
          <a:xfrm flipH="1">
            <a:off x="8869297" y="5412502"/>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1428E6EE-D28E-46B1-9BF8-17E41DA5F2EF}"/>
              </a:ext>
            </a:extLst>
          </p:cNvPr>
          <p:cNvCxnSpPr>
            <a:cxnSpLocks/>
            <a:stCxn id="129" idx="6"/>
            <a:endCxn id="128" idx="1"/>
          </p:cNvCxnSpPr>
          <p:nvPr/>
        </p:nvCxnSpPr>
        <p:spPr>
          <a:xfrm>
            <a:off x="8898768" y="5619696"/>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2181CAC8-1359-46C1-B76D-8DB367B98178}"/>
              </a:ext>
            </a:extLst>
          </p:cNvPr>
          <p:cNvCxnSpPr>
            <a:cxnSpLocks/>
            <a:stCxn id="129" idx="7"/>
            <a:endCxn id="131" idx="2"/>
          </p:cNvCxnSpPr>
          <p:nvPr/>
        </p:nvCxnSpPr>
        <p:spPr>
          <a:xfrm flipV="1">
            <a:off x="8890136" y="5486965"/>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6" name="Oval 155">
            <a:extLst>
              <a:ext uri="{FF2B5EF4-FFF2-40B4-BE49-F238E27FC236}">
                <a16:creationId xmlns:a16="http://schemas.microsoft.com/office/drawing/2014/main" id="{828B0BA2-3751-4D0C-8C3C-4C32DCD586E5}"/>
              </a:ext>
            </a:extLst>
          </p:cNvPr>
          <p:cNvSpPr/>
          <p:nvPr/>
        </p:nvSpPr>
        <p:spPr>
          <a:xfrm>
            <a:off x="9326133" y="541374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57" name="Straight Connector 156">
            <a:extLst>
              <a:ext uri="{FF2B5EF4-FFF2-40B4-BE49-F238E27FC236}">
                <a16:creationId xmlns:a16="http://schemas.microsoft.com/office/drawing/2014/main" id="{46BC2A3A-E6BB-45CA-9D45-FAD739443AD9}"/>
              </a:ext>
            </a:extLst>
          </p:cNvPr>
          <p:cNvCxnSpPr>
            <a:cxnSpLocks/>
            <a:stCxn id="156" idx="3"/>
            <a:endCxn id="131" idx="6"/>
          </p:cNvCxnSpPr>
          <p:nvPr/>
        </p:nvCxnSpPr>
        <p:spPr>
          <a:xfrm flipH="1">
            <a:off x="9184546" y="5464053"/>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4E5834F3-CEEC-48B5-8AE1-48A7892E38D7}"/>
              </a:ext>
            </a:extLst>
          </p:cNvPr>
          <p:cNvCxnSpPr>
            <a:cxnSpLocks/>
            <a:stCxn id="156" idx="7"/>
            <a:endCxn id="132" idx="4"/>
          </p:cNvCxnSpPr>
          <p:nvPr/>
        </p:nvCxnSpPr>
        <p:spPr>
          <a:xfrm flipV="1">
            <a:off x="9376443" y="5341185"/>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1536518C-570F-4621-8E01-123BF88CF768}"/>
              </a:ext>
            </a:extLst>
          </p:cNvPr>
          <p:cNvCxnSpPr>
            <a:cxnSpLocks/>
            <a:stCxn id="156" idx="5"/>
            <a:endCxn id="133" idx="0"/>
          </p:cNvCxnSpPr>
          <p:nvPr/>
        </p:nvCxnSpPr>
        <p:spPr>
          <a:xfrm>
            <a:off x="9376443" y="5464053"/>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1E6EFFA2-CD19-4846-A318-6078E70D843A}"/>
              </a:ext>
            </a:extLst>
          </p:cNvPr>
          <p:cNvCxnSpPr>
            <a:cxnSpLocks/>
            <a:stCxn id="130" idx="6"/>
            <a:endCxn id="156" idx="1"/>
          </p:cNvCxnSpPr>
          <p:nvPr/>
        </p:nvCxnSpPr>
        <p:spPr>
          <a:xfrm>
            <a:off x="8949796" y="5391663"/>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1" name="Plus Sign 160">
            <a:extLst>
              <a:ext uri="{FF2B5EF4-FFF2-40B4-BE49-F238E27FC236}">
                <a16:creationId xmlns:a16="http://schemas.microsoft.com/office/drawing/2014/main" id="{48421501-9190-4181-861F-5BA98B57B83E}"/>
              </a:ext>
            </a:extLst>
          </p:cNvPr>
          <p:cNvSpPr/>
          <p:nvPr/>
        </p:nvSpPr>
        <p:spPr>
          <a:xfrm>
            <a:off x="8572070" y="5405223"/>
            <a:ext cx="243694" cy="243694"/>
          </a:xfrm>
          <a:prstGeom prst="mathPlus">
            <a:avLst>
              <a:gd name="adj1" fmla="val 18516"/>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2" name="Oval 161">
            <a:extLst>
              <a:ext uri="{FF2B5EF4-FFF2-40B4-BE49-F238E27FC236}">
                <a16:creationId xmlns:a16="http://schemas.microsoft.com/office/drawing/2014/main" id="{AB1C6969-5052-437C-B013-2195FED321B6}"/>
              </a:ext>
            </a:extLst>
          </p:cNvPr>
          <p:cNvSpPr/>
          <p:nvPr/>
        </p:nvSpPr>
        <p:spPr>
          <a:xfrm>
            <a:off x="6946805" y="549528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3" name="Oval 162">
            <a:extLst>
              <a:ext uri="{FF2B5EF4-FFF2-40B4-BE49-F238E27FC236}">
                <a16:creationId xmlns:a16="http://schemas.microsoft.com/office/drawing/2014/main" id="{A1E49B5C-737B-4BC8-90C2-2A8418B9E599}"/>
              </a:ext>
            </a:extLst>
          </p:cNvPr>
          <p:cNvSpPr/>
          <p:nvPr/>
        </p:nvSpPr>
        <p:spPr>
          <a:xfrm>
            <a:off x="7317175" y="576385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4" name="Oval 163">
            <a:extLst>
              <a:ext uri="{FF2B5EF4-FFF2-40B4-BE49-F238E27FC236}">
                <a16:creationId xmlns:a16="http://schemas.microsoft.com/office/drawing/2014/main" id="{97FF395F-82CA-4AD5-A917-E562629E7A54}"/>
              </a:ext>
            </a:extLst>
          </p:cNvPr>
          <p:cNvSpPr/>
          <p:nvPr/>
        </p:nvSpPr>
        <p:spPr>
          <a:xfrm>
            <a:off x="6808937" y="5667089"/>
            <a:ext cx="58941" cy="58941"/>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5" name="Oval 164">
            <a:extLst>
              <a:ext uri="{FF2B5EF4-FFF2-40B4-BE49-F238E27FC236}">
                <a16:creationId xmlns:a16="http://schemas.microsoft.com/office/drawing/2014/main" id="{E32A1E9A-6756-466B-90B3-B0F216149C9C}"/>
              </a:ext>
            </a:extLst>
          </p:cNvPr>
          <p:cNvSpPr/>
          <p:nvPr/>
        </p:nvSpPr>
        <p:spPr>
          <a:xfrm>
            <a:off x="7127479" y="5667089"/>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6" name="Oval 165">
            <a:extLst>
              <a:ext uri="{FF2B5EF4-FFF2-40B4-BE49-F238E27FC236}">
                <a16:creationId xmlns:a16="http://schemas.microsoft.com/office/drawing/2014/main" id="{199F84E9-5351-435D-93A3-C9EA2607DE22}"/>
              </a:ext>
            </a:extLst>
          </p:cNvPr>
          <p:cNvSpPr/>
          <p:nvPr/>
        </p:nvSpPr>
        <p:spPr>
          <a:xfrm>
            <a:off x="7178507" y="5439056"/>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7" name="Oval 166">
            <a:extLst>
              <a:ext uri="{FF2B5EF4-FFF2-40B4-BE49-F238E27FC236}">
                <a16:creationId xmlns:a16="http://schemas.microsoft.com/office/drawing/2014/main" id="{3ABC18FF-C369-4542-9CE4-90E62928B814}"/>
              </a:ext>
            </a:extLst>
          </p:cNvPr>
          <p:cNvSpPr/>
          <p:nvPr/>
        </p:nvSpPr>
        <p:spPr>
          <a:xfrm>
            <a:off x="7038267" y="583228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8" name="Oval 167">
            <a:extLst>
              <a:ext uri="{FF2B5EF4-FFF2-40B4-BE49-F238E27FC236}">
                <a16:creationId xmlns:a16="http://schemas.microsoft.com/office/drawing/2014/main" id="{7753BBC2-09FF-43EC-9C91-E46261684D38}"/>
              </a:ext>
            </a:extLst>
          </p:cNvPr>
          <p:cNvSpPr/>
          <p:nvPr/>
        </p:nvSpPr>
        <p:spPr>
          <a:xfrm>
            <a:off x="7413256" y="553435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69" name="Straight Connector 168">
            <a:extLst>
              <a:ext uri="{FF2B5EF4-FFF2-40B4-BE49-F238E27FC236}">
                <a16:creationId xmlns:a16="http://schemas.microsoft.com/office/drawing/2014/main" id="{DBDB78B7-4EFA-42BD-9873-8E872DB4E801}"/>
              </a:ext>
            </a:extLst>
          </p:cNvPr>
          <p:cNvCxnSpPr>
            <a:stCxn id="164" idx="6"/>
            <a:endCxn id="165" idx="2"/>
          </p:cNvCxnSpPr>
          <p:nvPr/>
        </p:nvCxnSpPr>
        <p:spPr>
          <a:xfrm>
            <a:off x="6867878" y="5696560"/>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1F4D3291-8A73-452C-BEB9-C3B0AD9E3CC5}"/>
              </a:ext>
            </a:extLst>
          </p:cNvPr>
          <p:cNvCxnSpPr>
            <a:stCxn id="164" idx="7"/>
            <a:endCxn id="162" idx="3"/>
          </p:cNvCxnSpPr>
          <p:nvPr/>
        </p:nvCxnSpPr>
        <p:spPr>
          <a:xfrm flipV="1">
            <a:off x="6859246" y="5545598"/>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587B244-76A7-4CDC-A67C-233554191E51}"/>
              </a:ext>
            </a:extLst>
          </p:cNvPr>
          <p:cNvCxnSpPr>
            <a:cxnSpLocks/>
            <a:stCxn id="165" idx="6"/>
            <a:endCxn id="163" idx="1"/>
          </p:cNvCxnSpPr>
          <p:nvPr/>
        </p:nvCxnSpPr>
        <p:spPr>
          <a:xfrm>
            <a:off x="7186420" y="5696560"/>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308CE52F-4F63-419C-AB29-8D6D2F255CDF}"/>
              </a:ext>
            </a:extLst>
          </p:cNvPr>
          <p:cNvCxnSpPr>
            <a:stCxn id="163" idx="7"/>
            <a:endCxn id="168" idx="4"/>
          </p:cNvCxnSpPr>
          <p:nvPr/>
        </p:nvCxnSpPr>
        <p:spPr>
          <a:xfrm flipV="1">
            <a:off x="7367485" y="5593300"/>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F4CC6156-4D02-4626-A175-285AF947F37A}"/>
              </a:ext>
            </a:extLst>
          </p:cNvPr>
          <p:cNvCxnSpPr>
            <a:cxnSpLocks/>
            <a:stCxn id="168" idx="2"/>
            <a:endCxn id="165" idx="7"/>
          </p:cNvCxnSpPr>
          <p:nvPr/>
        </p:nvCxnSpPr>
        <p:spPr>
          <a:xfrm flipH="1">
            <a:off x="7177788" y="5563829"/>
            <a:ext cx="235468" cy="1118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1BA8E160-BEDE-460D-AB45-84AFEA85704E}"/>
              </a:ext>
            </a:extLst>
          </p:cNvPr>
          <p:cNvCxnSpPr>
            <a:stCxn id="162" idx="5"/>
            <a:endCxn id="165" idx="1"/>
          </p:cNvCxnSpPr>
          <p:nvPr/>
        </p:nvCxnSpPr>
        <p:spPr>
          <a:xfrm>
            <a:off x="6997115" y="5545598"/>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659F4C36-2437-46CF-A07B-05775438C93D}"/>
              </a:ext>
            </a:extLst>
          </p:cNvPr>
          <p:cNvCxnSpPr>
            <a:stCxn id="164" idx="5"/>
            <a:endCxn id="167" idx="1"/>
          </p:cNvCxnSpPr>
          <p:nvPr/>
        </p:nvCxnSpPr>
        <p:spPr>
          <a:xfrm>
            <a:off x="6859246" y="5717399"/>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EFBCA1F1-943A-4CCB-9CDC-5A8F59D093E9}"/>
              </a:ext>
            </a:extLst>
          </p:cNvPr>
          <p:cNvCxnSpPr>
            <a:cxnSpLocks/>
            <a:stCxn id="166" idx="3"/>
            <a:endCxn id="165" idx="0"/>
          </p:cNvCxnSpPr>
          <p:nvPr/>
        </p:nvCxnSpPr>
        <p:spPr>
          <a:xfrm flipH="1">
            <a:off x="7156950" y="5489366"/>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8C0C96FE-C6EC-4E77-845B-9F712B2F1588}"/>
              </a:ext>
            </a:extLst>
          </p:cNvPr>
          <p:cNvCxnSpPr>
            <a:cxnSpLocks/>
            <a:stCxn id="166" idx="6"/>
            <a:endCxn id="168" idx="1"/>
          </p:cNvCxnSpPr>
          <p:nvPr/>
        </p:nvCxnSpPr>
        <p:spPr>
          <a:xfrm>
            <a:off x="7237448" y="5468527"/>
            <a:ext cx="184440"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A5AE13B0-4F09-493D-98FA-79BDF8DCD8B6}"/>
              </a:ext>
            </a:extLst>
          </p:cNvPr>
          <p:cNvCxnSpPr>
            <a:cxnSpLocks/>
            <a:stCxn id="162" idx="7"/>
            <a:endCxn id="166" idx="2"/>
          </p:cNvCxnSpPr>
          <p:nvPr/>
        </p:nvCxnSpPr>
        <p:spPr>
          <a:xfrm flipV="1">
            <a:off x="6997115" y="5468527"/>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9E1D7809-7716-46C1-BD35-769F378DA826}"/>
              </a:ext>
            </a:extLst>
          </p:cNvPr>
          <p:cNvCxnSpPr>
            <a:stCxn id="167" idx="6"/>
            <a:endCxn id="163" idx="2"/>
          </p:cNvCxnSpPr>
          <p:nvPr/>
        </p:nvCxnSpPr>
        <p:spPr>
          <a:xfrm flipV="1">
            <a:off x="7097208" y="5793329"/>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7BB3FC58-04F2-4140-AB56-AFE608A9E5D9}"/>
              </a:ext>
            </a:extLst>
          </p:cNvPr>
          <p:cNvCxnSpPr>
            <a:cxnSpLocks/>
            <a:stCxn id="167" idx="7"/>
            <a:endCxn id="165" idx="3"/>
          </p:cNvCxnSpPr>
          <p:nvPr/>
        </p:nvCxnSpPr>
        <p:spPr>
          <a:xfrm flipV="1">
            <a:off x="7088576" y="5717399"/>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4D619858-4811-4922-8936-7F11960BFA0E}"/>
              </a:ext>
            </a:extLst>
          </p:cNvPr>
          <p:cNvCxnSpPr>
            <a:stCxn id="162" idx="4"/>
            <a:endCxn id="167" idx="0"/>
          </p:cNvCxnSpPr>
          <p:nvPr/>
        </p:nvCxnSpPr>
        <p:spPr>
          <a:xfrm>
            <a:off x="6976276" y="5554229"/>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03FE0B89-CB32-4CF7-B824-F6CC449ECFC1}"/>
              </a:ext>
            </a:extLst>
          </p:cNvPr>
          <p:cNvSpPr txBox="1"/>
          <p:nvPr/>
        </p:nvSpPr>
        <p:spPr>
          <a:xfrm>
            <a:off x="6405372" y="4936963"/>
            <a:ext cx="1520807" cy="461665"/>
          </a:xfrm>
          <a:prstGeom prst="rect">
            <a:avLst/>
          </a:prstGeom>
          <a:noFill/>
        </p:spPr>
        <p:txBody>
          <a:bodyPr wrap="square" rtlCol="0">
            <a:spAutoFit/>
          </a:bodyPr>
          <a:lstStyle/>
          <a:p>
            <a:pPr algn="ctr"/>
            <a:r>
              <a:rPr lang="en-US" sz="800" b="1" dirty="0"/>
              <a:t>1. Use local neighborhood crosslink information to map local patches</a:t>
            </a:r>
          </a:p>
        </p:txBody>
      </p:sp>
      <p:sp>
        <p:nvSpPr>
          <p:cNvPr id="183" name="TextBox 182">
            <a:extLst>
              <a:ext uri="{FF2B5EF4-FFF2-40B4-BE49-F238E27FC236}">
                <a16:creationId xmlns:a16="http://schemas.microsoft.com/office/drawing/2014/main" id="{CA26EE4C-E81A-4F02-ADEC-13831D03F182}"/>
              </a:ext>
            </a:extLst>
          </p:cNvPr>
          <p:cNvSpPr txBox="1"/>
          <p:nvPr/>
        </p:nvSpPr>
        <p:spPr>
          <a:xfrm>
            <a:off x="7839613" y="4956261"/>
            <a:ext cx="1828145" cy="215444"/>
          </a:xfrm>
          <a:prstGeom prst="rect">
            <a:avLst/>
          </a:prstGeom>
          <a:noFill/>
        </p:spPr>
        <p:txBody>
          <a:bodyPr wrap="square" rtlCol="0">
            <a:spAutoFit/>
          </a:bodyPr>
          <a:lstStyle/>
          <a:p>
            <a:pPr algn="ctr"/>
            <a:r>
              <a:rPr lang="en-US" sz="800" b="1" dirty="0"/>
              <a:t>2. Merge overlapping patches</a:t>
            </a:r>
          </a:p>
        </p:txBody>
      </p:sp>
      <p:sp>
        <p:nvSpPr>
          <p:cNvPr id="184" name="Oval 183">
            <a:extLst>
              <a:ext uri="{FF2B5EF4-FFF2-40B4-BE49-F238E27FC236}">
                <a16:creationId xmlns:a16="http://schemas.microsoft.com/office/drawing/2014/main" id="{EC7B785A-CD1C-4B12-9B16-A75D656429B1}"/>
              </a:ext>
            </a:extLst>
          </p:cNvPr>
          <p:cNvSpPr/>
          <p:nvPr/>
        </p:nvSpPr>
        <p:spPr>
          <a:xfrm>
            <a:off x="8324375" y="616277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5" name="Oval 184">
            <a:extLst>
              <a:ext uri="{FF2B5EF4-FFF2-40B4-BE49-F238E27FC236}">
                <a16:creationId xmlns:a16="http://schemas.microsoft.com/office/drawing/2014/main" id="{122DA9EC-A99B-4BA7-B1B1-AF12D74931FB}"/>
              </a:ext>
            </a:extLst>
          </p:cNvPr>
          <p:cNvSpPr/>
          <p:nvPr/>
        </p:nvSpPr>
        <p:spPr>
          <a:xfrm>
            <a:off x="8694745" y="6431340"/>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6" name="Oval 185">
            <a:extLst>
              <a:ext uri="{FF2B5EF4-FFF2-40B4-BE49-F238E27FC236}">
                <a16:creationId xmlns:a16="http://schemas.microsoft.com/office/drawing/2014/main" id="{733C2678-B19A-4179-9498-56633C192855}"/>
              </a:ext>
            </a:extLst>
          </p:cNvPr>
          <p:cNvSpPr/>
          <p:nvPr/>
        </p:nvSpPr>
        <p:spPr>
          <a:xfrm>
            <a:off x="8186506" y="6334571"/>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7" name="Oval 186">
            <a:extLst>
              <a:ext uri="{FF2B5EF4-FFF2-40B4-BE49-F238E27FC236}">
                <a16:creationId xmlns:a16="http://schemas.microsoft.com/office/drawing/2014/main" id="{D2713D77-A190-4433-AB3E-5D8805C5A7E7}"/>
              </a:ext>
            </a:extLst>
          </p:cNvPr>
          <p:cNvSpPr/>
          <p:nvPr/>
        </p:nvSpPr>
        <p:spPr>
          <a:xfrm>
            <a:off x="8505048" y="6334571"/>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8" name="Oval 187">
            <a:extLst>
              <a:ext uri="{FF2B5EF4-FFF2-40B4-BE49-F238E27FC236}">
                <a16:creationId xmlns:a16="http://schemas.microsoft.com/office/drawing/2014/main" id="{4B3D36EE-8C0B-4DED-B2F3-D9D0D4FC6E7B}"/>
              </a:ext>
            </a:extLst>
          </p:cNvPr>
          <p:cNvSpPr/>
          <p:nvPr/>
        </p:nvSpPr>
        <p:spPr>
          <a:xfrm>
            <a:off x="8556076" y="6106539"/>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9" name="Oval 188">
            <a:extLst>
              <a:ext uri="{FF2B5EF4-FFF2-40B4-BE49-F238E27FC236}">
                <a16:creationId xmlns:a16="http://schemas.microsoft.com/office/drawing/2014/main" id="{32884781-7958-435D-9CAE-5773B364891D}"/>
              </a:ext>
            </a:extLst>
          </p:cNvPr>
          <p:cNvSpPr/>
          <p:nvPr/>
        </p:nvSpPr>
        <p:spPr>
          <a:xfrm>
            <a:off x="8415836" y="6499767"/>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90" name="Straight Connector 189">
            <a:extLst>
              <a:ext uri="{FF2B5EF4-FFF2-40B4-BE49-F238E27FC236}">
                <a16:creationId xmlns:a16="http://schemas.microsoft.com/office/drawing/2014/main" id="{A4C8C7B5-52EF-45C8-B6F2-E7F47445142C}"/>
              </a:ext>
            </a:extLst>
          </p:cNvPr>
          <p:cNvCxnSpPr>
            <a:stCxn id="186" idx="6"/>
            <a:endCxn id="187" idx="2"/>
          </p:cNvCxnSpPr>
          <p:nvPr/>
        </p:nvCxnSpPr>
        <p:spPr>
          <a:xfrm>
            <a:off x="8245448" y="6364042"/>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9E347DE5-A0D3-425C-9BAE-22E7C58E5583}"/>
              </a:ext>
            </a:extLst>
          </p:cNvPr>
          <p:cNvCxnSpPr>
            <a:stCxn id="186" idx="7"/>
            <a:endCxn id="184" idx="3"/>
          </p:cNvCxnSpPr>
          <p:nvPr/>
        </p:nvCxnSpPr>
        <p:spPr>
          <a:xfrm flipV="1">
            <a:off x="8236816" y="6213080"/>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3C78643F-4C1E-406D-B27F-A4EF36C48D17}"/>
              </a:ext>
            </a:extLst>
          </p:cNvPr>
          <p:cNvCxnSpPr>
            <a:stCxn id="184" idx="5"/>
            <a:endCxn id="187" idx="1"/>
          </p:cNvCxnSpPr>
          <p:nvPr/>
        </p:nvCxnSpPr>
        <p:spPr>
          <a:xfrm>
            <a:off x="8374684" y="6213080"/>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F05930FA-82C3-4FCB-A1D4-F38921E81C5F}"/>
              </a:ext>
            </a:extLst>
          </p:cNvPr>
          <p:cNvCxnSpPr>
            <a:stCxn id="186" idx="5"/>
            <a:endCxn id="189" idx="1"/>
          </p:cNvCxnSpPr>
          <p:nvPr/>
        </p:nvCxnSpPr>
        <p:spPr>
          <a:xfrm>
            <a:off x="8236816" y="6384881"/>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22B3525D-41CC-4DC5-944F-350C36193410}"/>
              </a:ext>
            </a:extLst>
          </p:cNvPr>
          <p:cNvCxnSpPr>
            <a:cxnSpLocks/>
            <a:stCxn id="184" idx="7"/>
            <a:endCxn id="188" idx="2"/>
          </p:cNvCxnSpPr>
          <p:nvPr/>
        </p:nvCxnSpPr>
        <p:spPr>
          <a:xfrm flipV="1">
            <a:off x="8374684" y="6136010"/>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6B7E102-6C7E-4E43-ABED-93B3CEABA147}"/>
              </a:ext>
            </a:extLst>
          </p:cNvPr>
          <p:cNvCxnSpPr>
            <a:stCxn id="189" idx="6"/>
            <a:endCxn id="185" idx="2"/>
          </p:cNvCxnSpPr>
          <p:nvPr/>
        </p:nvCxnSpPr>
        <p:spPr>
          <a:xfrm flipV="1">
            <a:off x="8474777" y="6460811"/>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1B3234AB-316F-45DE-AA7A-7AF5E97E4A0E}"/>
              </a:ext>
            </a:extLst>
          </p:cNvPr>
          <p:cNvCxnSpPr>
            <a:cxnSpLocks/>
            <a:stCxn id="189" idx="7"/>
            <a:endCxn id="187" idx="3"/>
          </p:cNvCxnSpPr>
          <p:nvPr/>
        </p:nvCxnSpPr>
        <p:spPr>
          <a:xfrm flipV="1">
            <a:off x="8466145" y="6384881"/>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D92F87CB-3600-4762-9082-2A36900EDE7C}"/>
              </a:ext>
            </a:extLst>
          </p:cNvPr>
          <p:cNvCxnSpPr>
            <a:stCxn id="184" idx="4"/>
            <a:endCxn id="189" idx="0"/>
          </p:cNvCxnSpPr>
          <p:nvPr/>
        </p:nvCxnSpPr>
        <p:spPr>
          <a:xfrm>
            <a:off x="8353845" y="6221711"/>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77E07F6E-FCD4-47EC-ACD7-E619624BF147}"/>
              </a:ext>
            </a:extLst>
          </p:cNvPr>
          <p:cNvSpPr/>
          <p:nvPr/>
        </p:nvSpPr>
        <p:spPr>
          <a:xfrm>
            <a:off x="8694745" y="6431340"/>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99" name="Oval 198">
            <a:extLst>
              <a:ext uri="{FF2B5EF4-FFF2-40B4-BE49-F238E27FC236}">
                <a16:creationId xmlns:a16="http://schemas.microsoft.com/office/drawing/2014/main" id="{BDF33854-88C8-4163-914C-421591C87EC4}"/>
              </a:ext>
            </a:extLst>
          </p:cNvPr>
          <p:cNvSpPr/>
          <p:nvPr/>
        </p:nvSpPr>
        <p:spPr>
          <a:xfrm>
            <a:off x="8505048" y="6334571"/>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0" name="Oval 199">
            <a:extLst>
              <a:ext uri="{FF2B5EF4-FFF2-40B4-BE49-F238E27FC236}">
                <a16:creationId xmlns:a16="http://schemas.microsoft.com/office/drawing/2014/main" id="{26F7A343-6DD3-460E-BBAB-485E571A4FC7}"/>
              </a:ext>
            </a:extLst>
          </p:cNvPr>
          <p:cNvSpPr/>
          <p:nvPr/>
        </p:nvSpPr>
        <p:spPr>
          <a:xfrm>
            <a:off x="8556076" y="6106539"/>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1" name="Oval 200">
            <a:extLst>
              <a:ext uri="{FF2B5EF4-FFF2-40B4-BE49-F238E27FC236}">
                <a16:creationId xmlns:a16="http://schemas.microsoft.com/office/drawing/2014/main" id="{C0D43366-6077-4FF5-988A-7D4D39F14DF6}"/>
              </a:ext>
            </a:extLst>
          </p:cNvPr>
          <p:cNvSpPr/>
          <p:nvPr/>
        </p:nvSpPr>
        <p:spPr>
          <a:xfrm>
            <a:off x="8790826" y="6201841"/>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2" name="Oval 201">
            <a:extLst>
              <a:ext uri="{FF2B5EF4-FFF2-40B4-BE49-F238E27FC236}">
                <a16:creationId xmlns:a16="http://schemas.microsoft.com/office/drawing/2014/main" id="{6711D88B-FA04-4EAF-9316-6FA217A517AA}"/>
              </a:ext>
            </a:extLst>
          </p:cNvPr>
          <p:cNvSpPr/>
          <p:nvPr/>
        </p:nvSpPr>
        <p:spPr>
          <a:xfrm>
            <a:off x="9093214" y="602659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3" name="Oval 202">
            <a:extLst>
              <a:ext uri="{FF2B5EF4-FFF2-40B4-BE49-F238E27FC236}">
                <a16:creationId xmlns:a16="http://schemas.microsoft.com/office/drawing/2014/main" id="{49F9DCE5-3BB5-4420-9673-6DF8CB1B8855}"/>
              </a:ext>
            </a:extLst>
          </p:cNvPr>
          <p:cNvSpPr/>
          <p:nvPr/>
        </p:nvSpPr>
        <p:spPr>
          <a:xfrm>
            <a:off x="9101685" y="6449457"/>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04" name="Straight Connector 203">
            <a:extLst>
              <a:ext uri="{FF2B5EF4-FFF2-40B4-BE49-F238E27FC236}">
                <a16:creationId xmlns:a16="http://schemas.microsoft.com/office/drawing/2014/main" id="{A48EE8AE-7A9E-4436-B8BC-0958685D9140}"/>
              </a:ext>
            </a:extLst>
          </p:cNvPr>
          <p:cNvCxnSpPr>
            <a:stCxn id="203" idx="1"/>
            <a:endCxn id="201" idx="5"/>
          </p:cNvCxnSpPr>
          <p:nvPr/>
        </p:nvCxnSpPr>
        <p:spPr>
          <a:xfrm flipH="1" flipV="1">
            <a:off x="8841135" y="6252150"/>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BC490EC0-77FB-495B-83BD-6306CD85CC57}"/>
              </a:ext>
            </a:extLst>
          </p:cNvPr>
          <p:cNvCxnSpPr>
            <a:stCxn id="203" idx="2"/>
            <a:endCxn id="198" idx="6"/>
          </p:cNvCxnSpPr>
          <p:nvPr/>
        </p:nvCxnSpPr>
        <p:spPr>
          <a:xfrm flipH="1" flipV="1">
            <a:off x="8753686" y="6460811"/>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F31D9536-F01C-4D08-AD31-974808DAAB4D}"/>
              </a:ext>
            </a:extLst>
          </p:cNvPr>
          <p:cNvCxnSpPr>
            <a:cxnSpLocks/>
            <a:stCxn id="201" idx="7"/>
            <a:endCxn id="202" idx="3"/>
          </p:cNvCxnSpPr>
          <p:nvPr/>
        </p:nvCxnSpPr>
        <p:spPr>
          <a:xfrm flipV="1">
            <a:off x="8841135" y="6076900"/>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3162B3B9-054D-4BC3-A303-F5B30E83D434}"/>
              </a:ext>
            </a:extLst>
          </p:cNvPr>
          <p:cNvCxnSpPr>
            <a:cxnSpLocks/>
            <a:stCxn id="202" idx="2"/>
            <a:endCxn id="200" idx="7"/>
          </p:cNvCxnSpPr>
          <p:nvPr/>
        </p:nvCxnSpPr>
        <p:spPr>
          <a:xfrm flipH="1">
            <a:off x="8606385" y="6056061"/>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9D65ABCE-A81B-40CE-A5D7-61018BADA0D4}"/>
              </a:ext>
            </a:extLst>
          </p:cNvPr>
          <p:cNvCxnSpPr>
            <a:stCxn id="198" idx="7"/>
            <a:endCxn id="201" idx="4"/>
          </p:cNvCxnSpPr>
          <p:nvPr/>
        </p:nvCxnSpPr>
        <p:spPr>
          <a:xfrm flipV="1">
            <a:off x="8745054" y="6260782"/>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97DF6C5A-CD9D-48A0-8846-38D58B142C03}"/>
              </a:ext>
            </a:extLst>
          </p:cNvPr>
          <p:cNvCxnSpPr>
            <a:cxnSpLocks/>
            <a:stCxn id="201" idx="1"/>
            <a:endCxn id="200" idx="6"/>
          </p:cNvCxnSpPr>
          <p:nvPr/>
        </p:nvCxnSpPr>
        <p:spPr>
          <a:xfrm flipH="1" flipV="1">
            <a:off x="8615017" y="6136010"/>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8B7F82C5-EA57-4294-B5A4-F07D8142AD38}"/>
              </a:ext>
            </a:extLst>
          </p:cNvPr>
          <p:cNvCxnSpPr>
            <a:cxnSpLocks/>
            <a:stCxn id="200" idx="3"/>
            <a:endCxn id="199" idx="0"/>
          </p:cNvCxnSpPr>
          <p:nvPr/>
        </p:nvCxnSpPr>
        <p:spPr>
          <a:xfrm flipH="1">
            <a:off x="8534518" y="6156848"/>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B9FE5B0C-1E0E-4009-99FE-2746CF39C249}"/>
              </a:ext>
            </a:extLst>
          </p:cNvPr>
          <p:cNvCxnSpPr>
            <a:cxnSpLocks/>
            <a:stCxn id="199" idx="6"/>
            <a:endCxn id="198" idx="1"/>
          </p:cNvCxnSpPr>
          <p:nvPr/>
        </p:nvCxnSpPr>
        <p:spPr>
          <a:xfrm>
            <a:off x="8563989" y="6364042"/>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AFFB5253-231B-411C-886D-9D33437EAFB9}"/>
              </a:ext>
            </a:extLst>
          </p:cNvPr>
          <p:cNvCxnSpPr>
            <a:cxnSpLocks/>
            <a:stCxn id="199" idx="7"/>
            <a:endCxn id="201" idx="2"/>
          </p:cNvCxnSpPr>
          <p:nvPr/>
        </p:nvCxnSpPr>
        <p:spPr>
          <a:xfrm flipV="1">
            <a:off x="8555357" y="6231312"/>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3" name="Oval 212">
            <a:extLst>
              <a:ext uri="{FF2B5EF4-FFF2-40B4-BE49-F238E27FC236}">
                <a16:creationId xmlns:a16="http://schemas.microsoft.com/office/drawing/2014/main" id="{8BA963DE-530A-41C9-9B10-A93649249BA7}"/>
              </a:ext>
            </a:extLst>
          </p:cNvPr>
          <p:cNvSpPr/>
          <p:nvPr/>
        </p:nvSpPr>
        <p:spPr>
          <a:xfrm>
            <a:off x="8991355" y="615809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14" name="Straight Connector 213">
            <a:extLst>
              <a:ext uri="{FF2B5EF4-FFF2-40B4-BE49-F238E27FC236}">
                <a16:creationId xmlns:a16="http://schemas.microsoft.com/office/drawing/2014/main" id="{2AA960BF-1EF3-44F6-8C1B-18A2E817B0B2}"/>
              </a:ext>
            </a:extLst>
          </p:cNvPr>
          <p:cNvCxnSpPr>
            <a:cxnSpLocks/>
            <a:stCxn id="213" idx="3"/>
            <a:endCxn id="201" idx="6"/>
          </p:cNvCxnSpPr>
          <p:nvPr/>
        </p:nvCxnSpPr>
        <p:spPr>
          <a:xfrm flipH="1">
            <a:off x="8849767" y="6208400"/>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4D3466D5-C33A-4AFB-8E54-D82AAC0F8C8A}"/>
              </a:ext>
            </a:extLst>
          </p:cNvPr>
          <p:cNvCxnSpPr>
            <a:cxnSpLocks/>
            <a:stCxn id="213" idx="7"/>
            <a:endCxn id="202" idx="4"/>
          </p:cNvCxnSpPr>
          <p:nvPr/>
        </p:nvCxnSpPr>
        <p:spPr>
          <a:xfrm flipV="1">
            <a:off x="9041664" y="6085532"/>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9F6E6CCF-8661-47D3-9637-19E81117F68C}"/>
              </a:ext>
            </a:extLst>
          </p:cNvPr>
          <p:cNvCxnSpPr>
            <a:cxnSpLocks/>
            <a:stCxn id="213" idx="5"/>
            <a:endCxn id="203" idx="0"/>
          </p:cNvCxnSpPr>
          <p:nvPr/>
        </p:nvCxnSpPr>
        <p:spPr>
          <a:xfrm>
            <a:off x="9041664" y="6208400"/>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1570DE19-BA79-4608-B683-EED26F5FF75E}"/>
              </a:ext>
            </a:extLst>
          </p:cNvPr>
          <p:cNvCxnSpPr>
            <a:cxnSpLocks/>
            <a:stCxn id="200" idx="6"/>
            <a:endCxn id="213" idx="1"/>
          </p:cNvCxnSpPr>
          <p:nvPr/>
        </p:nvCxnSpPr>
        <p:spPr>
          <a:xfrm>
            <a:off x="8615017" y="6136010"/>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8" name="Oval 217">
            <a:extLst>
              <a:ext uri="{FF2B5EF4-FFF2-40B4-BE49-F238E27FC236}">
                <a16:creationId xmlns:a16="http://schemas.microsoft.com/office/drawing/2014/main" id="{6C7F5503-AF79-49C5-ADF6-E343F0F526DB}"/>
              </a:ext>
            </a:extLst>
          </p:cNvPr>
          <p:cNvSpPr/>
          <p:nvPr/>
        </p:nvSpPr>
        <p:spPr>
          <a:xfrm>
            <a:off x="6993150" y="637185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19" name="Oval 218">
            <a:extLst>
              <a:ext uri="{FF2B5EF4-FFF2-40B4-BE49-F238E27FC236}">
                <a16:creationId xmlns:a16="http://schemas.microsoft.com/office/drawing/2014/main" id="{F06E6E97-50FE-44DC-951A-A5C12564456B}"/>
              </a:ext>
            </a:extLst>
          </p:cNvPr>
          <p:cNvSpPr/>
          <p:nvPr/>
        </p:nvSpPr>
        <p:spPr>
          <a:xfrm>
            <a:off x="6803454" y="6275086"/>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0" name="Oval 219">
            <a:extLst>
              <a:ext uri="{FF2B5EF4-FFF2-40B4-BE49-F238E27FC236}">
                <a16:creationId xmlns:a16="http://schemas.microsoft.com/office/drawing/2014/main" id="{AD71E791-F7BC-46AC-9B07-75B206742E53}"/>
              </a:ext>
            </a:extLst>
          </p:cNvPr>
          <p:cNvSpPr/>
          <p:nvPr/>
        </p:nvSpPr>
        <p:spPr>
          <a:xfrm>
            <a:off x="6854481" y="6047053"/>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1" name="Oval 220">
            <a:extLst>
              <a:ext uri="{FF2B5EF4-FFF2-40B4-BE49-F238E27FC236}">
                <a16:creationId xmlns:a16="http://schemas.microsoft.com/office/drawing/2014/main" id="{7DFD656C-7489-446D-9057-74A5529A6316}"/>
              </a:ext>
            </a:extLst>
          </p:cNvPr>
          <p:cNvSpPr/>
          <p:nvPr/>
        </p:nvSpPr>
        <p:spPr>
          <a:xfrm>
            <a:off x="7089232" y="614235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2" name="Oval 221">
            <a:extLst>
              <a:ext uri="{FF2B5EF4-FFF2-40B4-BE49-F238E27FC236}">
                <a16:creationId xmlns:a16="http://schemas.microsoft.com/office/drawing/2014/main" id="{CF146794-5FF1-4441-B584-5ED99B1AF56B}"/>
              </a:ext>
            </a:extLst>
          </p:cNvPr>
          <p:cNvSpPr/>
          <p:nvPr/>
        </p:nvSpPr>
        <p:spPr>
          <a:xfrm>
            <a:off x="7391620" y="596710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3" name="Oval 222">
            <a:extLst>
              <a:ext uri="{FF2B5EF4-FFF2-40B4-BE49-F238E27FC236}">
                <a16:creationId xmlns:a16="http://schemas.microsoft.com/office/drawing/2014/main" id="{F688FD66-EBC8-4768-B974-326CE0D26094}"/>
              </a:ext>
            </a:extLst>
          </p:cNvPr>
          <p:cNvSpPr/>
          <p:nvPr/>
        </p:nvSpPr>
        <p:spPr>
          <a:xfrm>
            <a:off x="7400091" y="6389972"/>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24" name="Straight Connector 223">
            <a:extLst>
              <a:ext uri="{FF2B5EF4-FFF2-40B4-BE49-F238E27FC236}">
                <a16:creationId xmlns:a16="http://schemas.microsoft.com/office/drawing/2014/main" id="{6DF09DA4-42FB-4EA2-ACDF-A08C10DDFA39}"/>
              </a:ext>
            </a:extLst>
          </p:cNvPr>
          <p:cNvCxnSpPr>
            <a:stCxn id="223" idx="1"/>
            <a:endCxn id="221" idx="5"/>
          </p:cNvCxnSpPr>
          <p:nvPr/>
        </p:nvCxnSpPr>
        <p:spPr>
          <a:xfrm flipH="1" flipV="1">
            <a:off x="7139541" y="6192665"/>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B9AC0509-DF2A-43A8-A097-82CB998AF279}"/>
              </a:ext>
            </a:extLst>
          </p:cNvPr>
          <p:cNvCxnSpPr>
            <a:stCxn id="223" idx="2"/>
            <a:endCxn id="218" idx="6"/>
          </p:cNvCxnSpPr>
          <p:nvPr/>
        </p:nvCxnSpPr>
        <p:spPr>
          <a:xfrm flipH="1" flipV="1">
            <a:off x="7052092" y="6401326"/>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5EB0569D-C380-4EBB-A31D-35973D0023A8}"/>
              </a:ext>
            </a:extLst>
          </p:cNvPr>
          <p:cNvCxnSpPr>
            <a:cxnSpLocks/>
            <a:stCxn id="221" idx="7"/>
            <a:endCxn id="222" idx="3"/>
          </p:cNvCxnSpPr>
          <p:nvPr/>
        </p:nvCxnSpPr>
        <p:spPr>
          <a:xfrm flipV="1">
            <a:off x="7139541" y="6017414"/>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4FB476F2-E756-4348-9E9F-085B04E0E2FE}"/>
              </a:ext>
            </a:extLst>
          </p:cNvPr>
          <p:cNvCxnSpPr>
            <a:cxnSpLocks/>
            <a:stCxn id="222" idx="2"/>
            <a:endCxn id="220" idx="7"/>
          </p:cNvCxnSpPr>
          <p:nvPr/>
        </p:nvCxnSpPr>
        <p:spPr>
          <a:xfrm flipH="1">
            <a:off x="6904791" y="5996576"/>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F6D63728-FA3F-4634-8B41-CE63427584F0}"/>
              </a:ext>
            </a:extLst>
          </p:cNvPr>
          <p:cNvCxnSpPr>
            <a:stCxn id="218" idx="7"/>
            <a:endCxn id="221" idx="4"/>
          </p:cNvCxnSpPr>
          <p:nvPr/>
        </p:nvCxnSpPr>
        <p:spPr>
          <a:xfrm flipV="1">
            <a:off x="7043460" y="6201297"/>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DBA2BDFA-6F48-4919-AC53-293F22A3014B}"/>
              </a:ext>
            </a:extLst>
          </p:cNvPr>
          <p:cNvCxnSpPr>
            <a:cxnSpLocks/>
            <a:stCxn id="221" idx="1"/>
            <a:endCxn id="220" idx="6"/>
          </p:cNvCxnSpPr>
          <p:nvPr/>
        </p:nvCxnSpPr>
        <p:spPr>
          <a:xfrm flipH="1" flipV="1">
            <a:off x="6913423" y="6076524"/>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98886337-F21B-43D3-97A4-A8BB3F91F049}"/>
              </a:ext>
            </a:extLst>
          </p:cNvPr>
          <p:cNvCxnSpPr>
            <a:cxnSpLocks/>
            <a:stCxn id="220" idx="3"/>
            <a:endCxn id="219" idx="0"/>
          </p:cNvCxnSpPr>
          <p:nvPr/>
        </p:nvCxnSpPr>
        <p:spPr>
          <a:xfrm flipH="1">
            <a:off x="6832924" y="6097363"/>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B5DE04A1-D83B-471D-9436-B2B29E506020}"/>
              </a:ext>
            </a:extLst>
          </p:cNvPr>
          <p:cNvCxnSpPr>
            <a:cxnSpLocks/>
            <a:stCxn id="219" idx="6"/>
            <a:endCxn id="218" idx="1"/>
          </p:cNvCxnSpPr>
          <p:nvPr/>
        </p:nvCxnSpPr>
        <p:spPr>
          <a:xfrm>
            <a:off x="6862395" y="6304557"/>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id="{4EE3B986-1AF6-436F-8BA4-84E6278D51C8}"/>
              </a:ext>
            </a:extLst>
          </p:cNvPr>
          <p:cNvCxnSpPr>
            <a:cxnSpLocks/>
            <a:stCxn id="219" idx="7"/>
            <a:endCxn id="221" idx="2"/>
          </p:cNvCxnSpPr>
          <p:nvPr/>
        </p:nvCxnSpPr>
        <p:spPr>
          <a:xfrm flipV="1">
            <a:off x="6853763" y="6171826"/>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30F7710C-FF60-4C10-B59F-F08CE2FD3306}"/>
              </a:ext>
            </a:extLst>
          </p:cNvPr>
          <p:cNvSpPr/>
          <p:nvPr/>
        </p:nvSpPr>
        <p:spPr>
          <a:xfrm>
            <a:off x="7289760" y="6098605"/>
            <a:ext cx="58941" cy="58941"/>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34" name="Straight Connector 233">
            <a:extLst>
              <a:ext uri="{FF2B5EF4-FFF2-40B4-BE49-F238E27FC236}">
                <a16:creationId xmlns:a16="http://schemas.microsoft.com/office/drawing/2014/main" id="{34DE622E-18E3-41CD-9F43-7B22C9E89EDF}"/>
              </a:ext>
            </a:extLst>
          </p:cNvPr>
          <p:cNvCxnSpPr>
            <a:cxnSpLocks/>
            <a:stCxn id="233" idx="3"/>
            <a:endCxn id="221" idx="6"/>
          </p:cNvCxnSpPr>
          <p:nvPr/>
        </p:nvCxnSpPr>
        <p:spPr>
          <a:xfrm flipH="1">
            <a:off x="7148173" y="6148914"/>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id="{5DD6960F-844A-4C7C-B024-2F527F102908}"/>
              </a:ext>
            </a:extLst>
          </p:cNvPr>
          <p:cNvCxnSpPr>
            <a:cxnSpLocks/>
            <a:stCxn id="233" idx="7"/>
            <a:endCxn id="222" idx="4"/>
          </p:cNvCxnSpPr>
          <p:nvPr/>
        </p:nvCxnSpPr>
        <p:spPr>
          <a:xfrm flipV="1">
            <a:off x="7340070" y="6026046"/>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CD162FB3-769B-4D7F-9A02-C5E3199D7CF2}"/>
              </a:ext>
            </a:extLst>
          </p:cNvPr>
          <p:cNvCxnSpPr>
            <a:cxnSpLocks/>
            <a:stCxn id="233" idx="5"/>
            <a:endCxn id="223" idx="0"/>
          </p:cNvCxnSpPr>
          <p:nvPr/>
        </p:nvCxnSpPr>
        <p:spPr>
          <a:xfrm>
            <a:off x="7340070" y="6148914"/>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4EF40F9F-7ABE-44AA-8245-4DBD9F02BCD1}"/>
              </a:ext>
            </a:extLst>
          </p:cNvPr>
          <p:cNvCxnSpPr>
            <a:cxnSpLocks/>
            <a:stCxn id="220" idx="6"/>
            <a:endCxn id="233" idx="1"/>
          </p:cNvCxnSpPr>
          <p:nvPr/>
        </p:nvCxnSpPr>
        <p:spPr>
          <a:xfrm>
            <a:off x="6913423" y="6076524"/>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8" name="TextBox 237">
            <a:extLst>
              <a:ext uri="{FF2B5EF4-FFF2-40B4-BE49-F238E27FC236}">
                <a16:creationId xmlns:a16="http://schemas.microsoft.com/office/drawing/2014/main" id="{216DF95B-ACDF-44F9-BAEF-30AE502AD8F4}"/>
              </a:ext>
            </a:extLst>
          </p:cNvPr>
          <p:cNvSpPr txBox="1"/>
          <p:nvPr/>
        </p:nvSpPr>
        <p:spPr>
          <a:xfrm>
            <a:off x="6876464" y="6574734"/>
            <a:ext cx="2322151" cy="338554"/>
          </a:xfrm>
          <a:prstGeom prst="rect">
            <a:avLst/>
          </a:prstGeom>
          <a:noFill/>
        </p:spPr>
        <p:txBody>
          <a:bodyPr wrap="square" rtlCol="0">
            <a:spAutoFit/>
          </a:bodyPr>
          <a:lstStyle/>
          <a:p>
            <a:pPr algn="ctr"/>
            <a:r>
              <a:rPr lang="en-US" sz="800" b="1" dirty="0"/>
              <a:t>3. Absolutely localize the assembled network using anchor nodes</a:t>
            </a:r>
          </a:p>
        </p:txBody>
      </p:sp>
    </p:spTree>
    <p:extLst>
      <p:ext uri="{BB962C8B-B14F-4D97-AF65-F5344CB8AC3E}">
        <p14:creationId xmlns:p14="http://schemas.microsoft.com/office/powerpoint/2010/main" val="322283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OJECT_NAME">
            <a:extLst>
              <a:ext uri="{FF2B5EF4-FFF2-40B4-BE49-F238E27FC236}">
                <a16:creationId xmlns:a16="http://schemas.microsoft.com/office/drawing/2014/main" id="{5CF94604-A4A5-48AA-9D1D-F0A6282722B3}"/>
              </a:ext>
            </a:extLst>
          </p:cNvPr>
          <p:cNvSpPr>
            <a:spLocks noGrp="1"/>
          </p:cNvSpPr>
          <p:nvPr>
            <p:ph type="body" sz="quarter" idx="10"/>
          </p:nvPr>
        </p:nvSpPr>
        <p:spPr>
          <a:xfrm>
            <a:off x="0" y="211542"/>
            <a:ext cx="9600734" cy="400110"/>
          </a:xfrm>
        </p:spPr>
        <p:txBody>
          <a:bodyPr/>
          <a:lstStyle/>
          <a:p>
            <a:r>
              <a:rPr lang="en-US" dirty="0"/>
              <a:t>dial – Distributed ad-hoc localization</a:t>
            </a:r>
          </a:p>
        </p:txBody>
      </p:sp>
      <p:sp>
        <p:nvSpPr>
          <p:cNvPr id="17" name="OVERVIEW_ONE_LINER">
            <a:extLst>
              <a:ext uri="{FF2B5EF4-FFF2-40B4-BE49-F238E27FC236}">
                <a16:creationId xmlns:a16="http://schemas.microsoft.com/office/drawing/2014/main" id="{E2A7A1B5-2DA3-4E90-AC17-E5D906EBFDB1}"/>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19" name="LEAD">
            <a:extLst>
              <a:ext uri="{FF2B5EF4-FFF2-40B4-BE49-F238E27FC236}">
                <a16:creationId xmlns:a16="http://schemas.microsoft.com/office/drawing/2014/main" id="{B47F1971-08E1-4095-97A1-F4DE9BA99FF2}"/>
              </a:ext>
            </a:extLst>
          </p:cNvPr>
          <p:cNvSpPr>
            <a:spLocks noGrp="1"/>
          </p:cNvSpPr>
          <p:nvPr>
            <p:ph type="body" sz="quarter" idx="35"/>
          </p:nvPr>
        </p:nvSpPr>
        <p:spPr/>
        <p:txBody>
          <a:bodyPr/>
          <a:lstStyle/>
          <a:p>
            <a:r>
              <a:rPr lang="en-US" dirty="0"/>
              <a:t>Justin Kim</a:t>
            </a:r>
          </a:p>
        </p:txBody>
      </p:sp>
      <p:sp>
        <p:nvSpPr>
          <p:cNvPr id="21" name="RESULTS_KEY_OUTCOME_01">
            <a:extLst>
              <a:ext uri="{FF2B5EF4-FFF2-40B4-BE49-F238E27FC236}">
                <a16:creationId xmlns:a16="http://schemas.microsoft.com/office/drawing/2014/main" id="{37C71986-5BC2-4C2C-A244-9B552F4E685E}"/>
              </a:ext>
            </a:extLst>
          </p:cNvPr>
          <p:cNvSpPr>
            <a:spLocks noGrp="1"/>
          </p:cNvSpPr>
          <p:nvPr>
            <p:ph type="body" sz="quarter" idx="60"/>
          </p:nvPr>
        </p:nvSpPr>
        <p:spPr>
          <a:xfrm>
            <a:off x="795528" y="1273148"/>
            <a:ext cx="2834640" cy="1726374"/>
          </a:xfrm>
        </p:spPr>
        <p:txBody>
          <a:bodyPr/>
          <a:lstStyle/>
          <a:p>
            <a:pPr algn="just"/>
            <a:r>
              <a:rPr lang="en-US" dirty="0"/>
              <a:t>MDS-MAP was successfully implemented in a centralized 2d case with high accuracy. Position estimation was nearly perfect for networks ranging from 100 to 10,000 nodes. In the 3d MDS-MAP case, the relative map was accurately produced, but the absolute mapping was not accurate. The </a:t>
            </a:r>
            <a:r>
              <a:rPr lang="en-US" dirty="0" err="1"/>
              <a:t>Kabsch</a:t>
            </a:r>
            <a:r>
              <a:rPr lang="en-US" dirty="0"/>
              <a:t> algorithm was used to find an optimal rotation to absolutely localize the network, but it did not produce an accurate transformation. Similar results were observed using a linear least squares transformation.</a:t>
            </a:r>
          </a:p>
        </p:txBody>
      </p:sp>
      <p:sp>
        <p:nvSpPr>
          <p:cNvPr id="18" name="JON">
            <a:extLst>
              <a:ext uri="{FF2B5EF4-FFF2-40B4-BE49-F238E27FC236}">
                <a16:creationId xmlns:a16="http://schemas.microsoft.com/office/drawing/2014/main" id="{83AC8A64-1643-4A1A-BD7E-9843EE947039}"/>
              </a:ext>
            </a:extLst>
          </p:cNvPr>
          <p:cNvSpPr>
            <a:spLocks noGrp="1"/>
          </p:cNvSpPr>
          <p:nvPr>
            <p:ph type="body" sz="quarter" idx="31"/>
          </p:nvPr>
        </p:nvSpPr>
        <p:spPr/>
        <p:txBody>
          <a:bodyPr/>
          <a:lstStyle/>
          <a:p>
            <a:r>
              <a:rPr lang="en-US" dirty="0"/>
              <a:t>841757</a:t>
            </a:r>
          </a:p>
        </p:txBody>
      </p:sp>
      <p:sp>
        <p:nvSpPr>
          <p:cNvPr id="20" name="FUNDING_SOURCE">
            <a:extLst>
              <a:ext uri="{FF2B5EF4-FFF2-40B4-BE49-F238E27FC236}">
                <a16:creationId xmlns:a16="http://schemas.microsoft.com/office/drawing/2014/main" id="{899B82E9-DD49-40FD-88F3-53E3F60DFA5D}"/>
              </a:ext>
            </a:extLst>
          </p:cNvPr>
          <p:cNvSpPr>
            <a:spLocks noGrp="1"/>
          </p:cNvSpPr>
          <p:nvPr>
            <p:ph type="body" sz="quarter" idx="36"/>
          </p:nvPr>
        </p:nvSpPr>
        <p:spPr/>
        <p:txBody>
          <a:bodyPr/>
          <a:lstStyle/>
          <a:p>
            <a:r>
              <a:rPr lang="en-US" dirty="0"/>
              <a:t>Ventures</a:t>
            </a:r>
          </a:p>
        </p:txBody>
      </p:sp>
      <p:sp>
        <p:nvSpPr>
          <p:cNvPr id="22" name="RESULTS_KEY_OUTCOME_02">
            <a:extLst>
              <a:ext uri="{FF2B5EF4-FFF2-40B4-BE49-F238E27FC236}">
                <a16:creationId xmlns:a16="http://schemas.microsoft.com/office/drawing/2014/main" id="{8DB9BBD7-4068-4C28-9883-9B8BDB8221CA}"/>
              </a:ext>
            </a:extLst>
          </p:cNvPr>
          <p:cNvSpPr>
            <a:spLocks noGrp="1"/>
          </p:cNvSpPr>
          <p:nvPr>
            <p:ph type="body" sz="quarter" idx="65"/>
          </p:nvPr>
        </p:nvSpPr>
        <p:spPr>
          <a:xfrm>
            <a:off x="3721608" y="1271920"/>
            <a:ext cx="2834640" cy="1726373"/>
          </a:xfrm>
        </p:spPr>
        <p:txBody>
          <a:bodyPr/>
          <a:lstStyle/>
          <a:p>
            <a:pPr algn="just"/>
            <a:r>
              <a:rPr lang="en-US" dirty="0"/>
              <a:t>Extension to the distributed case, using MDS-MAP(P), did not produce accurate results. Unacceptably large errors were observed in both the 2d and 3d cases. The large error was likely a result of the merging process, where local maps are aggregated into a complete map. As the aggregate map is assembled, each subsequent linear transformation introduces and compounds error in the position estimation. A refinement process between each merging may be necessary to improve results.</a:t>
            </a:r>
          </a:p>
        </p:txBody>
      </p:sp>
      <p:sp>
        <p:nvSpPr>
          <p:cNvPr id="23" name="RESULTS_KEY_OUTCOME_03">
            <a:extLst>
              <a:ext uri="{FF2B5EF4-FFF2-40B4-BE49-F238E27FC236}">
                <a16:creationId xmlns:a16="http://schemas.microsoft.com/office/drawing/2014/main" id="{17C84AA5-A143-442A-A8B7-5940008FFE51}"/>
              </a:ext>
            </a:extLst>
          </p:cNvPr>
          <p:cNvSpPr>
            <a:spLocks noGrp="1"/>
          </p:cNvSpPr>
          <p:nvPr>
            <p:ph type="body" sz="quarter" idx="66"/>
          </p:nvPr>
        </p:nvSpPr>
        <p:spPr/>
        <p:txBody>
          <a:bodyPr/>
          <a:lstStyle/>
          <a:p>
            <a:pPr algn="just"/>
            <a:r>
              <a:rPr lang="en-US" dirty="0"/>
              <a:t>A distributed approach is advantageous for 2 main reasons:</a:t>
            </a:r>
          </a:p>
          <a:p>
            <a:pPr algn="just"/>
            <a:r>
              <a:rPr lang="en-US" dirty="0"/>
              <a:t>1. Computation of local maps can be done locally at each node in parallel with others, while local maps can be merged in parallel in different parts of the network.</a:t>
            </a:r>
          </a:p>
          <a:p>
            <a:pPr algn="just"/>
            <a:r>
              <a:rPr lang="en-US" dirty="0"/>
              <a:t>2. Traditional MDS does not perform well in irregular networks. Using local maps to assemble the network maintains the accuracy of MDS, while being scalable to large networks.</a:t>
            </a:r>
          </a:p>
        </p:txBody>
      </p:sp>
      <p:sp>
        <p:nvSpPr>
          <p:cNvPr id="24" name="OVERVIEW_CUSTOMER_CONNECTION">
            <a:extLst>
              <a:ext uri="{FF2B5EF4-FFF2-40B4-BE49-F238E27FC236}">
                <a16:creationId xmlns:a16="http://schemas.microsoft.com/office/drawing/2014/main" id="{896A24B2-6FD5-47D9-B459-2DD853B5D4B5}"/>
              </a:ext>
            </a:extLst>
          </p:cNvPr>
          <p:cNvSpPr>
            <a:spLocks noGrp="1"/>
          </p:cNvSpPr>
          <p:nvPr>
            <p:ph type="body" sz="quarter" idx="67"/>
          </p:nvPr>
        </p:nvSpPr>
        <p:spPr/>
        <p:txBody>
          <a:bodyPr/>
          <a:lstStyle/>
          <a:p>
            <a:endParaRPr lang="en-US" dirty="0"/>
          </a:p>
        </p:txBody>
      </p:sp>
      <p:sp>
        <p:nvSpPr>
          <p:cNvPr id="25" name="DETAILS_DEMO">
            <a:extLst>
              <a:ext uri="{FF2B5EF4-FFF2-40B4-BE49-F238E27FC236}">
                <a16:creationId xmlns:a16="http://schemas.microsoft.com/office/drawing/2014/main" id="{CBD58D54-0B47-46A9-9384-07C81DA62147}"/>
              </a:ext>
            </a:extLst>
          </p:cNvPr>
          <p:cNvSpPr>
            <a:spLocks noGrp="1"/>
          </p:cNvSpPr>
          <p:nvPr>
            <p:ph type="body" sz="quarter" idx="68"/>
          </p:nvPr>
        </p:nvSpPr>
        <p:spPr/>
        <p:txBody>
          <a:bodyPr/>
          <a:lstStyle/>
          <a:p>
            <a:endParaRPr lang="en-US" dirty="0"/>
          </a:p>
        </p:txBody>
      </p:sp>
      <p:sp>
        <p:nvSpPr>
          <p:cNvPr id="26" name="DETAILS_NEXT_STEPS">
            <a:extLst>
              <a:ext uri="{FF2B5EF4-FFF2-40B4-BE49-F238E27FC236}">
                <a16:creationId xmlns:a16="http://schemas.microsoft.com/office/drawing/2014/main" id="{E65A1702-AAAD-4FB2-8C85-F0BDAD2078D2}"/>
              </a:ext>
            </a:extLst>
          </p:cNvPr>
          <p:cNvSpPr>
            <a:spLocks noGrp="1"/>
          </p:cNvSpPr>
          <p:nvPr>
            <p:ph type="body" sz="quarter" idx="69"/>
          </p:nvPr>
        </p:nvSpPr>
        <p:spPr>
          <a:xfrm>
            <a:off x="6647688" y="3283655"/>
            <a:ext cx="2953046" cy="1645920"/>
          </a:xfrm>
        </p:spPr>
        <p:txBody>
          <a:bodyPr/>
          <a:lstStyle/>
          <a:p>
            <a:r>
              <a:rPr lang="en-US" dirty="0"/>
              <a:t>Next steps:</a:t>
            </a:r>
          </a:p>
          <a:p>
            <a:pPr marL="171450" indent="-171450">
              <a:buFontTx/>
              <a:buChar char="-"/>
            </a:pPr>
            <a:r>
              <a:rPr lang="en-US" dirty="0"/>
              <a:t>Document code and results</a:t>
            </a:r>
          </a:p>
          <a:p>
            <a:pPr marL="171450" indent="-171450">
              <a:buFontTx/>
              <a:buChar char="-"/>
            </a:pPr>
            <a:r>
              <a:rPr lang="en-US" dirty="0"/>
              <a:t>Improve method for optimal linear transformation</a:t>
            </a:r>
          </a:p>
          <a:p>
            <a:pPr marL="171450" indent="-171450">
              <a:buFontTx/>
              <a:buChar char="-"/>
            </a:pPr>
            <a:r>
              <a:rPr lang="en-US" dirty="0"/>
              <a:t>Implement refinement process in MDS-MAP(P)</a:t>
            </a:r>
          </a:p>
          <a:p>
            <a:pPr marL="171450" indent="-171450">
              <a:buFontTx/>
              <a:buChar char="-"/>
            </a:pPr>
            <a:r>
              <a:rPr lang="en-US" dirty="0"/>
              <a:t>Investigate:</a:t>
            </a:r>
          </a:p>
          <a:p>
            <a:pPr marL="404813" lvl="1" indent="-171450">
              <a:buFontTx/>
              <a:buChar char="-"/>
            </a:pPr>
            <a:r>
              <a:rPr lang="en-US" dirty="0"/>
              <a:t>Anchor node optimization</a:t>
            </a:r>
          </a:p>
          <a:p>
            <a:pPr marL="404813" lvl="1" indent="-171450">
              <a:buFontTx/>
              <a:buChar char="-"/>
            </a:pPr>
            <a:r>
              <a:rPr lang="en-US" dirty="0"/>
              <a:t>Different merging methods</a:t>
            </a:r>
          </a:p>
          <a:p>
            <a:pPr marL="404813" lvl="1" indent="-171450">
              <a:buFontTx/>
              <a:buChar char="-"/>
            </a:pPr>
            <a:r>
              <a:rPr lang="en-US" dirty="0"/>
              <a:t>Network topology: local neighborhood range, connections per satellite, connection range</a:t>
            </a:r>
          </a:p>
          <a:p>
            <a:pPr marL="404813" lvl="1" indent="-171450">
              <a:buFontTx/>
              <a:buChar char="-"/>
            </a:pPr>
            <a:endParaRPr lang="en-US" dirty="0"/>
          </a:p>
        </p:txBody>
      </p:sp>
      <p:sp>
        <p:nvSpPr>
          <p:cNvPr id="27" name="RESULTS_IP">
            <a:extLst>
              <a:ext uri="{FF2B5EF4-FFF2-40B4-BE49-F238E27FC236}">
                <a16:creationId xmlns:a16="http://schemas.microsoft.com/office/drawing/2014/main" id="{1AA10C0D-2143-4CEE-9817-565071320A4B}"/>
              </a:ext>
            </a:extLst>
          </p:cNvPr>
          <p:cNvSpPr>
            <a:spLocks noGrp="1"/>
          </p:cNvSpPr>
          <p:nvPr>
            <p:ph type="body" sz="quarter" idx="70"/>
          </p:nvPr>
        </p:nvSpPr>
        <p:spPr/>
        <p:txBody>
          <a:bodyPr/>
          <a:lstStyle/>
          <a:p>
            <a:endParaRPr lang="en-US" dirty="0"/>
          </a:p>
        </p:txBody>
      </p:sp>
      <p:sp>
        <p:nvSpPr>
          <p:cNvPr id="28" name="RESULTS_PUBLICATIONS">
            <a:extLst>
              <a:ext uri="{FF2B5EF4-FFF2-40B4-BE49-F238E27FC236}">
                <a16:creationId xmlns:a16="http://schemas.microsoft.com/office/drawing/2014/main" id="{FC5670AF-A8EA-4BA9-B4CC-B53F030706BD}"/>
              </a:ext>
            </a:extLst>
          </p:cNvPr>
          <p:cNvSpPr>
            <a:spLocks noGrp="1"/>
          </p:cNvSpPr>
          <p:nvPr>
            <p:ph type="body" sz="quarter" idx="71"/>
          </p:nvPr>
        </p:nvSpPr>
        <p:spPr/>
        <p:txBody>
          <a:bodyPr/>
          <a:lstStyle/>
          <a:p>
            <a:endParaRPr lang="en-US" dirty="0"/>
          </a:p>
        </p:txBody>
      </p:sp>
      <p:sp>
        <p:nvSpPr>
          <p:cNvPr id="29" name="RESULTS_CONFERENCES">
            <a:extLst>
              <a:ext uri="{FF2B5EF4-FFF2-40B4-BE49-F238E27FC236}">
                <a16:creationId xmlns:a16="http://schemas.microsoft.com/office/drawing/2014/main" id="{42D6D7D5-563E-40AC-B489-1BE68B98FD62}"/>
              </a:ext>
            </a:extLst>
          </p:cNvPr>
          <p:cNvSpPr>
            <a:spLocks noGrp="1"/>
          </p:cNvSpPr>
          <p:nvPr>
            <p:ph type="body" sz="quarter" idx="72"/>
          </p:nvPr>
        </p:nvSpPr>
        <p:spPr/>
        <p:txBody>
          <a:bodyPr/>
          <a:lstStyle/>
          <a:p>
            <a:endParaRPr lang="en-US" dirty="0"/>
          </a:p>
        </p:txBody>
      </p:sp>
    </p:spTree>
    <p:extLst>
      <p:ext uri="{BB962C8B-B14F-4D97-AF65-F5344CB8AC3E}">
        <p14:creationId xmlns:p14="http://schemas.microsoft.com/office/powerpoint/2010/main" val="381216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60CDAF7-A40A-4CE5-B97A-3F6616EFDD8A}"/>
              </a:ext>
            </a:extLst>
          </p:cNvPr>
          <p:cNvSpPr>
            <a:spLocks noGrp="1"/>
          </p:cNvSpPr>
          <p:nvPr>
            <p:ph type="body" sz="quarter" idx="10"/>
          </p:nvPr>
        </p:nvSpPr>
        <p:spPr>
          <a:xfrm>
            <a:off x="0" y="211542"/>
            <a:ext cx="9600734" cy="400110"/>
          </a:xfrm>
        </p:spPr>
        <p:txBody>
          <a:bodyPr/>
          <a:lstStyle/>
          <a:p>
            <a:r>
              <a:rPr lang="en-US" dirty="0"/>
              <a:t>dial – Distributed ad-hoc localization</a:t>
            </a:r>
          </a:p>
        </p:txBody>
      </p:sp>
      <p:sp>
        <p:nvSpPr>
          <p:cNvPr id="11" name="Text Placeholder 10">
            <a:extLst>
              <a:ext uri="{FF2B5EF4-FFF2-40B4-BE49-F238E27FC236}">
                <a16:creationId xmlns:a16="http://schemas.microsoft.com/office/drawing/2014/main" id="{210995B9-E5A0-4663-90B6-3E60FD8980F5}"/>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13" name="Text Placeholder 12">
            <a:extLst>
              <a:ext uri="{FF2B5EF4-FFF2-40B4-BE49-F238E27FC236}">
                <a16:creationId xmlns:a16="http://schemas.microsoft.com/office/drawing/2014/main" id="{E55EF921-2F0A-47C5-8463-C49BBBE76BF4}"/>
              </a:ext>
            </a:extLst>
          </p:cNvPr>
          <p:cNvSpPr>
            <a:spLocks noGrp="1"/>
          </p:cNvSpPr>
          <p:nvPr>
            <p:ph type="body" sz="quarter" idx="35"/>
          </p:nvPr>
        </p:nvSpPr>
        <p:spPr/>
        <p:txBody>
          <a:bodyPr/>
          <a:lstStyle/>
          <a:p>
            <a:r>
              <a:rPr lang="en-US" dirty="0"/>
              <a:t>Justin Kim</a:t>
            </a:r>
          </a:p>
        </p:txBody>
      </p:sp>
      <p:sp>
        <p:nvSpPr>
          <p:cNvPr id="12" name="Text Placeholder 11">
            <a:extLst>
              <a:ext uri="{FF2B5EF4-FFF2-40B4-BE49-F238E27FC236}">
                <a16:creationId xmlns:a16="http://schemas.microsoft.com/office/drawing/2014/main" id="{B5A2D05A-6282-445C-87C8-4F3BBB9787F0}"/>
              </a:ext>
            </a:extLst>
          </p:cNvPr>
          <p:cNvSpPr>
            <a:spLocks noGrp="1"/>
          </p:cNvSpPr>
          <p:nvPr>
            <p:ph type="body" sz="quarter" idx="31"/>
          </p:nvPr>
        </p:nvSpPr>
        <p:spPr/>
        <p:txBody>
          <a:bodyPr/>
          <a:lstStyle/>
          <a:p>
            <a:r>
              <a:rPr lang="en-US" dirty="0"/>
              <a:t>841757</a:t>
            </a:r>
          </a:p>
        </p:txBody>
      </p:sp>
      <p:sp>
        <p:nvSpPr>
          <p:cNvPr id="14" name="Text Placeholder 13">
            <a:extLst>
              <a:ext uri="{FF2B5EF4-FFF2-40B4-BE49-F238E27FC236}">
                <a16:creationId xmlns:a16="http://schemas.microsoft.com/office/drawing/2014/main" id="{108BCBC3-4205-42D8-8F7D-4FB4129FF67B}"/>
              </a:ext>
            </a:extLst>
          </p:cNvPr>
          <p:cNvSpPr>
            <a:spLocks noGrp="1"/>
          </p:cNvSpPr>
          <p:nvPr>
            <p:ph type="body" sz="quarter" idx="36"/>
          </p:nvPr>
        </p:nvSpPr>
        <p:spPr/>
        <p:txBody>
          <a:bodyPr/>
          <a:lstStyle/>
          <a:p>
            <a:r>
              <a:rPr lang="en-US" dirty="0"/>
              <a:t>Ventures</a:t>
            </a:r>
          </a:p>
        </p:txBody>
      </p:sp>
      <p:sp>
        <p:nvSpPr>
          <p:cNvPr id="15" name="Text Placeholder 14">
            <a:extLst>
              <a:ext uri="{FF2B5EF4-FFF2-40B4-BE49-F238E27FC236}">
                <a16:creationId xmlns:a16="http://schemas.microsoft.com/office/drawing/2014/main" id="{09023875-6B42-4ED1-921B-56996B96FFEF}"/>
              </a:ext>
            </a:extLst>
          </p:cNvPr>
          <p:cNvSpPr>
            <a:spLocks noGrp="1"/>
          </p:cNvSpPr>
          <p:nvPr>
            <p:ph type="body" sz="quarter" idx="71"/>
          </p:nvPr>
        </p:nvSpPr>
        <p:spPr/>
        <p:txBody>
          <a:bodyPr/>
          <a:lstStyle/>
          <a:p>
            <a:endParaRPr lang="en-US"/>
          </a:p>
        </p:txBody>
      </p:sp>
      <p:sp>
        <p:nvSpPr>
          <p:cNvPr id="16" name="Text Placeholder 15">
            <a:extLst>
              <a:ext uri="{FF2B5EF4-FFF2-40B4-BE49-F238E27FC236}">
                <a16:creationId xmlns:a16="http://schemas.microsoft.com/office/drawing/2014/main" id="{7E16FBC5-95B4-4B06-A8C1-02F64912DBC9}"/>
              </a:ext>
            </a:extLst>
          </p:cNvPr>
          <p:cNvSpPr>
            <a:spLocks noGrp="1"/>
          </p:cNvSpPr>
          <p:nvPr>
            <p:ph type="body" sz="quarter" idx="72"/>
          </p:nvPr>
        </p:nvSpPr>
        <p:spPr/>
        <p:txBody>
          <a:bodyPr/>
          <a:lstStyle/>
          <a:p>
            <a:endParaRPr lang="en-US" dirty="0"/>
          </a:p>
        </p:txBody>
      </p:sp>
      <p:sp>
        <p:nvSpPr>
          <p:cNvPr id="17" name="Text Placeholder 16">
            <a:extLst>
              <a:ext uri="{FF2B5EF4-FFF2-40B4-BE49-F238E27FC236}">
                <a16:creationId xmlns:a16="http://schemas.microsoft.com/office/drawing/2014/main" id="{B03BC593-3F99-4B4F-AE77-D6BDB303DB99}"/>
              </a:ext>
            </a:extLst>
          </p:cNvPr>
          <p:cNvSpPr>
            <a:spLocks noGrp="1"/>
          </p:cNvSpPr>
          <p:nvPr>
            <p:ph type="body" sz="quarter" idx="73"/>
          </p:nvPr>
        </p:nvSpPr>
        <p:spPr/>
        <p:txBody>
          <a:bodyPr/>
          <a:lstStyle/>
          <a:p>
            <a:r>
              <a:rPr lang="en-US" dirty="0"/>
              <a:t>I was glad to have the opportunity to perform some independent research. Although I did not achieve the results I had hoped for, hopefully the work can be leveraged for future efforts.</a:t>
            </a:r>
          </a:p>
        </p:txBody>
      </p:sp>
      <p:sp>
        <p:nvSpPr>
          <p:cNvPr id="18" name="Text Placeholder 17">
            <a:extLst>
              <a:ext uri="{FF2B5EF4-FFF2-40B4-BE49-F238E27FC236}">
                <a16:creationId xmlns:a16="http://schemas.microsoft.com/office/drawing/2014/main" id="{2ABCD899-C596-4439-ABA6-98C8251EA153}"/>
              </a:ext>
            </a:extLst>
          </p:cNvPr>
          <p:cNvSpPr>
            <a:spLocks noGrp="1"/>
          </p:cNvSpPr>
          <p:nvPr>
            <p:ph type="body" sz="quarter" idx="74"/>
          </p:nvPr>
        </p:nvSpPr>
        <p:spPr/>
        <p:txBody>
          <a:bodyPr/>
          <a:lstStyle/>
          <a:p>
            <a:endParaRPr lang="en-US" dirty="0"/>
          </a:p>
        </p:txBody>
      </p:sp>
      <p:sp>
        <p:nvSpPr>
          <p:cNvPr id="19" name="TextBox 18">
            <a:extLst>
              <a:ext uri="{FF2B5EF4-FFF2-40B4-BE49-F238E27FC236}">
                <a16:creationId xmlns:a16="http://schemas.microsoft.com/office/drawing/2014/main" id="{85B20EFA-C9AD-417E-A2BD-AF8A9626C920}"/>
              </a:ext>
            </a:extLst>
          </p:cNvPr>
          <p:cNvSpPr txBox="1"/>
          <p:nvPr/>
        </p:nvSpPr>
        <p:spPr>
          <a:xfrm>
            <a:off x="8868611" y="5350581"/>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20" name="TextBox 19">
            <a:extLst>
              <a:ext uri="{FF2B5EF4-FFF2-40B4-BE49-F238E27FC236}">
                <a16:creationId xmlns:a16="http://schemas.microsoft.com/office/drawing/2014/main" id="{25483D2B-FDF3-463B-BAE4-642FF6E938ED}"/>
              </a:ext>
            </a:extLst>
          </p:cNvPr>
          <p:cNvSpPr txBox="1"/>
          <p:nvPr/>
        </p:nvSpPr>
        <p:spPr>
          <a:xfrm>
            <a:off x="8868610" y="5698804"/>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21" name="TextBox 20">
            <a:extLst>
              <a:ext uri="{FF2B5EF4-FFF2-40B4-BE49-F238E27FC236}">
                <a16:creationId xmlns:a16="http://schemas.microsoft.com/office/drawing/2014/main" id="{FF8A690B-537F-4315-97A9-4EA8444592F1}"/>
              </a:ext>
            </a:extLst>
          </p:cNvPr>
          <p:cNvSpPr txBox="1"/>
          <p:nvPr/>
        </p:nvSpPr>
        <p:spPr>
          <a:xfrm>
            <a:off x="7987011" y="5348312"/>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22" name="TextBox 21">
            <a:extLst>
              <a:ext uri="{FF2B5EF4-FFF2-40B4-BE49-F238E27FC236}">
                <a16:creationId xmlns:a16="http://schemas.microsoft.com/office/drawing/2014/main" id="{469B1DDB-D4E3-43EA-9702-0D9E131D221C}"/>
              </a:ext>
            </a:extLst>
          </p:cNvPr>
          <p:cNvSpPr txBox="1"/>
          <p:nvPr/>
        </p:nvSpPr>
        <p:spPr>
          <a:xfrm>
            <a:off x="7987011" y="5698805"/>
            <a:ext cx="188579" cy="246221"/>
          </a:xfrm>
          <a:prstGeom prst="rect">
            <a:avLst/>
          </a:prstGeom>
          <a:noFill/>
          <a:ln>
            <a:solidFill>
              <a:schemeClr val="tx1"/>
            </a:solidFill>
          </a:ln>
        </p:spPr>
        <p:txBody>
          <a:bodyPr wrap="square" rtlCol="0" anchor="ctr">
            <a:spAutoFit/>
          </a:bodyPr>
          <a:lstStyle/>
          <a:p>
            <a:pPr algn="ctr"/>
            <a:endParaRPr lang="en-US" sz="1000" dirty="0"/>
          </a:p>
        </p:txBody>
      </p:sp>
    </p:spTree>
    <p:extLst>
      <p:ext uri="{BB962C8B-B14F-4D97-AF65-F5344CB8AC3E}">
        <p14:creationId xmlns:p14="http://schemas.microsoft.com/office/powerpoint/2010/main" val="4276951957"/>
      </p:ext>
    </p:extLst>
  </p:cSld>
  <p:clrMapOvr>
    <a:masterClrMapping/>
  </p:clrMapOvr>
</p:sld>
</file>

<file path=ppt/theme/theme1.xml><?xml version="1.0" encoding="utf-8"?>
<a:theme xmlns:a="http://schemas.openxmlformats.org/drawingml/2006/main" name="1_Blank">
  <a:themeElements>
    <a:clrScheme name="Aerospace New Colors">
      <a:dk1>
        <a:srgbClr val="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7 corp_newBrand_4.3_cleanLogo.potx" id="{9CDF77FC-A88D-499A-B6D8-2BE6C5817AE1}" vid="{D28AFCCC-B62F-486F-913D-BFCD8B8EA0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b61945e-ea42-4939-992c-499712c4dde6">
      <UserInfo>
        <DisplayName>Margaret A Viola</DisplayName>
        <AccountId>2555</AccountId>
        <AccountType/>
      </UserInfo>
      <UserInfo>
        <DisplayName>Paul V Anderson</DisplayName>
        <AccountId>110</AccountId>
        <AccountType/>
      </UserInfo>
    </SharedWithUsers>
  </documentManagement>
</p:properties>
</file>

<file path=customXml/itemProps1.xml><?xml version="1.0" encoding="utf-8"?>
<ds:datastoreItem xmlns:ds="http://schemas.openxmlformats.org/officeDocument/2006/customXml" ds:itemID="{AE6941D5-9B70-4FCF-8431-FD2C00B4DF13}">
  <ds:schemaRefs>
    <ds:schemaRef ds:uri="http://schemas.microsoft.com/sharepoint/v3/contenttype/forms"/>
  </ds:schemaRefs>
</ds:datastoreItem>
</file>

<file path=customXml/itemProps2.xml><?xml version="1.0" encoding="utf-8"?>
<ds:datastoreItem xmlns:ds="http://schemas.openxmlformats.org/officeDocument/2006/customXml" ds:itemID="{F2105C56-557A-4102-8DB1-1D3EEF9C0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1B769-D194-4AE7-9D3D-107ABC3B3746}">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75bac2cd-ddab-4cd9-afd2-4e18805de604"/>
    <ds:schemaRef ds:uri="http://schemas.microsoft.com/office/2006/metadata/properties"/>
    <ds:schemaRef ds:uri="1b61945e-ea42-4939-992c-499712c4dde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2017 corp_newBrand_4.3_cleanLogo</Template>
  <TotalTime>10051</TotalTime>
  <Words>770</Words>
  <Application>Microsoft Office PowerPoint</Application>
  <PresentationFormat>Custom</PresentationFormat>
  <Paragraphs>47</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Calibri</vt:lpstr>
      <vt:lpstr>Dubai</vt:lpstr>
      <vt:lpstr>Franklin Gothic Book</vt:lpstr>
      <vt:lpstr>Franklin Gothic Medium</vt:lpstr>
      <vt:lpstr>Franklin Gothic Medium Cond</vt:lpstr>
      <vt:lpstr>Segoe UI Black</vt:lpstr>
      <vt:lpstr>Segoe UI Semilight</vt:lpstr>
      <vt:lpstr>Tw Cen MT</vt:lpstr>
      <vt:lpstr>1_Blank</vt:lpstr>
      <vt:lpstr>PowerPoint Presentation</vt:lpstr>
      <vt:lpstr>PowerPoint Presentation</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Justin Kim</cp:lastModifiedBy>
  <cp:revision>277</cp:revision>
  <cp:lastPrinted>2018-11-12T19:13:39Z</cp:lastPrinted>
  <dcterms:created xsi:type="dcterms:W3CDTF">2018-05-16T17:44:45Z</dcterms:created>
  <dcterms:modified xsi:type="dcterms:W3CDTF">2020-01-31T17:18:42Z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