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Nixie One"/>
      <p:regular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aqx/ictmWQA5syjis1JkOMDdG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regular.fntdata"/><Relationship Id="rId21" Type="http://schemas.openxmlformats.org/officeDocument/2006/relationships/font" Target="fonts/NixieOne-regular.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8fdaa82d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8fdaa82d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8fdaa82d9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8fdaa82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8fdaa82d9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8fdaa82d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eb64df964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eb64df9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eb64df964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eb64df96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eb64df96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eb64df9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8fdaa82d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8fdaa82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8fdaa82d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8fdaa82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8fdaa82d9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8fdaa82d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8fdaa82d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8fdaa82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8fdaa82d9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8fdaa82d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7"/>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7"/>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7"/>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p7"/>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7"/>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7"/>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7"/>
          <p:cNvGrpSpPr/>
          <p:nvPr/>
        </p:nvGrpSpPr>
        <p:grpSpPr>
          <a:xfrm>
            <a:off x="5549153" y="1029780"/>
            <a:ext cx="404640" cy="374059"/>
            <a:chOff x="5975075" y="2327500"/>
            <a:chExt cx="420100" cy="388350"/>
          </a:xfrm>
        </p:grpSpPr>
        <p:sp>
          <p:nvSpPr>
            <p:cNvPr id="18" name="Google Shape;18;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7"/>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7"/>
          <p:cNvGrpSpPr/>
          <p:nvPr/>
        </p:nvGrpSpPr>
        <p:grpSpPr>
          <a:xfrm>
            <a:off x="4380526" y="515192"/>
            <a:ext cx="382958" cy="607111"/>
            <a:chOff x="6718575" y="2318625"/>
            <a:chExt cx="256950" cy="407375"/>
          </a:xfrm>
        </p:grpSpPr>
        <p:sp>
          <p:nvSpPr>
            <p:cNvPr id="22" name="Google Shape;22;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7"/>
          <p:cNvGrpSpPr/>
          <p:nvPr/>
        </p:nvGrpSpPr>
        <p:grpSpPr>
          <a:xfrm>
            <a:off x="3199464" y="902959"/>
            <a:ext cx="395018" cy="403297"/>
            <a:chOff x="3951850" y="2985350"/>
            <a:chExt cx="407950" cy="416500"/>
          </a:xfrm>
        </p:grpSpPr>
        <p:sp>
          <p:nvSpPr>
            <p:cNvPr id="31" name="Google Shape;31;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7"/>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7"/>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7"/>
          <p:cNvGrpSpPr/>
          <p:nvPr/>
        </p:nvGrpSpPr>
        <p:grpSpPr>
          <a:xfrm>
            <a:off x="5772009" y="4056440"/>
            <a:ext cx="573943" cy="550550"/>
            <a:chOff x="5241175" y="4959100"/>
            <a:chExt cx="539775" cy="517775"/>
          </a:xfrm>
        </p:grpSpPr>
        <p:sp>
          <p:nvSpPr>
            <p:cNvPr id="41" name="Google Shape;41;p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7"/>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1" name="Google Shape;51;p8"/>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2" name="Google Shape;52;p8"/>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3" name="Google Shape;53;p8"/>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54" name="Google Shape;54;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1729784" y="61068"/>
            <a:ext cx="351204" cy="324661"/>
            <a:chOff x="5975075" y="2327500"/>
            <a:chExt cx="420100" cy="388350"/>
          </a:xfrm>
        </p:grpSpPr>
        <p:sp>
          <p:nvSpPr>
            <p:cNvPr id="59" name="Google Shape;59;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8"/>
          <p:cNvGrpSpPr/>
          <p:nvPr/>
        </p:nvGrpSpPr>
        <p:grpSpPr>
          <a:xfrm>
            <a:off x="904276" y="515192"/>
            <a:ext cx="382958" cy="607111"/>
            <a:chOff x="6718575" y="2318625"/>
            <a:chExt cx="256950" cy="407375"/>
          </a:xfrm>
        </p:grpSpPr>
        <p:sp>
          <p:nvSpPr>
            <p:cNvPr id="63" name="Google Shape;63;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8"/>
          <p:cNvGrpSpPr/>
          <p:nvPr/>
        </p:nvGrpSpPr>
        <p:grpSpPr>
          <a:xfrm>
            <a:off x="335759" y="1840531"/>
            <a:ext cx="342882" cy="350068"/>
            <a:chOff x="3951850" y="2985350"/>
            <a:chExt cx="407950" cy="416500"/>
          </a:xfrm>
        </p:grpSpPr>
        <p:sp>
          <p:nvSpPr>
            <p:cNvPr id="72" name="Google Shape;72;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9"/>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9" name="Google Shape;79;p9"/>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0" name="Google Shape;80;p9"/>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7" name="Google Shape;7;p6"/>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p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016176" y="1420553"/>
            <a:ext cx="7111647" cy="2151197"/>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lang="en"/>
              <a:t>Gestor documental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98fdaa82d9_0_4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72" name="Google Shape;172;g98fdaa82d9_0_48"/>
          <p:cNvSpPr txBox="1"/>
          <p:nvPr/>
        </p:nvSpPr>
        <p:spPr>
          <a:xfrm>
            <a:off x="1820450" y="780200"/>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Mockups</a:t>
            </a:r>
            <a:endParaRPr/>
          </a:p>
        </p:txBody>
      </p:sp>
      <p:sp>
        <p:nvSpPr>
          <p:cNvPr id="173" name="Google Shape;173;g98fdaa82d9_0_48"/>
          <p:cNvSpPr txBox="1"/>
          <p:nvPr/>
        </p:nvSpPr>
        <p:spPr>
          <a:xfrm>
            <a:off x="852425" y="1712775"/>
            <a:ext cx="3250800" cy="280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600">
                <a:solidFill>
                  <a:srgbClr val="19BBD5"/>
                </a:solidFill>
                <a:latin typeface="Nixie One"/>
                <a:ea typeface="Nixie One"/>
                <a:cs typeface="Nixie One"/>
                <a:sym typeface="Nixie One"/>
              </a:rPr>
              <a:t>Ingreso (landing)</a:t>
            </a:r>
            <a:endParaRPr b="1" sz="1600">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rPr lang="en">
                <a:solidFill>
                  <a:srgbClr val="19BBD5"/>
                </a:solidFill>
                <a:latin typeface="Nixie One"/>
                <a:ea typeface="Nixie One"/>
                <a:cs typeface="Nixie One"/>
                <a:sym typeface="Nixie One"/>
              </a:rPr>
              <a:t>En esta pantalla nos muestra algunas opciones que tendrá a su disposición el perfil de administrador en la parte izquierda esta la zona de opciones además de mostrar los datos del usuario.</a:t>
            </a:r>
            <a:endParaRPr>
              <a:solidFill>
                <a:srgbClr val="19BBD5"/>
              </a:solidFill>
              <a:latin typeface="Nixie One"/>
              <a:ea typeface="Nixie One"/>
              <a:cs typeface="Nixie One"/>
              <a:sym typeface="Nixie One"/>
            </a:endParaRPr>
          </a:p>
          <a:p>
            <a:pPr indent="0" lvl="0" marL="228600" rtl="0" algn="just">
              <a:lnSpc>
                <a:spcPct val="115000"/>
              </a:lnSpc>
              <a:spcBef>
                <a:spcPts val="1200"/>
              </a:spcBef>
              <a:spcAft>
                <a:spcPts val="0"/>
              </a:spcAft>
              <a:buNone/>
            </a:pPr>
            <a:r>
              <a:t/>
            </a:r>
            <a:endParaRPr b="1" sz="1600">
              <a:solidFill>
                <a:srgbClr val="19BBD5"/>
              </a:solidFill>
              <a:latin typeface="Nixie One"/>
              <a:ea typeface="Nixie One"/>
              <a:cs typeface="Nixie One"/>
              <a:sym typeface="Nixie One"/>
            </a:endParaRPr>
          </a:p>
          <a:p>
            <a:pPr indent="0" lvl="0" marL="0" rtl="0" algn="ctr">
              <a:spcBef>
                <a:spcPts val="1200"/>
              </a:spcBef>
              <a:spcAft>
                <a:spcPts val="0"/>
              </a:spcAft>
              <a:buNone/>
            </a:pPr>
            <a:r>
              <a:t/>
            </a:r>
            <a:endParaRPr b="1" sz="2600">
              <a:solidFill>
                <a:schemeClr val="accent2"/>
              </a:solidFill>
              <a:latin typeface="Nixie One"/>
              <a:ea typeface="Nixie One"/>
              <a:cs typeface="Nixie One"/>
              <a:sym typeface="Nixie One"/>
            </a:endParaRPr>
          </a:p>
          <a:p>
            <a:pPr indent="0" lvl="0" marL="0" rtl="0" algn="l">
              <a:spcBef>
                <a:spcPts val="0"/>
              </a:spcBef>
              <a:spcAft>
                <a:spcPts val="0"/>
              </a:spcAft>
              <a:buNone/>
            </a:pPr>
            <a:r>
              <a:t/>
            </a:r>
            <a:endParaRPr b="1" sz="2600">
              <a:solidFill>
                <a:schemeClr val="accent2"/>
              </a:solidFill>
              <a:latin typeface="Nixie One"/>
              <a:ea typeface="Nixie One"/>
              <a:cs typeface="Nixie One"/>
              <a:sym typeface="Nixie One"/>
            </a:endParaRPr>
          </a:p>
        </p:txBody>
      </p:sp>
      <p:pic>
        <p:nvPicPr>
          <p:cNvPr id="174" name="Google Shape;174;g98fdaa82d9_0_48"/>
          <p:cNvPicPr preferRelativeResize="0"/>
          <p:nvPr/>
        </p:nvPicPr>
        <p:blipFill>
          <a:blip r:embed="rId3">
            <a:alphaModFix/>
          </a:blip>
          <a:stretch>
            <a:fillRect/>
          </a:stretch>
        </p:blipFill>
        <p:spPr>
          <a:xfrm>
            <a:off x="4538850" y="1611500"/>
            <a:ext cx="381000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98fdaa82d9_0_5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80" name="Google Shape;180;g98fdaa82d9_0_57"/>
          <p:cNvSpPr txBox="1"/>
          <p:nvPr/>
        </p:nvSpPr>
        <p:spPr>
          <a:xfrm>
            <a:off x="1820450" y="780200"/>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Mockups</a:t>
            </a:r>
            <a:endParaRPr/>
          </a:p>
        </p:txBody>
      </p:sp>
      <p:sp>
        <p:nvSpPr>
          <p:cNvPr id="181" name="Google Shape;181;g98fdaa82d9_0_57"/>
          <p:cNvSpPr txBox="1"/>
          <p:nvPr/>
        </p:nvSpPr>
        <p:spPr>
          <a:xfrm>
            <a:off x="4868975" y="1459100"/>
            <a:ext cx="3554100" cy="280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sz="1600">
                <a:solidFill>
                  <a:srgbClr val="19BBD5"/>
                </a:solidFill>
                <a:latin typeface="Nixie One"/>
                <a:ea typeface="Nixie One"/>
                <a:cs typeface="Nixie One"/>
                <a:sym typeface="Nixie One"/>
              </a:rPr>
              <a:t>Búsqueda</a:t>
            </a:r>
            <a:r>
              <a:rPr b="1" lang="en" sz="1600">
                <a:solidFill>
                  <a:srgbClr val="19BBD5"/>
                </a:solidFill>
                <a:latin typeface="Nixie One"/>
                <a:ea typeface="Nixie One"/>
                <a:cs typeface="Nixie One"/>
                <a:sym typeface="Nixie One"/>
              </a:rPr>
              <a:t> de usuarios</a:t>
            </a:r>
            <a:endParaRPr b="1" sz="1600">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rPr lang="en">
                <a:solidFill>
                  <a:srgbClr val="19BBD5"/>
                </a:solidFill>
                <a:latin typeface="Nixie One"/>
                <a:ea typeface="Nixie One"/>
                <a:cs typeface="Nixie One"/>
                <a:sym typeface="Nixie One"/>
              </a:rPr>
              <a:t>En esta pantalla vamos a poder buscar a los usuarios o empleados registrados en el sistema mediante tipo de documento número de documento y área.</a:t>
            </a:r>
            <a:endParaRPr>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rPr lang="en">
                <a:solidFill>
                  <a:srgbClr val="19BBD5"/>
                </a:solidFill>
                <a:latin typeface="Nixie One"/>
                <a:ea typeface="Nixie One"/>
                <a:cs typeface="Nixie One"/>
                <a:sym typeface="Nixie One"/>
              </a:rPr>
              <a:t>Cuando ya se encuentra el usuario en la parte derecha se encontrarán dos iconos donde se pueden editar o eliminar los datos del usuario</a:t>
            </a:r>
            <a:endParaRPr>
              <a:solidFill>
                <a:srgbClr val="19BBD5"/>
              </a:solidFill>
              <a:latin typeface="Nixie One"/>
              <a:ea typeface="Nixie One"/>
              <a:cs typeface="Nixie One"/>
              <a:sym typeface="Nixie One"/>
            </a:endParaRPr>
          </a:p>
          <a:p>
            <a:pPr indent="0" lvl="0" marL="228600" rtl="0" algn="just">
              <a:lnSpc>
                <a:spcPct val="115000"/>
              </a:lnSpc>
              <a:spcBef>
                <a:spcPts val="1200"/>
              </a:spcBef>
              <a:spcAft>
                <a:spcPts val="0"/>
              </a:spcAft>
              <a:buNone/>
            </a:pPr>
            <a:r>
              <a:t/>
            </a:r>
            <a:endParaRPr b="1" sz="1600">
              <a:solidFill>
                <a:srgbClr val="19BBD5"/>
              </a:solidFill>
              <a:latin typeface="Nixie One"/>
              <a:ea typeface="Nixie One"/>
              <a:cs typeface="Nixie One"/>
              <a:sym typeface="Nixie One"/>
            </a:endParaRPr>
          </a:p>
          <a:p>
            <a:pPr indent="0" lvl="0" marL="228600" rtl="0" algn="just">
              <a:lnSpc>
                <a:spcPct val="115000"/>
              </a:lnSpc>
              <a:spcBef>
                <a:spcPts val="1200"/>
              </a:spcBef>
              <a:spcAft>
                <a:spcPts val="1200"/>
              </a:spcAft>
              <a:buNone/>
            </a:pPr>
            <a:r>
              <a:t/>
            </a:r>
            <a:endParaRPr b="1" sz="2600">
              <a:solidFill>
                <a:schemeClr val="accent2"/>
              </a:solidFill>
              <a:latin typeface="Nixie One"/>
              <a:ea typeface="Nixie One"/>
              <a:cs typeface="Nixie One"/>
              <a:sym typeface="Nixie One"/>
            </a:endParaRPr>
          </a:p>
        </p:txBody>
      </p:sp>
      <p:pic>
        <p:nvPicPr>
          <p:cNvPr id="182" name="Google Shape;182;g98fdaa82d9_0_57"/>
          <p:cNvPicPr preferRelativeResize="0"/>
          <p:nvPr/>
        </p:nvPicPr>
        <p:blipFill>
          <a:blip r:embed="rId3">
            <a:alphaModFix/>
          </a:blip>
          <a:stretch>
            <a:fillRect/>
          </a:stretch>
        </p:blipFill>
        <p:spPr>
          <a:xfrm>
            <a:off x="616900" y="1815425"/>
            <a:ext cx="3714750" cy="258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98fdaa82d9_0_6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88" name="Google Shape;188;g98fdaa82d9_0_67"/>
          <p:cNvSpPr txBox="1"/>
          <p:nvPr/>
        </p:nvSpPr>
        <p:spPr>
          <a:xfrm>
            <a:off x="1892675" y="462325"/>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Mockups</a:t>
            </a:r>
            <a:endParaRPr/>
          </a:p>
        </p:txBody>
      </p:sp>
      <p:sp>
        <p:nvSpPr>
          <p:cNvPr id="189" name="Google Shape;189;g98fdaa82d9_0_67"/>
          <p:cNvSpPr txBox="1"/>
          <p:nvPr/>
        </p:nvSpPr>
        <p:spPr>
          <a:xfrm>
            <a:off x="562250" y="1459100"/>
            <a:ext cx="3801000" cy="280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b="1" lang="en">
                <a:solidFill>
                  <a:srgbClr val="19BBD5"/>
                </a:solidFill>
                <a:latin typeface="Nixie One"/>
                <a:ea typeface="Nixie One"/>
                <a:cs typeface="Nixie One"/>
                <a:sym typeface="Nixie One"/>
              </a:rPr>
              <a:t>Módulo de digitalización</a:t>
            </a:r>
            <a:endParaRPr b="1">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rPr lang="en">
                <a:solidFill>
                  <a:srgbClr val="19BBD5"/>
                </a:solidFill>
                <a:latin typeface="Nixie One"/>
                <a:ea typeface="Nixie One"/>
                <a:cs typeface="Nixie One"/>
                <a:sym typeface="Nixie One"/>
              </a:rPr>
              <a:t>En esta pantalla se podrán digitalizar los documentos para luego poderlos cargar a un archivo en común, en el costado izquierdo mostrará la vista previa del documento digitalizado se deberá ingresar el número del documento del empleado el nombre del documento, abajo se podrán evidenciar los documentos recientes ya digitalizados previamente guardados.</a:t>
            </a:r>
            <a:endParaRPr>
              <a:solidFill>
                <a:srgbClr val="19BBD5"/>
              </a:solidFill>
              <a:latin typeface="Nixie One"/>
              <a:ea typeface="Nixie One"/>
              <a:cs typeface="Nixie One"/>
              <a:sym typeface="Nixie One"/>
            </a:endParaRPr>
          </a:p>
          <a:p>
            <a:pPr indent="0" lvl="0" marL="0" rtl="0" algn="just">
              <a:lnSpc>
                <a:spcPct val="115000"/>
              </a:lnSpc>
              <a:spcBef>
                <a:spcPts val="1200"/>
              </a:spcBef>
              <a:spcAft>
                <a:spcPts val="0"/>
              </a:spcAft>
              <a:buNone/>
            </a:pPr>
            <a:r>
              <a:t/>
            </a:r>
            <a:endParaRPr b="1" sz="1600">
              <a:solidFill>
                <a:srgbClr val="19BBD5"/>
              </a:solidFill>
              <a:latin typeface="Nixie One"/>
              <a:ea typeface="Nixie One"/>
              <a:cs typeface="Nixie One"/>
              <a:sym typeface="Nixie One"/>
            </a:endParaRPr>
          </a:p>
          <a:p>
            <a:pPr indent="0" lvl="0" marL="0" rtl="0" algn="ctr">
              <a:spcBef>
                <a:spcPts val="1200"/>
              </a:spcBef>
              <a:spcAft>
                <a:spcPts val="0"/>
              </a:spcAft>
              <a:buNone/>
            </a:pPr>
            <a:r>
              <a:t/>
            </a:r>
            <a:endParaRPr b="1" sz="2600">
              <a:solidFill>
                <a:schemeClr val="accent2"/>
              </a:solidFill>
              <a:latin typeface="Nixie One"/>
              <a:ea typeface="Nixie One"/>
              <a:cs typeface="Nixie One"/>
              <a:sym typeface="Nixie One"/>
            </a:endParaRPr>
          </a:p>
          <a:p>
            <a:pPr indent="0" lvl="0" marL="0" rtl="0" algn="l">
              <a:spcBef>
                <a:spcPts val="0"/>
              </a:spcBef>
              <a:spcAft>
                <a:spcPts val="0"/>
              </a:spcAft>
              <a:buNone/>
            </a:pPr>
            <a:r>
              <a:t/>
            </a:r>
            <a:endParaRPr b="1" sz="2600">
              <a:solidFill>
                <a:schemeClr val="accent2"/>
              </a:solidFill>
              <a:latin typeface="Nixie One"/>
              <a:ea typeface="Nixie One"/>
              <a:cs typeface="Nixie One"/>
              <a:sym typeface="Nixie One"/>
            </a:endParaRPr>
          </a:p>
        </p:txBody>
      </p:sp>
      <p:pic>
        <p:nvPicPr>
          <p:cNvPr id="190" name="Google Shape;190;g98fdaa82d9_0_67"/>
          <p:cNvPicPr preferRelativeResize="0"/>
          <p:nvPr/>
        </p:nvPicPr>
        <p:blipFill>
          <a:blip r:embed="rId3">
            <a:alphaModFix/>
          </a:blip>
          <a:stretch>
            <a:fillRect/>
          </a:stretch>
        </p:blipFill>
        <p:spPr>
          <a:xfrm>
            <a:off x="4753575" y="1678288"/>
            <a:ext cx="3762375" cy="273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9eb64df964_0_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96" name="Google Shape;196;g9eb64df964_0_10"/>
          <p:cNvSpPr txBox="1"/>
          <p:nvPr/>
        </p:nvSpPr>
        <p:spPr>
          <a:xfrm>
            <a:off x="1786475" y="463000"/>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Interfaces</a:t>
            </a:r>
            <a:endParaRPr/>
          </a:p>
        </p:txBody>
      </p:sp>
      <p:pic>
        <p:nvPicPr>
          <p:cNvPr id="197" name="Google Shape;197;g9eb64df964_0_10"/>
          <p:cNvPicPr preferRelativeResize="0"/>
          <p:nvPr/>
        </p:nvPicPr>
        <p:blipFill>
          <a:blip r:embed="rId3">
            <a:alphaModFix/>
          </a:blip>
          <a:stretch>
            <a:fillRect/>
          </a:stretch>
        </p:blipFill>
        <p:spPr>
          <a:xfrm>
            <a:off x="714653" y="1294300"/>
            <a:ext cx="4405451" cy="2019675"/>
          </a:xfrm>
          <a:prstGeom prst="rect">
            <a:avLst/>
          </a:prstGeom>
          <a:noFill/>
          <a:ln>
            <a:noFill/>
          </a:ln>
        </p:spPr>
      </p:pic>
      <p:pic>
        <p:nvPicPr>
          <p:cNvPr id="198" name="Google Shape;198;g9eb64df964_0_10"/>
          <p:cNvPicPr preferRelativeResize="0"/>
          <p:nvPr/>
        </p:nvPicPr>
        <p:blipFill>
          <a:blip r:embed="rId4">
            <a:alphaModFix/>
          </a:blip>
          <a:stretch>
            <a:fillRect/>
          </a:stretch>
        </p:blipFill>
        <p:spPr>
          <a:xfrm>
            <a:off x="4112000" y="2784150"/>
            <a:ext cx="4405451" cy="20013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9eb64df964_0_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pic>
        <p:nvPicPr>
          <p:cNvPr id="204" name="Google Shape;204;g9eb64df964_0_14"/>
          <p:cNvPicPr preferRelativeResize="0"/>
          <p:nvPr/>
        </p:nvPicPr>
        <p:blipFill>
          <a:blip r:embed="rId3">
            <a:alphaModFix/>
          </a:blip>
          <a:stretch>
            <a:fillRect/>
          </a:stretch>
        </p:blipFill>
        <p:spPr>
          <a:xfrm>
            <a:off x="3805727" y="650900"/>
            <a:ext cx="4726326" cy="2166775"/>
          </a:xfrm>
          <a:prstGeom prst="rect">
            <a:avLst/>
          </a:prstGeom>
          <a:noFill/>
          <a:ln>
            <a:noFill/>
          </a:ln>
        </p:spPr>
      </p:pic>
      <p:pic>
        <p:nvPicPr>
          <p:cNvPr id="205" name="Google Shape;205;g9eb64df964_0_14"/>
          <p:cNvPicPr preferRelativeResize="0"/>
          <p:nvPr/>
        </p:nvPicPr>
        <p:blipFill>
          <a:blip r:embed="rId4">
            <a:alphaModFix/>
          </a:blip>
          <a:stretch>
            <a:fillRect/>
          </a:stretch>
        </p:blipFill>
        <p:spPr>
          <a:xfrm>
            <a:off x="612682" y="2358275"/>
            <a:ext cx="4145399" cy="2021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9eb64df964_0_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211" name="Google Shape;211;g9eb64df964_0_18"/>
          <p:cNvSpPr txBox="1"/>
          <p:nvPr/>
        </p:nvSpPr>
        <p:spPr>
          <a:xfrm>
            <a:off x="1786475" y="463000"/>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Modelo Entidad </a:t>
            </a:r>
            <a:r>
              <a:rPr b="1" lang="en" sz="2600">
                <a:solidFill>
                  <a:schemeClr val="accent2"/>
                </a:solidFill>
                <a:latin typeface="Nixie One"/>
                <a:ea typeface="Nixie One"/>
                <a:cs typeface="Nixie One"/>
                <a:sym typeface="Nixie One"/>
              </a:rPr>
              <a:t>Relación</a:t>
            </a:r>
            <a:r>
              <a:rPr b="1" lang="en" sz="2600">
                <a:solidFill>
                  <a:schemeClr val="accent2"/>
                </a:solidFill>
                <a:latin typeface="Nixie One"/>
                <a:ea typeface="Nixie One"/>
                <a:cs typeface="Nixie One"/>
                <a:sym typeface="Nixie One"/>
              </a:rPr>
              <a:t> </a:t>
            </a:r>
            <a:endParaRPr/>
          </a:p>
        </p:txBody>
      </p:sp>
      <p:pic>
        <p:nvPicPr>
          <p:cNvPr id="212" name="Google Shape;212;g9eb64df964_0_18"/>
          <p:cNvPicPr preferRelativeResize="0"/>
          <p:nvPr/>
        </p:nvPicPr>
        <p:blipFill>
          <a:blip r:embed="rId3">
            <a:alphaModFix/>
          </a:blip>
          <a:stretch>
            <a:fillRect/>
          </a:stretch>
        </p:blipFill>
        <p:spPr>
          <a:xfrm>
            <a:off x="1088500" y="1328300"/>
            <a:ext cx="7022326" cy="313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8" name="Google Shape;218;p5"/>
          <p:cNvSpPr txBox="1"/>
          <p:nvPr>
            <p:ph idx="4294967295" type="ctrTitle"/>
          </p:nvPr>
        </p:nvSpPr>
        <p:spPr>
          <a:xfrm>
            <a:off x="3152775" y="1354750"/>
            <a:ext cx="45621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0" i="0" lang="en" sz="8000" u="none" cap="none" strike="noStrike">
                <a:solidFill>
                  <a:srgbClr val="19BBD5"/>
                </a:solidFill>
                <a:latin typeface="Nixie One"/>
                <a:ea typeface="Nixie One"/>
                <a:cs typeface="Nixie One"/>
                <a:sym typeface="Nixie One"/>
              </a:rPr>
              <a:t>Gracias!</a:t>
            </a:r>
            <a:endParaRPr b="0" i="0" sz="8000" u="none" cap="none" strike="noStrike">
              <a:solidFill>
                <a:srgbClr val="19BBD5"/>
              </a:solidFill>
              <a:latin typeface="Nixie One"/>
              <a:ea typeface="Nixie One"/>
              <a:cs typeface="Nixie One"/>
              <a:sym typeface="Nixie One"/>
            </a:endParaRPr>
          </a:p>
        </p:txBody>
      </p:sp>
      <p:sp>
        <p:nvSpPr>
          <p:cNvPr id="219" name="Google Shape;219;p5"/>
          <p:cNvSpPr txBox="1"/>
          <p:nvPr>
            <p:ph idx="4294967295" type="body"/>
          </p:nvPr>
        </p:nvSpPr>
        <p:spPr>
          <a:xfrm>
            <a:off x="3286468" y="2400250"/>
            <a:ext cx="4562100" cy="246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n" sz="1600"/>
              <a:t>Presentado por:</a:t>
            </a:r>
            <a:endParaRPr b="1" sz="1600"/>
          </a:p>
          <a:p>
            <a:pPr indent="-317500" lvl="0" marL="457200" rtl="0" algn="l">
              <a:lnSpc>
                <a:spcPct val="100000"/>
              </a:lnSpc>
              <a:spcBef>
                <a:spcPts val="600"/>
              </a:spcBef>
              <a:spcAft>
                <a:spcPts val="0"/>
              </a:spcAft>
              <a:buSzPts val="1400"/>
              <a:buChar char="◇"/>
            </a:pPr>
            <a:r>
              <a:rPr lang="en"/>
              <a:t>Oscar Cañon</a:t>
            </a:r>
            <a:endParaRPr/>
          </a:p>
          <a:p>
            <a:pPr indent="-317500" lvl="0" marL="457200" rtl="0" algn="l">
              <a:lnSpc>
                <a:spcPct val="100000"/>
              </a:lnSpc>
              <a:spcBef>
                <a:spcPts val="600"/>
              </a:spcBef>
              <a:spcAft>
                <a:spcPts val="0"/>
              </a:spcAft>
              <a:buSzPts val="1400"/>
              <a:buChar char="◇"/>
            </a:pPr>
            <a:r>
              <a:rPr lang="en"/>
              <a:t>Jessica Alexandra</a:t>
            </a:r>
            <a:endParaRPr/>
          </a:p>
        </p:txBody>
      </p:sp>
      <p:sp>
        <p:nvSpPr>
          <p:cNvPr id="220" name="Google Shape;220;p5"/>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768267" y="446367"/>
            <a:ext cx="6756544" cy="66896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b="1" lang="en" sz="2800"/>
              <a:t>Descripción del problema </a:t>
            </a:r>
            <a:endParaRPr b="1" sz="2800"/>
          </a:p>
        </p:txBody>
      </p:sp>
      <p:sp>
        <p:nvSpPr>
          <p:cNvPr id="99" name="Google Shape;99;p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100" name="Google Shape;100;p2"/>
          <p:cNvSpPr/>
          <p:nvPr/>
        </p:nvSpPr>
        <p:spPr>
          <a:xfrm>
            <a:off x="8048558" y="3032109"/>
            <a:ext cx="576105" cy="5902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1" name="Google Shape;101;p2"/>
          <p:cNvSpPr/>
          <p:nvPr/>
        </p:nvSpPr>
        <p:spPr>
          <a:xfrm>
            <a:off x="5854204" y="1721601"/>
            <a:ext cx="576105" cy="5902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2" name="Google Shape;102;p2"/>
          <p:cNvSpPr/>
          <p:nvPr/>
        </p:nvSpPr>
        <p:spPr>
          <a:xfrm>
            <a:off x="1904695" y="1365443"/>
            <a:ext cx="1054067" cy="9899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3" name="Google Shape;103;p2"/>
          <p:cNvSpPr/>
          <p:nvPr/>
        </p:nvSpPr>
        <p:spPr>
          <a:xfrm>
            <a:off x="4193669" y="3946867"/>
            <a:ext cx="576105" cy="5902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4" name="Google Shape;104;p2"/>
          <p:cNvSpPr/>
          <p:nvPr/>
        </p:nvSpPr>
        <p:spPr>
          <a:xfrm>
            <a:off x="6972991" y="3598559"/>
            <a:ext cx="1052219" cy="9385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5" name="Google Shape;105;p2"/>
          <p:cNvSpPr txBox="1"/>
          <p:nvPr/>
        </p:nvSpPr>
        <p:spPr>
          <a:xfrm>
            <a:off x="1580066" y="1822990"/>
            <a:ext cx="6756544" cy="1581743"/>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rgbClr val="19BBD5"/>
              </a:buClr>
              <a:buSzPts val="4000"/>
              <a:buFont typeface="Nixie One"/>
              <a:buNone/>
            </a:pPr>
            <a:r>
              <a:rPr b="0" i="0" lang="en" sz="1400" u="none" cap="none" strike="noStrike">
                <a:solidFill>
                  <a:srgbClr val="19BBD5"/>
                </a:solidFill>
                <a:latin typeface="Nixie One"/>
                <a:ea typeface="Nixie One"/>
                <a:cs typeface="Nixie One"/>
                <a:sym typeface="Nixie One"/>
              </a:rPr>
              <a:t>Requiero un gestor documental que me permita digitalizar la documentación de la compañía como lo son contratos laborales, documentación específica de</a:t>
            </a:r>
            <a:r>
              <a:rPr lang="en">
                <a:solidFill>
                  <a:srgbClr val="19BBD5"/>
                </a:solidFill>
                <a:latin typeface="Nixie One"/>
                <a:ea typeface="Nixie One"/>
                <a:cs typeface="Nixie One"/>
                <a:sym typeface="Nixie One"/>
              </a:rPr>
              <a:t>l</a:t>
            </a:r>
            <a:r>
              <a:rPr b="0" i="0" lang="en" sz="1400" u="none" cap="none" strike="noStrike">
                <a:solidFill>
                  <a:srgbClr val="19BBD5"/>
                </a:solidFill>
                <a:latin typeface="Nixie One"/>
                <a:ea typeface="Nixie One"/>
                <a:cs typeface="Nixie One"/>
                <a:sym typeface="Nixie One"/>
              </a:rPr>
              <a:t> área de recursos humanos de la empresa.</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19BBD5"/>
              </a:buClr>
              <a:buSzPts val="4000"/>
              <a:buFont typeface="Nixie One"/>
              <a:buNone/>
            </a:pPr>
            <a:r>
              <a:t/>
            </a:r>
            <a:endParaRPr b="1" i="0" sz="2800" u="none" cap="none" strike="noStrike">
              <a:solidFill>
                <a:srgbClr val="19BBD5"/>
              </a:solidFill>
              <a:latin typeface="Nixie One"/>
              <a:ea typeface="Nixie One"/>
              <a:cs typeface="Nixie One"/>
              <a:sym typeface="Nixie One"/>
            </a:endParaRPr>
          </a:p>
        </p:txBody>
      </p:sp>
      <p:pic>
        <p:nvPicPr>
          <p:cNvPr id="106" name="Google Shape;106;p2"/>
          <p:cNvPicPr preferRelativeResize="0"/>
          <p:nvPr/>
        </p:nvPicPr>
        <p:blipFill rotWithShape="1">
          <a:blip r:embed="rId3">
            <a:alphaModFix/>
          </a:blip>
          <a:srcRect b="0" l="0" r="0" t="0"/>
          <a:stretch/>
        </p:blipFill>
        <p:spPr>
          <a:xfrm>
            <a:off x="807390" y="2185983"/>
            <a:ext cx="771534" cy="7715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112" name="Google Shape;112;p3"/>
          <p:cNvSpPr txBox="1"/>
          <p:nvPr/>
        </p:nvSpPr>
        <p:spPr>
          <a:xfrm>
            <a:off x="1394034" y="417688"/>
            <a:ext cx="6756544" cy="1054455"/>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1" i="0" lang="en" sz="2800" u="none" cap="none" strike="noStrike">
                <a:solidFill>
                  <a:srgbClr val="19BBD5"/>
                </a:solidFill>
                <a:latin typeface="Nixie One"/>
                <a:ea typeface="Nixie One"/>
                <a:cs typeface="Nixie One"/>
                <a:sym typeface="Nixie One"/>
              </a:rPr>
              <a:t>Objetivo general </a:t>
            </a:r>
            <a:endParaRPr b="1" i="0" sz="2800" u="none" cap="none" strike="noStrike">
              <a:solidFill>
                <a:srgbClr val="19BBD5"/>
              </a:solidFill>
              <a:latin typeface="Nixie One"/>
              <a:ea typeface="Nixie One"/>
              <a:cs typeface="Nixie One"/>
              <a:sym typeface="Nixie One"/>
            </a:endParaRPr>
          </a:p>
        </p:txBody>
      </p:sp>
      <p:sp>
        <p:nvSpPr>
          <p:cNvPr id="113" name="Google Shape;113;p3"/>
          <p:cNvSpPr txBox="1"/>
          <p:nvPr/>
        </p:nvSpPr>
        <p:spPr>
          <a:xfrm>
            <a:off x="1394034" y="1624222"/>
            <a:ext cx="6756544" cy="1054455"/>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rgbClr val="19BBD5"/>
              </a:buClr>
              <a:buSzPts val="4000"/>
              <a:buFont typeface="Nixie One"/>
              <a:buNone/>
            </a:pPr>
            <a:r>
              <a:rPr b="1" i="0" lang="en" sz="1600" u="none" cap="none" strike="noStrike">
                <a:solidFill>
                  <a:srgbClr val="19BBD5"/>
                </a:solidFill>
                <a:latin typeface="Nixie One"/>
                <a:ea typeface="Nixie One"/>
                <a:cs typeface="Nixie One"/>
                <a:sym typeface="Nixie One"/>
              </a:rPr>
              <a:t>Desarrollar una herramienta tecnológica para dar solución organización y optimización los procesos de la gestión documental en el área de recursos humanos </a:t>
            </a:r>
            <a:endParaRPr b="1" i="0" sz="1600" u="none" cap="none" strike="noStrike">
              <a:solidFill>
                <a:srgbClr val="19BBD5"/>
              </a:solidFill>
              <a:latin typeface="Nixie One"/>
              <a:ea typeface="Nixie One"/>
              <a:cs typeface="Nixie One"/>
              <a:sym typeface="Nixie One"/>
            </a:endParaRPr>
          </a:p>
        </p:txBody>
      </p:sp>
      <p:pic>
        <p:nvPicPr>
          <p:cNvPr id="114" name="Google Shape;114;p3"/>
          <p:cNvPicPr preferRelativeResize="0"/>
          <p:nvPr/>
        </p:nvPicPr>
        <p:blipFill rotWithShape="1">
          <a:blip r:embed="rId3">
            <a:alphaModFix/>
          </a:blip>
          <a:srcRect b="0" l="0" r="0" t="0"/>
          <a:stretch/>
        </p:blipFill>
        <p:spPr>
          <a:xfrm>
            <a:off x="-105498" y="2830756"/>
            <a:ext cx="2088139" cy="20881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120" name="Google Shape;120;p4"/>
          <p:cNvSpPr txBox="1"/>
          <p:nvPr/>
        </p:nvSpPr>
        <p:spPr>
          <a:xfrm>
            <a:off x="1394034" y="485420"/>
            <a:ext cx="6756544" cy="523876"/>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19BBD5"/>
              </a:buClr>
              <a:buSzPts val="4000"/>
              <a:buFont typeface="Nixie One"/>
              <a:buNone/>
            </a:pPr>
            <a:r>
              <a:rPr b="1" i="0" lang="en" sz="2800" u="none" cap="none" strike="noStrike">
                <a:solidFill>
                  <a:srgbClr val="19BBD5"/>
                </a:solidFill>
                <a:latin typeface="Nixie One"/>
                <a:ea typeface="Nixie One"/>
                <a:cs typeface="Nixie One"/>
                <a:sym typeface="Nixie One"/>
              </a:rPr>
              <a:t>Objetivos específicos </a:t>
            </a:r>
            <a:endParaRPr b="1" i="0" sz="2800" u="none" cap="none" strike="noStrike">
              <a:solidFill>
                <a:srgbClr val="19BBD5"/>
              </a:solidFill>
              <a:latin typeface="Nixie One"/>
              <a:ea typeface="Nixie One"/>
              <a:cs typeface="Nixie One"/>
              <a:sym typeface="Nixie One"/>
            </a:endParaRPr>
          </a:p>
        </p:txBody>
      </p:sp>
      <p:pic>
        <p:nvPicPr>
          <p:cNvPr id="121" name="Google Shape;121;p4"/>
          <p:cNvPicPr preferRelativeResize="0"/>
          <p:nvPr/>
        </p:nvPicPr>
        <p:blipFill rotWithShape="1">
          <a:blip r:embed="rId3">
            <a:alphaModFix/>
          </a:blip>
          <a:srcRect b="0" l="0" r="0" t="0"/>
          <a:stretch/>
        </p:blipFill>
        <p:spPr>
          <a:xfrm>
            <a:off x="6920855" y="3159684"/>
            <a:ext cx="610998" cy="610998"/>
          </a:xfrm>
          <a:prstGeom prst="rect">
            <a:avLst/>
          </a:prstGeom>
          <a:noFill/>
          <a:ln>
            <a:noFill/>
          </a:ln>
        </p:spPr>
      </p:pic>
      <p:pic>
        <p:nvPicPr>
          <p:cNvPr id="122" name="Google Shape;122;p4"/>
          <p:cNvPicPr preferRelativeResize="0"/>
          <p:nvPr/>
        </p:nvPicPr>
        <p:blipFill rotWithShape="1">
          <a:blip r:embed="rId4">
            <a:alphaModFix/>
          </a:blip>
          <a:srcRect b="0" l="0" r="0" t="0"/>
          <a:stretch/>
        </p:blipFill>
        <p:spPr>
          <a:xfrm>
            <a:off x="1065602" y="1259965"/>
            <a:ext cx="779990" cy="779990"/>
          </a:xfrm>
          <a:prstGeom prst="rect">
            <a:avLst/>
          </a:prstGeom>
          <a:noFill/>
          <a:ln>
            <a:noFill/>
          </a:ln>
        </p:spPr>
      </p:pic>
      <p:sp>
        <p:nvSpPr>
          <p:cNvPr id="123" name="Google Shape;123;p4"/>
          <p:cNvSpPr txBox="1"/>
          <p:nvPr/>
        </p:nvSpPr>
        <p:spPr>
          <a:xfrm>
            <a:off x="1845591" y="1344460"/>
            <a:ext cx="4374589" cy="610999"/>
          </a:xfrm>
          <a:prstGeom prst="rect">
            <a:avLst/>
          </a:prstGeom>
          <a:solidFill>
            <a:schemeClr val="lt1"/>
          </a:solidFill>
          <a:ln>
            <a:noFill/>
          </a:ln>
        </p:spPr>
        <p:txBody>
          <a:bodyPr anchorCtr="0" anchor="ctr" bIns="91425" lIns="91425" spcFirstLastPara="1" rIns="91425" wrap="square" tIns="91425">
            <a:noAutofit/>
          </a:bodyPr>
          <a:lstStyle/>
          <a:p>
            <a:pPr indent="-228600" lvl="0" marL="279400" marR="0" rtl="0" algn="l">
              <a:lnSpc>
                <a:spcPct val="100000"/>
              </a:lnSpc>
              <a:spcBef>
                <a:spcPts val="1000"/>
              </a:spcBef>
              <a:spcAft>
                <a:spcPts val="0"/>
              </a:spcAft>
              <a:buClr>
                <a:srgbClr val="19BBD5"/>
              </a:buClr>
              <a:buSzPts val="2800"/>
              <a:buFont typeface="Arial"/>
              <a:buAutoNum type="arabicPeriod"/>
            </a:pPr>
            <a:r>
              <a:rPr b="1" i="0" lang="en" sz="1200" u="none" cap="none" strike="noStrike">
                <a:solidFill>
                  <a:srgbClr val="19BBD5"/>
                </a:solidFill>
                <a:latin typeface="Nixie One"/>
                <a:ea typeface="Nixie One"/>
                <a:cs typeface="Nixie One"/>
                <a:sym typeface="Nixie One"/>
              </a:rPr>
              <a:t>Levantar requerimientos al cliente .</a:t>
            </a:r>
            <a:endParaRPr/>
          </a:p>
        </p:txBody>
      </p:sp>
      <p:pic>
        <p:nvPicPr>
          <p:cNvPr id="124" name="Google Shape;124;p4"/>
          <p:cNvPicPr preferRelativeResize="0"/>
          <p:nvPr/>
        </p:nvPicPr>
        <p:blipFill rotWithShape="1">
          <a:blip r:embed="rId5">
            <a:alphaModFix/>
          </a:blip>
          <a:srcRect b="0" l="0" r="0" t="0"/>
          <a:stretch/>
        </p:blipFill>
        <p:spPr>
          <a:xfrm>
            <a:off x="6898546" y="1655401"/>
            <a:ext cx="823837" cy="823837"/>
          </a:xfrm>
          <a:prstGeom prst="rect">
            <a:avLst/>
          </a:prstGeom>
          <a:noFill/>
          <a:ln>
            <a:noFill/>
          </a:ln>
        </p:spPr>
      </p:pic>
      <p:sp>
        <p:nvSpPr>
          <p:cNvPr id="125" name="Google Shape;125;p4"/>
          <p:cNvSpPr txBox="1"/>
          <p:nvPr/>
        </p:nvSpPr>
        <p:spPr>
          <a:xfrm>
            <a:off x="2393246" y="1868239"/>
            <a:ext cx="4510307" cy="610999"/>
          </a:xfrm>
          <a:prstGeom prst="rect">
            <a:avLst/>
          </a:prstGeom>
          <a:solidFill>
            <a:schemeClr val="lt1"/>
          </a:solidFill>
          <a:ln>
            <a:noFill/>
          </a:ln>
        </p:spPr>
        <p:txBody>
          <a:bodyPr anchorCtr="0" anchor="ctr" bIns="91425" lIns="91425" spcFirstLastPara="1" rIns="91425" wrap="square" tIns="91425">
            <a:noAutofit/>
          </a:bodyPr>
          <a:lstStyle/>
          <a:p>
            <a:pPr indent="0" lvl="0" marL="50800" marR="0" rtl="0" algn="l">
              <a:lnSpc>
                <a:spcPct val="100000"/>
              </a:lnSpc>
              <a:spcBef>
                <a:spcPts val="0"/>
              </a:spcBef>
              <a:spcAft>
                <a:spcPts val="0"/>
              </a:spcAft>
              <a:buClr>
                <a:srgbClr val="19BBD5"/>
              </a:buClr>
              <a:buSzPts val="2800"/>
              <a:buFont typeface="Nixie One"/>
              <a:buNone/>
            </a:pPr>
            <a:r>
              <a:rPr b="1" i="0" lang="en" sz="1200" u="none" cap="none" strike="noStrike">
                <a:solidFill>
                  <a:srgbClr val="19BBD5"/>
                </a:solidFill>
                <a:latin typeface="Nixie One"/>
                <a:ea typeface="Nixie One"/>
                <a:cs typeface="Nixie One"/>
                <a:sym typeface="Nixie One"/>
              </a:rPr>
              <a:t>                            </a:t>
            </a:r>
            <a:r>
              <a:rPr b="1" i="0" lang="en" sz="2500" u="none" cap="none" strike="noStrike">
                <a:solidFill>
                  <a:srgbClr val="19BBD5"/>
                </a:solidFill>
                <a:latin typeface="Nixie One"/>
                <a:ea typeface="Nixie One"/>
                <a:cs typeface="Nixie One"/>
                <a:sym typeface="Nixie One"/>
              </a:rPr>
              <a:t>2.</a:t>
            </a:r>
            <a:r>
              <a:rPr b="1" i="0" lang="en" sz="1200" u="none" cap="none" strike="noStrike">
                <a:solidFill>
                  <a:srgbClr val="19BBD5"/>
                </a:solidFill>
                <a:latin typeface="Nixie One"/>
                <a:ea typeface="Nixie One"/>
                <a:cs typeface="Nixie One"/>
                <a:sym typeface="Nixie One"/>
              </a:rPr>
              <a:t> Hacer el diseño del software .</a:t>
            </a:r>
            <a:endParaRPr/>
          </a:p>
        </p:txBody>
      </p:sp>
      <p:pic>
        <p:nvPicPr>
          <p:cNvPr id="126" name="Google Shape;126;p4"/>
          <p:cNvPicPr preferRelativeResize="0"/>
          <p:nvPr/>
        </p:nvPicPr>
        <p:blipFill rotWithShape="1">
          <a:blip r:embed="rId6">
            <a:alphaModFix/>
          </a:blip>
          <a:srcRect b="0" l="0" r="0" t="0"/>
          <a:stretch/>
        </p:blipFill>
        <p:spPr>
          <a:xfrm>
            <a:off x="960117" y="2335847"/>
            <a:ext cx="823837" cy="823837"/>
          </a:xfrm>
          <a:prstGeom prst="rect">
            <a:avLst/>
          </a:prstGeom>
          <a:noFill/>
          <a:ln>
            <a:noFill/>
          </a:ln>
        </p:spPr>
      </p:pic>
      <p:sp>
        <p:nvSpPr>
          <p:cNvPr id="127" name="Google Shape;127;p4"/>
          <p:cNvSpPr txBox="1"/>
          <p:nvPr/>
        </p:nvSpPr>
        <p:spPr>
          <a:xfrm>
            <a:off x="1831409" y="2494616"/>
            <a:ext cx="4374588" cy="756783"/>
          </a:xfrm>
          <a:prstGeom prst="rect">
            <a:avLst/>
          </a:prstGeom>
          <a:solidFill>
            <a:schemeClr val="lt1"/>
          </a:solidFill>
          <a:ln>
            <a:noFill/>
          </a:ln>
        </p:spPr>
        <p:txBody>
          <a:bodyPr anchorCtr="0" anchor="ctr" bIns="91425" lIns="91425" spcFirstLastPara="1" rIns="91425" wrap="square" tIns="91425">
            <a:noAutofit/>
          </a:bodyPr>
          <a:lstStyle/>
          <a:p>
            <a:pPr indent="0" lvl="0" marL="50800" marR="0" rtl="0" algn="l">
              <a:lnSpc>
                <a:spcPct val="100000"/>
              </a:lnSpc>
              <a:spcBef>
                <a:spcPts val="0"/>
              </a:spcBef>
              <a:spcAft>
                <a:spcPts val="0"/>
              </a:spcAft>
              <a:buClr>
                <a:srgbClr val="19BBD5"/>
              </a:buClr>
              <a:buSzPts val="2800"/>
              <a:buFont typeface="Nixie One"/>
              <a:buNone/>
            </a:pPr>
            <a:r>
              <a:rPr b="1" i="0" lang="en" sz="2500" u="none" cap="none" strike="noStrike">
                <a:solidFill>
                  <a:srgbClr val="19BBD5"/>
                </a:solidFill>
                <a:latin typeface="Nixie One"/>
                <a:ea typeface="Nixie One"/>
                <a:cs typeface="Nixie One"/>
                <a:sym typeface="Nixie One"/>
              </a:rPr>
              <a:t>3.</a:t>
            </a:r>
            <a:r>
              <a:rPr b="1" i="0" lang="en" sz="1200" u="none" cap="none" strike="noStrike">
                <a:solidFill>
                  <a:srgbClr val="19BBD5"/>
                </a:solidFill>
                <a:latin typeface="Nixie One"/>
                <a:ea typeface="Nixie One"/>
                <a:cs typeface="Nixie One"/>
                <a:sym typeface="Nixie One"/>
              </a:rPr>
              <a:t> Realizar la programación con respecto a los             requerimientos del cliente </a:t>
            </a:r>
            <a:endParaRPr/>
          </a:p>
        </p:txBody>
      </p:sp>
      <p:sp>
        <p:nvSpPr>
          <p:cNvPr id="128" name="Google Shape;128;p4"/>
          <p:cNvSpPr txBox="1"/>
          <p:nvPr/>
        </p:nvSpPr>
        <p:spPr>
          <a:xfrm>
            <a:off x="2892975" y="3263650"/>
            <a:ext cx="4027800" cy="611100"/>
          </a:xfrm>
          <a:prstGeom prst="rect">
            <a:avLst/>
          </a:prstGeom>
          <a:solidFill>
            <a:schemeClr val="lt1"/>
          </a:solidFill>
          <a:ln>
            <a:noFill/>
          </a:ln>
        </p:spPr>
        <p:txBody>
          <a:bodyPr anchorCtr="0" anchor="ctr" bIns="91425" lIns="91425" spcFirstLastPara="1" rIns="91425" wrap="square" tIns="91425">
            <a:noAutofit/>
          </a:bodyPr>
          <a:lstStyle/>
          <a:p>
            <a:pPr indent="0" lvl="0" marL="50800" marR="0" rtl="0" algn="l">
              <a:lnSpc>
                <a:spcPct val="100000"/>
              </a:lnSpc>
              <a:spcBef>
                <a:spcPts val="0"/>
              </a:spcBef>
              <a:spcAft>
                <a:spcPts val="0"/>
              </a:spcAft>
              <a:buClr>
                <a:srgbClr val="19BBD5"/>
              </a:buClr>
              <a:buSzPts val="2800"/>
              <a:buFont typeface="Nixie One"/>
              <a:buNone/>
            </a:pPr>
            <a:r>
              <a:rPr b="1" i="0" lang="en" sz="1200" u="none" cap="none" strike="noStrike">
                <a:solidFill>
                  <a:srgbClr val="19BBD5"/>
                </a:solidFill>
                <a:latin typeface="Nixie One"/>
                <a:ea typeface="Nixie One"/>
                <a:cs typeface="Nixie One"/>
                <a:sym typeface="Nixie One"/>
              </a:rPr>
              <a:t>                </a:t>
            </a:r>
            <a:r>
              <a:rPr b="1" i="0" lang="en" sz="2500" u="none" cap="none" strike="noStrike">
                <a:solidFill>
                  <a:srgbClr val="19BBD5"/>
                </a:solidFill>
                <a:latin typeface="Nixie One"/>
                <a:ea typeface="Nixie One"/>
                <a:cs typeface="Nixie One"/>
                <a:sym typeface="Nixie One"/>
              </a:rPr>
              <a:t>4.</a:t>
            </a:r>
            <a:r>
              <a:rPr b="1" i="0" lang="en" sz="1200" u="none" cap="none" strike="noStrike">
                <a:solidFill>
                  <a:srgbClr val="19BBD5"/>
                </a:solidFill>
                <a:latin typeface="Nixie One"/>
                <a:ea typeface="Nixie One"/>
                <a:cs typeface="Nixie One"/>
                <a:sym typeface="Nixie One"/>
              </a:rPr>
              <a:t> Hacer diferentes tipos de pruebas al 	   software </a:t>
            </a:r>
            <a:endParaRPr/>
          </a:p>
        </p:txBody>
      </p:sp>
      <p:pic>
        <p:nvPicPr>
          <p:cNvPr id="129" name="Google Shape;129;p4"/>
          <p:cNvPicPr preferRelativeResize="0"/>
          <p:nvPr/>
        </p:nvPicPr>
        <p:blipFill rotWithShape="1">
          <a:blip r:embed="rId7">
            <a:alphaModFix/>
          </a:blip>
          <a:srcRect b="0" l="0" r="0" t="0"/>
          <a:stretch/>
        </p:blipFill>
        <p:spPr>
          <a:xfrm>
            <a:off x="1050176" y="3941344"/>
            <a:ext cx="716736" cy="716736"/>
          </a:xfrm>
          <a:prstGeom prst="rect">
            <a:avLst/>
          </a:prstGeom>
          <a:noFill/>
          <a:ln>
            <a:noFill/>
          </a:ln>
        </p:spPr>
      </p:pic>
      <p:sp>
        <p:nvSpPr>
          <p:cNvPr id="130" name="Google Shape;130;p4"/>
          <p:cNvSpPr txBox="1"/>
          <p:nvPr/>
        </p:nvSpPr>
        <p:spPr>
          <a:xfrm>
            <a:off x="1852654" y="4035822"/>
            <a:ext cx="4697001" cy="716736"/>
          </a:xfrm>
          <a:prstGeom prst="rect">
            <a:avLst/>
          </a:prstGeom>
          <a:solidFill>
            <a:schemeClr val="lt1"/>
          </a:solidFill>
          <a:ln>
            <a:noFill/>
          </a:ln>
        </p:spPr>
        <p:txBody>
          <a:bodyPr anchorCtr="0" anchor="ctr" bIns="91425" lIns="91425" spcFirstLastPara="1" rIns="91425" wrap="square" tIns="91425">
            <a:noAutofit/>
          </a:bodyPr>
          <a:lstStyle/>
          <a:p>
            <a:pPr indent="0" lvl="0" marL="50800" marR="0" rtl="0" algn="l">
              <a:lnSpc>
                <a:spcPct val="100000"/>
              </a:lnSpc>
              <a:spcBef>
                <a:spcPts val="0"/>
              </a:spcBef>
              <a:spcAft>
                <a:spcPts val="0"/>
              </a:spcAft>
              <a:buClr>
                <a:srgbClr val="19BBD5"/>
              </a:buClr>
              <a:buSzPts val="2800"/>
              <a:buFont typeface="Nixie One"/>
              <a:buNone/>
            </a:pPr>
            <a:r>
              <a:rPr b="1" i="0" lang="en" sz="2500" u="none" cap="none" strike="noStrike">
                <a:solidFill>
                  <a:srgbClr val="19BBD5"/>
                </a:solidFill>
                <a:latin typeface="Nixie One"/>
                <a:ea typeface="Nixie One"/>
                <a:cs typeface="Nixie One"/>
                <a:sym typeface="Nixie One"/>
              </a:rPr>
              <a:t>5.</a:t>
            </a:r>
            <a:r>
              <a:rPr b="1" i="0" lang="en" sz="1200" u="none" cap="none" strike="noStrike">
                <a:solidFill>
                  <a:srgbClr val="19BBD5"/>
                </a:solidFill>
                <a:latin typeface="Nixie One"/>
                <a:ea typeface="Nixie One"/>
                <a:cs typeface="Nixie One"/>
                <a:sym typeface="Nixie One"/>
              </a:rPr>
              <a:t>Crear la documentación y su respectiva     capacitación   a los empleados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98fdaa82d9_0_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36" name="Google Shape;136;g98fdaa82d9_0_0"/>
          <p:cNvSpPr txBox="1"/>
          <p:nvPr/>
        </p:nvSpPr>
        <p:spPr>
          <a:xfrm>
            <a:off x="1193709" y="1342670"/>
            <a:ext cx="6756600" cy="523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Recursos</a:t>
            </a:r>
            <a:endParaRPr b="1" i="0" sz="2800" u="none" cap="none" strike="noStrike">
              <a:solidFill>
                <a:srgbClr val="19BBD5"/>
              </a:solidFill>
              <a:latin typeface="Nixie One"/>
              <a:ea typeface="Nixie One"/>
              <a:cs typeface="Nixie One"/>
              <a:sym typeface="Nixie One"/>
            </a:endParaRPr>
          </a:p>
        </p:txBody>
      </p:sp>
      <p:pic>
        <p:nvPicPr>
          <p:cNvPr id="137" name="Google Shape;137;g98fdaa82d9_0_0"/>
          <p:cNvPicPr preferRelativeResize="0"/>
          <p:nvPr/>
        </p:nvPicPr>
        <p:blipFill>
          <a:blip r:embed="rId3">
            <a:alphaModFix/>
          </a:blip>
          <a:stretch>
            <a:fillRect/>
          </a:stretch>
        </p:blipFill>
        <p:spPr>
          <a:xfrm>
            <a:off x="848906" y="1866481"/>
            <a:ext cx="7101399" cy="242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98fdaa82d9_0_2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43" name="Google Shape;143;g98fdaa82d9_0_24"/>
          <p:cNvSpPr txBox="1"/>
          <p:nvPr/>
        </p:nvSpPr>
        <p:spPr>
          <a:xfrm>
            <a:off x="-335950" y="2463875"/>
            <a:ext cx="2225100" cy="523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Tareas</a:t>
            </a:r>
            <a:endParaRPr b="1" sz="2800">
              <a:solidFill>
                <a:srgbClr val="19BBD5"/>
              </a:solidFill>
              <a:latin typeface="Nixie One"/>
              <a:ea typeface="Nixie One"/>
              <a:cs typeface="Nixie One"/>
              <a:sym typeface="Nixie One"/>
            </a:endParaRPr>
          </a:p>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(½)</a:t>
            </a:r>
            <a:endParaRPr b="1" sz="2800">
              <a:solidFill>
                <a:srgbClr val="19BBD5"/>
              </a:solidFill>
              <a:latin typeface="Nixie One"/>
              <a:ea typeface="Nixie One"/>
              <a:cs typeface="Nixie One"/>
              <a:sym typeface="Nixie One"/>
            </a:endParaRPr>
          </a:p>
        </p:txBody>
      </p:sp>
      <p:pic>
        <p:nvPicPr>
          <p:cNvPr id="144" name="Google Shape;144;g98fdaa82d9_0_24"/>
          <p:cNvPicPr preferRelativeResize="0"/>
          <p:nvPr/>
        </p:nvPicPr>
        <p:blipFill>
          <a:blip r:embed="rId3">
            <a:alphaModFix/>
          </a:blip>
          <a:stretch>
            <a:fillRect/>
          </a:stretch>
        </p:blipFill>
        <p:spPr>
          <a:xfrm>
            <a:off x="1441100" y="533200"/>
            <a:ext cx="7656776" cy="4385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98fdaa82d9_0_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50" name="Google Shape;150;g98fdaa82d9_0_31"/>
          <p:cNvSpPr txBox="1"/>
          <p:nvPr/>
        </p:nvSpPr>
        <p:spPr>
          <a:xfrm>
            <a:off x="-403925" y="2429875"/>
            <a:ext cx="2225100" cy="523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Tareas</a:t>
            </a:r>
            <a:endParaRPr b="1" sz="2800">
              <a:solidFill>
                <a:srgbClr val="19BBD5"/>
              </a:solidFill>
              <a:latin typeface="Nixie One"/>
              <a:ea typeface="Nixie One"/>
              <a:cs typeface="Nixie One"/>
              <a:sym typeface="Nixie One"/>
            </a:endParaRPr>
          </a:p>
          <a:p>
            <a:pPr indent="0" lvl="0" marL="0" marR="0" rtl="0" algn="ctr">
              <a:lnSpc>
                <a:spcPct val="100000"/>
              </a:lnSpc>
              <a:spcBef>
                <a:spcPts val="0"/>
              </a:spcBef>
              <a:spcAft>
                <a:spcPts val="0"/>
              </a:spcAft>
              <a:buClr>
                <a:srgbClr val="19BBD5"/>
              </a:buClr>
              <a:buSzPts val="4000"/>
              <a:buFont typeface="Nixie One"/>
              <a:buNone/>
            </a:pPr>
            <a:r>
              <a:rPr b="1" lang="en" sz="2800">
                <a:solidFill>
                  <a:srgbClr val="19BBD5"/>
                </a:solidFill>
                <a:latin typeface="Nixie One"/>
                <a:ea typeface="Nixie One"/>
                <a:cs typeface="Nixie One"/>
                <a:sym typeface="Nixie One"/>
              </a:rPr>
              <a:t>(2/2)</a:t>
            </a:r>
            <a:endParaRPr b="1" sz="2800">
              <a:solidFill>
                <a:srgbClr val="19BBD5"/>
              </a:solidFill>
              <a:latin typeface="Nixie One"/>
              <a:ea typeface="Nixie One"/>
              <a:cs typeface="Nixie One"/>
              <a:sym typeface="Nixie One"/>
            </a:endParaRPr>
          </a:p>
        </p:txBody>
      </p:sp>
      <p:pic>
        <p:nvPicPr>
          <p:cNvPr id="151" name="Google Shape;151;g98fdaa82d9_0_31"/>
          <p:cNvPicPr preferRelativeResize="0"/>
          <p:nvPr/>
        </p:nvPicPr>
        <p:blipFill>
          <a:blip r:embed="rId3">
            <a:alphaModFix/>
          </a:blip>
          <a:stretch>
            <a:fillRect/>
          </a:stretch>
        </p:blipFill>
        <p:spPr>
          <a:xfrm>
            <a:off x="1330675" y="968100"/>
            <a:ext cx="7754476" cy="246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98fdaa82d9_0_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pic>
        <p:nvPicPr>
          <p:cNvPr id="157" name="Google Shape;157;g98fdaa82d9_0_12"/>
          <p:cNvPicPr preferRelativeResize="0"/>
          <p:nvPr/>
        </p:nvPicPr>
        <p:blipFill>
          <a:blip r:embed="rId3">
            <a:alphaModFix/>
          </a:blip>
          <a:stretch>
            <a:fillRect/>
          </a:stretch>
        </p:blipFill>
        <p:spPr>
          <a:xfrm>
            <a:off x="2111625" y="337475"/>
            <a:ext cx="6699774" cy="4604075"/>
          </a:xfrm>
          <a:prstGeom prst="rect">
            <a:avLst/>
          </a:prstGeom>
          <a:noFill/>
          <a:ln>
            <a:noFill/>
          </a:ln>
        </p:spPr>
      </p:pic>
      <p:sp>
        <p:nvSpPr>
          <p:cNvPr id="158" name="Google Shape;158;g98fdaa82d9_0_12"/>
          <p:cNvSpPr txBox="1"/>
          <p:nvPr/>
        </p:nvSpPr>
        <p:spPr>
          <a:xfrm>
            <a:off x="138950" y="1574845"/>
            <a:ext cx="1827000" cy="931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chemeClr val="accent2"/>
                </a:solidFill>
                <a:latin typeface="Nixie One"/>
                <a:ea typeface="Nixie One"/>
                <a:cs typeface="Nixie One"/>
                <a:sym typeface="Nixie One"/>
              </a:rPr>
              <a:t>Diagrama de gantt </a:t>
            </a:r>
            <a:endParaRPr b="1" i="0" sz="2600" u="none" cap="none" strike="noStrike">
              <a:solidFill>
                <a:srgbClr val="19BBD5"/>
              </a:solidFill>
              <a:latin typeface="Nixie One"/>
              <a:ea typeface="Nixie One"/>
              <a:cs typeface="Nixie One"/>
              <a:sym typeface="Nixie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98fdaa82d9_0_38"/>
          <p:cNvSpPr txBox="1"/>
          <p:nvPr>
            <p:ph idx="12" type="sldNum"/>
          </p:nvPr>
        </p:nvSpPr>
        <p:spPr>
          <a:xfrm>
            <a:off x="7" y="4785600"/>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
        <p:nvSpPr>
          <p:cNvPr id="164" name="Google Shape;164;g98fdaa82d9_0_38"/>
          <p:cNvSpPr txBox="1"/>
          <p:nvPr/>
        </p:nvSpPr>
        <p:spPr>
          <a:xfrm>
            <a:off x="1820450" y="780200"/>
            <a:ext cx="57504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accent2"/>
                </a:solidFill>
                <a:latin typeface="Nixie One"/>
                <a:ea typeface="Nixie One"/>
                <a:cs typeface="Nixie One"/>
                <a:sym typeface="Nixie One"/>
              </a:rPr>
              <a:t>Mockups</a:t>
            </a:r>
            <a:endParaRPr/>
          </a:p>
        </p:txBody>
      </p:sp>
      <p:sp>
        <p:nvSpPr>
          <p:cNvPr id="165" name="Google Shape;165;g98fdaa82d9_0_38"/>
          <p:cNvSpPr txBox="1"/>
          <p:nvPr/>
        </p:nvSpPr>
        <p:spPr>
          <a:xfrm>
            <a:off x="4811200" y="1683875"/>
            <a:ext cx="3250800" cy="28095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1200"/>
              </a:spcBef>
              <a:spcAft>
                <a:spcPts val="0"/>
              </a:spcAft>
              <a:buNone/>
            </a:pPr>
            <a:r>
              <a:rPr b="1" lang="en" sz="1600">
                <a:solidFill>
                  <a:srgbClr val="19BBD5"/>
                </a:solidFill>
                <a:latin typeface="Nixie One"/>
                <a:ea typeface="Nixie One"/>
                <a:cs typeface="Nixie One"/>
                <a:sym typeface="Nixie One"/>
              </a:rPr>
              <a:t>Pantalla principal</a:t>
            </a:r>
            <a:endParaRPr b="1" sz="1600">
              <a:solidFill>
                <a:srgbClr val="19BBD5"/>
              </a:solidFill>
              <a:latin typeface="Nixie One"/>
              <a:ea typeface="Nixie One"/>
              <a:cs typeface="Nixie One"/>
              <a:sym typeface="Nixie One"/>
            </a:endParaRPr>
          </a:p>
          <a:p>
            <a:pPr indent="0" lvl="0" marL="228600" rtl="0" algn="just">
              <a:lnSpc>
                <a:spcPct val="115000"/>
              </a:lnSpc>
              <a:spcBef>
                <a:spcPts val="1200"/>
              </a:spcBef>
              <a:spcAft>
                <a:spcPts val="0"/>
              </a:spcAft>
              <a:buNone/>
            </a:pPr>
            <a:r>
              <a:rPr lang="en">
                <a:solidFill>
                  <a:srgbClr val="19BBD5"/>
                </a:solidFill>
                <a:latin typeface="Nixie One"/>
                <a:ea typeface="Nixie One"/>
                <a:cs typeface="Nixie One"/>
                <a:sym typeface="Nixie One"/>
              </a:rPr>
              <a:t>Mediante esta pantalla se digita el nombre de usuario y contraseña para poder ingresar al aplicativo </a:t>
            </a:r>
            <a:r>
              <a:rPr lang="en">
                <a:solidFill>
                  <a:srgbClr val="19BBD5"/>
                </a:solidFill>
                <a:latin typeface="Nixie One"/>
                <a:ea typeface="Nixie One"/>
                <a:cs typeface="Nixie One"/>
                <a:sym typeface="Nixie One"/>
              </a:rPr>
              <a:t>también</a:t>
            </a:r>
            <a:r>
              <a:rPr lang="en">
                <a:solidFill>
                  <a:srgbClr val="19BBD5"/>
                </a:solidFill>
                <a:latin typeface="Nixie One"/>
                <a:ea typeface="Nixie One"/>
                <a:cs typeface="Nixie One"/>
                <a:sym typeface="Nixie One"/>
              </a:rPr>
              <a:t> tiene una opcion de recuperacion de contraseña</a:t>
            </a:r>
            <a:endParaRPr>
              <a:solidFill>
                <a:srgbClr val="19BBD5"/>
              </a:solidFill>
              <a:latin typeface="Nixie One"/>
              <a:ea typeface="Nixie One"/>
              <a:cs typeface="Nixie One"/>
              <a:sym typeface="Nixie One"/>
            </a:endParaRPr>
          </a:p>
          <a:p>
            <a:pPr indent="0" lvl="0" marL="0" rtl="0" algn="ctr">
              <a:spcBef>
                <a:spcPts val="1200"/>
              </a:spcBef>
              <a:spcAft>
                <a:spcPts val="0"/>
              </a:spcAft>
              <a:buNone/>
            </a:pPr>
            <a:r>
              <a:t/>
            </a:r>
            <a:endParaRPr b="1" sz="2600">
              <a:solidFill>
                <a:schemeClr val="accent2"/>
              </a:solidFill>
              <a:latin typeface="Nixie One"/>
              <a:ea typeface="Nixie One"/>
              <a:cs typeface="Nixie One"/>
              <a:sym typeface="Nixie One"/>
            </a:endParaRPr>
          </a:p>
          <a:p>
            <a:pPr indent="0" lvl="0" marL="0" rtl="0" algn="l">
              <a:spcBef>
                <a:spcPts val="0"/>
              </a:spcBef>
              <a:spcAft>
                <a:spcPts val="0"/>
              </a:spcAft>
              <a:buNone/>
            </a:pPr>
            <a:r>
              <a:t/>
            </a:r>
            <a:endParaRPr b="1" sz="2600">
              <a:solidFill>
                <a:schemeClr val="accent2"/>
              </a:solidFill>
              <a:latin typeface="Nixie One"/>
              <a:ea typeface="Nixie One"/>
              <a:cs typeface="Nixie One"/>
              <a:sym typeface="Nixie One"/>
            </a:endParaRPr>
          </a:p>
        </p:txBody>
      </p:sp>
      <p:pic>
        <p:nvPicPr>
          <p:cNvPr id="166" name="Google Shape;166;g98fdaa82d9_0_38"/>
          <p:cNvPicPr preferRelativeResize="0"/>
          <p:nvPr/>
        </p:nvPicPr>
        <p:blipFill>
          <a:blip r:embed="rId3">
            <a:alphaModFix/>
          </a:blip>
          <a:stretch>
            <a:fillRect/>
          </a:stretch>
        </p:blipFill>
        <p:spPr>
          <a:xfrm>
            <a:off x="605350" y="1683875"/>
            <a:ext cx="3552825" cy="272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yangersi stid santos</dc:creator>
</cp:coreProperties>
</file>