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1E5CD-7F67-47F1-93CE-0D3077123C71}" v="2" dt="2018-08-21T23:29:26.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Kiernan" userId="2cf28d909665366d" providerId="Windows Live" clId="Web-{8E61E5CD-7F67-47F1-93CE-0D3077123C71}"/>
    <pc:docChg chg="addSld delSld modSld">
      <pc:chgData name="John Kiernan" userId="2cf28d909665366d" providerId="Windows Live" clId="Web-{8E61E5CD-7F67-47F1-93CE-0D3077123C71}" dt="2018-08-21T23:32:19.554" v="166" actId="20577"/>
      <pc:docMkLst>
        <pc:docMk/>
      </pc:docMkLst>
      <pc:sldChg chg="del">
        <pc:chgData name="John Kiernan" userId="2cf28d909665366d" providerId="Windows Live" clId="Web-{8E61E5CD-7F67-47F1-93CE-0D3077123C71}" dt="2018-08-21T23:05:32.841" v="1"/>
        <pc:sldMkLst>
          <pc:docMk/>
          <pc:sldMk cId="109857222" sldId="256"/>
        </pc:sldMkLst>
      </pc:sldChg>
      <pc:sldChg chg="addSp modSp new">
        <pc:chgData name="John Kiernan" userId="2cf28d909665366d" providerId="Windows Live" clId="Web-{8E61E5CD-7F67-47F1-93CE-0D3077123C71}" dt="2018-08-21T23:06:28.764" v="27" actId="20577"/>
        <pc:sldMkLst>
          <pc:docMk/>
          <pc:sldMk cId="1435383637" sldId="257"/>
        </pc:sldMkLst>
        <pc:spChg chg="add">
          <ac:chgData name="John Kiernan" userId="2cf28d909665366d" providerId="Windows Live" clId="Web-{8E61E5CD-7F67-47F1-93CE-0D3077123C71}" dt="2018-08-21T23:05:44.138" v="2"/>
          <ac:spMkLst>
            <pc:docMk/>
            <pc:sldMk cId="1435383637" sldId="257"/>
            <ac:spMk id="2" creationId="{F177A133-EEBB-4486-A305-1E971E67B8B8}"/>
          </ac:spMkLst>
        </pc:spChg>
        <pc:spChg chg="add">
          <ac:chgData name="John Kiernan" userId="2cf28d909665366d" providerId="Windows Live" clId="Web-{8E61E5CD-7F67-47F1-93CE-0D3077123C71}" dt="2018-08-21T23:05:44.138" v="2"/>
          <ac:spMkLst>
            <pc:docMk/>
            <pc:sldMk cId="1435383637" sldId="257"/>
            <ac:spMk id="3" creationId="{14F86E1D-16FB-4867-8A7D-B9033D2EE4F8}"/>
          </ac:spMkLst>
        </pc:spChg>
        <pc:spChg chg="add mod">
          <ac:chgData name="John Kiernan" userId="2cf28d909665366d" providerId="Windows Live" clId="Web-{8E61E5CD-7F67-47F1-93CE-0D3077123C71}" dt="2018-08-21T23:06:28.764" v="27" actId="20577"/>
          <ac:spMkLst>
            <pc:docMk/>
            <pc:sldMk cId="1435383637" sldId="257"/>
            <ac:spMk id="4" creationId="{7F374A92-4CF0-457E-B1A2-46B2F77BA9FF}"/>
          </ac:spMkLst>
        </pc:spChg>
      </pc:sldChg>
      <pc:sldChg chg="addSp modSp new">
        <pc:chgData name="John Kiernan" userId="2cf28d909665366d" providerId="Windows Live" clId="Web-{8E61E5CD-7F67-47F1-93CE-0D3077123C71}" dt="2018-08-21T23:28:02.617" v="106" actId="1076"/>
        <pc:sldMkLst>
          <pc:docMk/>
          <pc:sldMk cId="4146689488" sldId="258"/>
        </pc:sldMkLst>
        <pc:spChg chg="add mod">
          <ac:chgData name="John Kiernan" userId="2cf28d909665366d" providerId="Windows Live" clId="Web-{8E61E5CD-7F67-47F1-93CE-0D3077123C71}" dt="2018-08-21T23:28:02.570" v="104" actId="1076"/>
          <ac:spMkLst>
            <pc:docMk/>
            <pc:sldMk cId="4146689488" sldId="258"/>
            <ac:spMk id="3" creationId="{E979A18C-B5D6-4391-A3C1-963E69815883}"/>
          </ac:spMkLst>
        </pc:spChg>
        <pc:spChg chg="add mod">
          <ac:chgData name="John Kiernan" userId="2cf28d909665366d" providerId="Windows Live" clId="Web-{8E61E5CD-7F67-47F1-93CE-0D3077123C71}" dt="2018-08-21T23:28:02.586" v="105" actId="1076"/>
          <ac:spMkLst>
            <pc:docMk/>
            <pc:sldMk cId="4146689488" sldId="258"/>
            <ac:spMk id="4" creationId="{03E9AF76-1C8E-4CBC-BB4B-6FE7A1D564BD}"/>
          </ac:spMkLst>
        </pc:spChg>
        <pc:spChg chg="add mod">
          <ac:chgData name="John Kiernan" userId="2cf28d909665366d" providerId="Windows Live" clId="Web-{8E61E5CD-7F67-47F1-93CE-0D3077123C71}" dt="2018-08-21T23:11:49.930" v="79" actId="20577"/>
          <ac:spMkLst>
            <pc:docMk/>
            <pc:sldMk cId="4146689488" sldId="258"/>
            <ac:spMk id="6" creationId="{5FF7414D-6ED0-4E78-91E0-C9D5E7E643CF}"/>
          </ac:spMkLst>
        </pc:spChg>
        <pc:spChg chg="add mod">
          <ac:chgData name="John Kiernan" userId="2cf28d909665366d" providerId="Windows Live" clId="Web-{8E61E5CD-7F67-47F1-93CE-0D3077123C71}" dt="2018-08-21T23:12:09.181" v="98" actId="20577"/>
          <ac:spMkLst>
            <pc:docMk/>
            <pc:sldMk cId="4146689488" sldId="258"/>
            <ac:spMk id="7" creationId="{0ABEC2F7-55A8-4DAE-A3E0-68547E0EA036}"/>
          </ac:spMkLst>
        </pc:spChg>
        <pc:picChg chg="add mod">
          <ac:chgData name="John Kiernan" userId="2cf28d909665366d" providerId="Windows Live" clId="Web-{8E61E5CD-7F67-47F1-93CE-0D3077123C71}" dt="2018-08-21T23:28:02.570" v="103" actId="1076"/>
          <ac:picMkLst>
            <pc:docMk/>
            <pc:sldMk cId="4146689488" sldId="258"/>
            <ac:picMk id="2" creationId="{B60FEB4D-5EBA-437C-BD88-AC87AA73868B}"/>
          </ac:picMkLst>
        </pc:picChg>
        <pc:picChg chg="add mod">
          <ac:chgData name="John Kiernan" userId="2cf28d909665366d" providerId="Windows Live" clId="Web-{8E61E5CD-7F67-47F1-93CE-0D3077123C71}" dt="2018-08-21T23:28:02.617" v="106" actId="1076"/>
          <ac:picMkLst>
            <pc:docMk/>
            <pc:sldMk cId="4146689488" sldId="258"/>
            <ac:picMk id="5" creationId="{5011636F-4CED-4331-B9D5-43BF18494089}"/>
          </ac:picMkLst>
        </pc:picChg>
      </pc:sldChg>
      <pc:sldChg chg="addSp modSp new">
        <pc:chgData name="John Kiernan" userId="2cf28d909665366d" providerId="Windows Live" clId="Web-{8E61E5CD-7F67-47F1-93CE-0D3077123C71}" dt="2018-08-21T23:32:10.319" v="165" actId="20577"/>
        <pc:sldMkLst>
          <pc:docMk/>
          <pc:sldMk cId="1509316829" sldId="259"/>
        </pc:sldMkLst>
        <pc:spChg chg="add">
          <ac:chgData name="John Kiernan" userId="2cf28d909665366d" providerId="Windows Live" clId="Web-{8E61E5CD-7F67-47F1-93CE-0D3077123C71}" dt="2018-08-21T23:28:33.555" v="108"/>
          <ac:spMkLst>
            <pc:docMk/>
            <pc:sldMk cId="1509316829" sldId="259"/>
            <ac:spMk id="3" creationId="{C81448EE-A5BB-41F6-AD41-06D9D5849AA0}"/>
          </ac:spMkLst>
        </pc:spChg>
        <pc:spChg chg="add">
          <ac:chgData name="John Kiernan" userId="2cf28d909665366d" providerId="Windows Live" clId="Web-{8E61E5CD-7F67-47F1-93CE-0D3077123C71}" dt="2018-08-21T23:28:33.555" v="109"/>
          <ac:spMkLst>
            <pc:docMk/>
            <pc:sldMk cId="1509316829" sldId="259"/>
            <ac:spMk id="5" creationId="{40484B2E-2552-4DD2-BC63-F9E69BAF236D}"/>
          </ac:spMkLst>
        </pc:spChg>
        <pc:spChg chg="add mod">
          <ac:chgData name="John Kiernan" userId="2cf28d909665366d" providerId="Windows Live" clId="Web-{8E61E5CD-7F67-47F1-93CE-0D3077123C71}" dt="2018-08-21T23:32:10.319" v="165" actId="20577"/>
          <ac:spMkLst>
            <pc:docMk/>
            <pc:sldMk cId="1509316829" sldId="259"/>
            <ac:spMk id="7" creationId="{8964E794-CFD8-43B4-A07C-6EB582EE18EB}"/>
          </ac:spMkLst>
        </pc:spChg>
        <pc:spChg chg="add mod">
          <ac:chgData name="John Kiernan" userId="2cf28d909665366d" providerId="Windows Live" clId="Web-{8E61E5CD-7F67-47F1-93CE-0D3077123C71}" dt="2018-08-21T23:31:52.053" v="159" actId="20577"/>
          <ac:spMkLst>
            <pc:docMk/>
            <pc:sldMk cId="1509316829" sldId="259"/>
            <ac:spMk id="8" creationId="{D0916474-B778-4B78-9757-4A60ACA016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keras.io/models/sequentia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7A133-EEBB-4486-A305-1E971E67B8B8}"/>
              </a:ext>
            </a:extLst>
          </p:cNvPr>
          <p:cNvSpPr txBox="1"/>
          <p:nvPr/>
        </p:nvSpPr>
        <p:spPr>
          <a:xfrm>
            <a:off x="3416300" y="749300"/>
            <a:ext cx="5410200" cy="156966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dirty="0"/>
              <a:t>Object/Image Recognition </a:t>
            </a:r>
            <a:endParaRPr lang="en-US" sz="4800" dirty="0">
              <a:cs typeface="Calibri"/>
            </a:endParaRPr>
          </a:p>
        </p:txBody>
      </p:sp>
      <p:sp>
        <p:nvSpPr>
          <p:cNvPr id="3" name="TextBox 2">
            <a:extLst>
              <a:ext uri="{FF2B5EF4-FFF2-40B4-BE49-F238E27FC236}">
                <a16:creationId xmlns:a16="http://schemas.microsoft.com/office/drawing/2014/main" id="{14F86E1D-16FB-4867-8A7D-B9033D2EE4F8}"/>
              </a:ext>
            </a:extLst>
          </p:cNvPr>
          <p:cNvSpPr txBox="1"/>
          <p:nvPr/>
        </p:nvSpPr>
        <p:spPr>
          <a:xfrm>
            <a:off x="2692400" y="2768600"/>
            <a:ext cx="7048500" cy="1077218"/>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cs typeface="Calibri"/>
              </a:rPr>
              <a:t>Exploring </a:t>
            </a:r>
          </a:p>
          <a:p>
            <a:pPr algn="ctr"/>
            <a:r>
              <a:rPr lang="en-US" sz="3200" dirty="0"/>
              <a:t>Convolutional Neural Network(s) (CNN)</a:t>
            </a:r>
            <a:endParaRPr lang="en-US" sz="3200" dirty="0">
              <a:cs typeface="Calibri"/>
            </a:endParaRPr>
          </a:p>
        </p:txBody>
      </p:sp>
      <p:sp>
        <p:nvSpPr>
          <p:cNvPr id="4" name="TextBox 1">
            <a:extLst>
              <a:ext uri="{FF2B5EF4-FFF2-40B4-BE49-F238E27FC236}">
                <a16:creationId xmlns:a16="http://schemas.microsoft.com/office/drawing/2014/main" id="{7F374A92-4CF0-457E-B1A2-46B2F77BA9FF}"/>
              </a:ext>
            </a:extLst>
          </p:cNvPr>
          <p:cNvSpPr txBox="1"/>
          <p:nvPr/>
        </p:nvSpPr>
        <p:spPr>
          <a:xfrm>
            <a:off x="2590800" y="4190999"/>
            <a:ext cx="7048500" cy="58477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t>Results and Conclusion</a:t>
            </a:r>
          </a:p>
        </p:txBody>
      </p:sp>
    </p:spTree>
    <p:extLst>
      <p:ext uri="{BB962C8B-B14F-4D97-AF65-F5344CB8AC3E}">
        <p14:creationId xmlns:p14="http://schemas.microsoft.com/office/powerpoint/2010/main" val="143538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B60FEB4D-5EBA-437C-BD88-AC87AA73868B}"/>
              </a:ext>
            </a:extLst>
          </p:cNvPr>
          <p:cNvPicPr>
            <a:picLocks noChangeAspect="1"/>
          </p:cNvPicPr>
          <p:nvPr/>
        </p:nvPicPr>
        <p:blipFill>
          <a:blip r:embed="rId2"/>
          <a:stretch>
            <a:fillRect/>
          </a:stretch>
        </p:blipFill>
        <p:spPr>
          <a:xfrm>
            <a:off x="152400" y="2469935"/>
            <a:ext cx="5803900" cy="2832531"/>
          </a:xfrm>
          <a:prstGeom prst="rect">
            <a:avLst/>
          </a:prstGeom>
        </p:spPr>
      </p:pic>
      <p:sp>
        <p:nvSpPr>
          <p:cNvPr id="3" name="TextBox 2">
            <a:extLst>
              <a:ext uri="{FF2B5EF4-FFF2-40B4-BE49-F238E27FC236}">
                <a16:creationId xmlns:a16="http://schemas.microsoft.com/office/drawing/2014/main" id="{E979A18C-B5D6-4391-A3C1-963E69815883}"/>
              </a:ext>
            </a:extLst>
          </p:cNvPr>
          <p:cNvSpPr txBox="1"/>
          <p:nvPr/>
        </p:nvSpPr>
        <p:spPr>
          <a:xfrm>
            <a:off x="190500" y="1435099"/>
            <a:ext cx="5638800"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Accuracy</a:t>
            </a:r>
            <a:r>
              <a:rPr lang="en-US" b="1" dirty="0">
                <a:cs typeface="Calibri"/>
              </a:rPr>
              <a:t>: 98% - This is the Benchmark</a:t>
            </a:r>
          </a:p>
          <a:p>
            <a:r>
              <a:rPr lang="en-US" dirty="0">
                <a:cs typeface="Calibri"/>
              </a:rPr>
              <a:t>This is considered acceptable, most Accuracy </a:t>
            </a:r>
            <a:r>
              <a:rPr lang="en-US">
                <a:cs typeface="Calibri"/>
              </a:rPr>
              <a:t>checks</a:t>
            </a:r>
            <a:r>
              <a:rPr lang="en-US" dirty="0">
                <a:cs typeface="Calibri"/>
              </a:rPr>
              <a:t> that are greater than 95% is considered good.</a:t>
            </a:r>
          </a:p>
        </p:txBody>
      </p:sp>
      <p:sp>
        <p:nvSpPr>
          <p:cNvPr id="4" name="TextBox 2">
            <a:extLst>
              <a:ext uri="{FF2B5EF4-FFF2-40B4-BE49-F238E27FC236}">
                <a16:creationId xmlns:a16="http://schemas.microsoft.com/office/drawing/2014/main" id="{03E9AF76-1C8E-4CBC-BB4B-6FE7A1D564BD}"/>
              </a:ext>
            </a:extLst>
          </p:cNvPr>
          <p:cNvSpPr txBox="1"/>
          <p:nvPr/>
        </p:nvSpPr>
        <p:spPr>
          <a:xfrm>
            <a:off x="6438900" y="1435099"/>
            <a:ext cx="5270500"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CNN Accuracy</a:t>
            </a:r>
            <a:r>
              <a:rPr lang="en-US" b="1" dirty="0">
                <a:cs typeface="Calibri"/>
              </a:rPr>
              <a:t>: 97% </a:t>
            </a:r>
            <a:endParaRPr lang="en-US" dirty="0">
              <a:cs typeface="Calibri"/>
            </a:endParaRPr>
          </a:p>
          <a:p>
            <a:r>
              <a:rPr lang="en-US" dirty="0">
                <a:cs typeface="Calibri"/>
              </a:rPr>
              <a:t>This is considered acceptable, most Accuracy checks that are greater than 95% is considered good.</a:t>
            </a:r>
          </a:p>
        </p:txBody>
      </p:sp>
      <p:pic>
        <p:nvPicPr>
          <p:cNvPr id="5" name="Picture 4" descr="A screenshot of a cell phone&#10;&#10;Description generated with very high confidence">
            <a:extLst>
              <a:ext uri="{FF2B5EF4-FFF2-40B4-BE49-F238E27FC236}">
                <a16:creationId xmlns:a16="http://schemas.microsoft.com/office/drawing/2014/main" id="{5011636F-4CED-4331-B9D5-43BF18494089}"/>
              </a:ext>
            </a:extLst>
          </p:cNvPr>
          <p:cNvPicPr>
            <a:picLocks noChangeAspect="1"/>
          </p:cNvPicPr>
          <p:nvPr/>
        </p:nvPicPr>
        <p:blipFill>
          <a:blip r:embed="rId3"/>
          <a:stretch>
            <a:fillRect/>
          </a:stretch>
        </p:blipFill>
        <p:spPr>
          <a:xfrm>
            <a:off x="6273800" y="2528757"/>
            <a:ext cx="5600700" cy="2854585"/>
          </a:xfrm>
          <a:prstGeom prst="rect">
            <a:avLst/>
          </a:prstGeom>
        </p:spPr>
      </p:pic>
      <p:sp>
        <p:nvSpPr>
          <p:cNvPr id="6" name="TextBox 1">
            <a:extLst>
              <a:ext uri="{FF2B5EF4-FFF2-40B4-BE49-F238E27FC236}">
                <a16:creationId xmlns:a16="http://schemas.microsoft.com/office/drawing/2014/main" id="{5FF7414D-6ED0-4E78-91E0-C9D5E7E643CF}"/>
              </a:ext>
            </a:extLst>
          </p:cNvPr>
          <p:cNvSpPr txBox="1"/>
          <p:nvPr/>
        </p:nvSpPr>
        <p:spPr>
          <a:xfrm>
            <a:off x="228600" y="304800"/>
            <a:ext cx="5829300" cy="58477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Results and Conclusion</a:t>
            </a:r>
            <a:endParaRPr lang="en-US" sz="3200" dirty="0">
              <a:cs typeface="Calibri"/>
            </a:endParaRPr>
          </a:p>
        </p:txBody>
      </p:sp>
      <p:sp>
        <p:nvSpPr>
          <p:cNvPr id="7" name="TextBox 2">
            <a:extLst>
              <a:ext uri="{FF2B5EF4-FFF2-40B4-BE49-F238E27FC236}">
                <a16:creationId xmlns:a16="http://schemas.microsoft.com/office/drawing/2014/main" id="{0ABEC2F7-55A8-4DAE-A3E0-68547E0EA036}"/>
              </a:ext>
            </a:extLst>
          </p:cNvPr>
          <p:cNvSpPr txBox="1"/>
          <p:nvPr/>
        </p:nvSpPr>
        <p:spPr>
          <a:xfrm>
            <a:off x="228600" y="889000"/>
            <a:ext cx="49530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Comparing NN to CNN</a:t>
            </a:r>
            <a:r>
              <a:rPr lang="en-US" dirty="0">
                <a:cs typeface="Calibri"/>
              </a:rPr>
              <a:t> Image Recognition Accuracy</a:t>
            </a:r>
          </a:p>
        </p:txBody>
      </p:sp>
    </p:spTree>
    <p:extLst>
      <p:ext uri="{BB962C8B-B14F-4D97-AF65-F5344CB8AC3E}">
        <p14:creationId xmlns:p14="http://schemas.microsoft.com/office/powerpoint/2010/main" val="414668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448EE-A5BB-41F6-AD41-06D9D5849AA0}"/>
              </a:ext>
            </a:extLst>
          </p:cNvPr>
          <p:cNvSpPr txBox="1"/>
          <p:nvPr/>
        </p:nvSpPr>
        <p:spPr>
          <a:xfrm>
            <a:off x="228600" y="304800"/>
            <a:ext cx="5829300" cy="58477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Results and Conclusion</a:t>
            </a:r>
            <a:endParaRPr lang="en-US" sz="3200" dirty="0">
              <a:cs typeface="Calibri"/>
            </a:endParaRPr>
          </a:p>
        </p:txBody>
      </p:sp>
      <p:sp>
        <p:nvSpPr>
          <p:cNvPr id="5" name="TextBox 2">
            <a:extLst>
              <a:ext uri="{FF2B5EF4-FFF2-40B4-BE49-F238E27FC236}">
                <a16:creationId xmlns:a16="http://schemas.microsoft.com/office/drawing/2014/main" id="{40484B2E-2552-4DD2-BC63-F9E69BAF236D}"/>
              </a:ext>
            </a:extLst>
          </p:cNvPr>
          <p:cNvSpPr txBox="1"/>
          <p:nvPr/>
        </p:nvSpPr>
        <p:spPr>
          <a:xfrm>
            <a:off x="228600" y="889000"/>
            <a:ext cx="49530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Comparing NN to CNN</a:t>
            </a:r>
            <a:r>
              <a:rPr lang="en-US" dirty="0">
                <a:cs typeface="Calibri"/>
              </a:rPr>
              <a:t> Image Recognition Accuracy</a:t>
            </a:r>
          </a:p>
        </p:txBody>
      </p:sp>
      <p:sp>
        <p:nvSpPr>
          <p:cNvPr id="7" name="TextBox 2">
            <a:extLst>
              <a:ext uri="{FF2B5EF4-FFF2-40B4-BE49-F238E27FC236}">
                <a16:creationId xmlns:a16="http://schemas.microsoft.com/office/drawing/2014/main" id="{8964E794-CFD8-43B4-A07C-6EB582EE18EB}"/>
              </a:ext>
            </a:extLst>
          </p:cNvPr>
          <p:cNvSpPr txBox="1"/>
          <p:nvPr/>
        </p:nvSpPr>
        <p:spPr>
          <a:xfrm>
            <a:off x="228600" y="1409699"/>
            <a:ext cx="5270500" cy="4801314"/>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Comparing the Accuracy</a:t>
            </a:r>
            <a:r>
              <a:rPr lang="en-US" b="1">
                <a:cs typeface="Calibri"/>
              </a:rPr>
              <a:t> of each Model:</a:t>
            </a:r>
            <a:endParaRPr lang="en-US"/>
          </a:p>
          <a:p>
            <a:endParaRPr lang="en-US"/>
          </a:p>
          <a:p>
            <a:r>
              <a:rPr lang="en-US">
                <a:cs typeface="Calibri"/>
              </a:rPr>
              <a:t>Ref </a:t>
            </a:r>
            <a:endParaRPr lang="en-US"/>
          </a:p>
          <a:p>
            <a:r>
              <a:rPr lang="en-US">
                <a:cs typeface="Calibri"/>
              </a:rPr>
              <a:t>1) </a:t>
            </a:r>
            <a:r>
              <a:rPr lang="en-US" dirty="0">
                <a:cs typeface="Calibri"/>
                <a:hlinkClick r:id="rId2"/>
              </a:rPr>
              <a:t>https://keras.io/models/sequential/</a:t>
            </a:r>
            <a:endParaRPr lang="en-US"/>
          </a:p>
          <a:p>
            <a:endParaRPr lang="en-US"/>
          </a:p>
          <a:p>
            <a:r>
              <a:rPr lang="en-US">
                <a:cs typeface="Calibri"/>
              </a:rPr>
              <a:t>It is intentional in keeping most of the pipeline steps identical (i.e. see the compile and training steps). The NN Model and CNN Model are distinctly different for performance comparisons shown below</a:t>
            </a:r>
            <a:endParaRPr lang="en-US"/>
          </a:p>
          <a:p>
            <a:endParaRPr lang="en-US"/>
          </a:p>
          <a:p>
            <a:r>
              <a:rPr lang="en-US" dirty="0">
                <a:cs typeface="Calibri"/>
              </a:rPr>
              <a:t>Both models are built from TensorFlow/Keras using the Keras Sequential API described at ref(1).  </a:t>
            </a:r>
            <a:endParaRPr lang="en-US">
              <a:cs typeface="Calibri"/>
            </a:endParaRPr>
          </a:p>
          <a:p>
            <a:endParaRPr lang="en-US" dirty="0">
              <a:cs typeface="Calibri"/>
            </a:endParaRPr>
          </a:p>
          <a:p>
            <a:r>
              <a:rPr lang="en-US">
                <a:cs typeface="Calibri"/>
              </a:rPr>
              <a:t>The Simple Neural Network (without </a:t>
            </a:r>
            <a:r>
              <a:rPr lang="en-US" dirty="0">
                <a:cs typeface="Calibri"/>
              </a:rPr>
              <a:t>convolution) is Keras Sequential model. This is what is </a:t>
            </a:r>
            <a:r>
              <a:rPr lang="en-US">
                <a:cs typeface="Calibri"/>
              </a:rPr>
              <a:t>being compared to the Keras Sequential CNN (with convolution). </a:t>
            </a:r>
            <a:endParaRPr lang="en-US" dirty="0">
              <a:cs typeface="Calibri"/>
            </a:endParaRPr>
          </a:p>
        </p:txBody>
      </p:sp>
      <p:sp>
        <p:nvSpPr>
          <p:cNvPr id="8" name="TextBox 7">
            <a:extLst>
              <a:ext uri="{FF2B5EF4-FFF2-40B4-BE49-F238E27FC236}">
                <a16:creationId xmlns:a16="http://schemas.microsoft.com/office/drawing/2014/main" id="{D0916474-B778-4B78-9757-4A60ACA01694}"/>
              </a:ext>
            </a:extLst>
          </p:cNvPr>
          <p:cNvSpPr txBox="1"/>
          <p:nvPr/>
        </p:nvSpPr>
        <p:spPr>
          <a:xfrm>
            <a:off x="5867400" y="1549400"/>
            <a:ext cx="6096000"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Summary:</a:t>
            </a:r>
            <a:endParaRPr lang="en-US"/>
          </a:p>
          <a:p>
            <a:r>
              <a:rPr lang="en-US">
                <a:cs typeface="Calibri"/>
              </a:rPr>
              <a:t>Each Model was designed in a relatively simple form to</a:t>
            </a:r>
            <a:r>
              <a:rPr lang="en-US"/>
              <a:t> keep</a:t>
            </a:r>
            <a:r>
              <a:rPr lang="en-US" dirty="0">
                <a:cs typeface="Calibri"/>
              </a:rPr>
              <a:t> </a:t>
            </a:r>
            <a:r>
              <a:rPr lang="en-US"/>
              <a:t>pipeline processing similar for comparison purposes. The results are</a:t>
            </a:r>
            <a:endParaRPr lang="en-US">
              <a:cs typeface="Calibri"/>
            </a:endParaRPr>
          </a:p>
          <a:p>
            <a:endParaRPr lang="en-US"/>
          </a:p>
          <a:p>
            <a:r>
              <a:rPr lang="en-US"/>
              <a:t>            NN Accuracy: 98%</a:t>
            </a:r>
          </a:p>
          <a:p>
            <a:r>
              <a:rPr lang="en-US"/>
              <a:t>            CNN Accuracy: 97%</a:t>
            </a:r>
          </a:p>
          <a:p>
            <a:endParaRPr lang="en-US"/>
          </a:p>
          <a:p>
            <a:r>
              <a:rPr lang="en-US" dirty="0"/>
              <a:t>The results show that there is no significant difference in Accuracy between the NN and CNN for this experiment </a:t>
            </a:r>
            <a:r>
              <a:rPr lang="en-US"/>
              <a:t>by changing only the models. </a:t>
            </a:r>
            <a:endParaRPr lang="en-US" dirty="0">
              <a:cs typeface="Calibri"/>
            </a:endParaRPr>
          </a:p>
          <a:p>
            <a:endParaRPr lang="en-US"/>
          </a:p>
          <a:p>
            <a:r>
              <a:rPr lang="en-US"/>
              <a:t>Improvements can be made in both Models and Training. One example of improvement can be done by increasing the number of epochs (this could not be done on my laptop because the run times turns in days vs. hours). </a:t>
            </a:r>
          </a:p>
        </p:txBody>
      </p:sp>
    </p:spTree>
    <p:extLst>
      <p:ext uri="{BB962C8B-B14F-4D97-AF65-F5344CB8AC3E}">
        <p14:creationId xmlns:p14="http://schemas.microsoft.com/office/powerpoint/2010/main" val="15093168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cp:revision>
  <dcterms:created xsi:type="dcterms:W3CDTF">2013-07-15T20:26:40Z</dcterms:created>
  <dcterms:modified xsi:type="dcterms:W3CDTF">2018-08-21T23:32:39Z</dcterms:modified>
</cp:coreProperties>
</file>