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449" r:id="rId2"/>
    <p:sldId id="480" r:id="rId3"/>
    <p:sldId id="573" r:id="rId4"/>
    <p:sldId id="482" r:id="rId5"/>
    <p:sldId id="567" r:id="rId6"/>
    <p:sldId id="568" r:id="rId7"/>
    <p:sldId id="569" r:id="rId8"/>
    <p:sldId id="535" r:id="rId9"/>
    <p:sldId id="497" r:id="rId10"/>
    <p:sldId id="575" r:id="rId11"/>
    <p:sldId id="576" r:id="rId12"/>
    <p:sldId id="574" r:id="rId13"/>
    <p:sldId id="570" r:id="rId14"/>
    <p:sldId id="571" r:id="rId15"/>
    <p:sldId id="572" r:id="rId16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Y" initials="J" lastIdx="1" clrIdx="0">
    <p:extLst>
      <p:ext uri="{19B8F6BF-5375-455C-9EA6-DF929625EA0E}">
        <p15:presenceInfo xmlns:p15="http://schemas.microsoft.com/office/powerpoint/2012/main" userId="JG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87471" autoAdjust="0"/>
  </p:normalViewPr>
  <p:slideViewPr>
    <p:cSldViewPr>
      <p:cViewPr varScale="1">
        <p:scale>
          <a:sx n="100" d="100"/>
          <a:sy n="100" d="100"/>
        </p:scale>
        <p:origin x="193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BF95-9674-4AD9-9C79-594932E5DA65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45755-919B-47ED-8D88-DB115CB94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err="1"/>
              <a:t>Decentralised</a:t>
            </a:r>
            <a:r>
              <a:rPr lang="en-US" altLang="ko-KR" sz="1200" dirty="0"/>
              <a:t> – </a:t>
            </a:r>
            <a:r>
              <a:rPr lang="ko-KR" altLang="en-US" sz="1200" dirty="0"/>
              <a:t>각 </a:t>
            </a:r>
            <a:r>
              <a:rPr lang="en-US" altLang="ko-KR" sz="1200" dirty="0"/>
              <a:t>Agent</a:t>
            </a:r>
            <a:r>
              <a:rPr lang="ko-KR" altLang="en-US" sz="1200" dirty="0"/>
              <a:t>들의 행동</a:t>
            </a:r>
            <a:endParaRPr lang="en-US" altLang="ko-KR" sz="1200" dirty="0"/>
          </a:p>
          <a:p>
            <a:r>
              <a:rPr lang="en-US" altLang="ko-KR" sz="1200" spc="-150" dirty="0" err="1"/>
              <a:t>Centralised</a:t>
            </a:r>
            <a:r>
              <a:rPr lang="en-US" altLang="ko-KR" sz="1200" spc="-150" dirty="0"/>
              <a:t>  - </a:t>
            </a:r>
            <a:r>
              <a:rPr lang="en-US" altLang="ko-KR" sz="1200" dirty="0" err="1"/>
              <a:t>Decentralised</a:t>
            </a:r>
            <a:r>
              <a:rPr lang="en-US" altLang="ko-KR" sz="1200" dirty="0"/>
              <a:t> </a:t>
            </a:r>
            <a:r>
              <a:rPr lang="ko-KR" altLang="en-US" sz="1200" dirty="0"/>
              <a:t>행동을 모아 협동 플레이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09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237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072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408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332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042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238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604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비선형 신경망을 추가하여 계산함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107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685800" y="1988840"/>
            <a:ext cx="7772400" cy="1362075"/>
          </a:xfrm>
        </p:spPr>
        <p:txBody>
          <a:bodyPr anchor="t"/>
          <a:lstStyle>
            <a:lvl1pPr algn="ctr">
              <a:defRPr sz="3200" b="1" cap="all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2020-04-06</a:t>
            </a:fld>
            <a:endParaRPr lang="ko-KR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2020-04-06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2020-04-06</a:t>
            </a:fld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77724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67200"/>
            <a:ext cx="77724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2020-04-06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2020-04-06</a:t>
            </a:fld>
            <a:endParaRPr lang="ko-KR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2020-04-06</a:t>
            </a:fld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2020-04-06</a:t>
            </a:fld>
            <a:endParaRPr lang="ko-K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2020-04-06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2020-04-06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2020-04-06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2020-04-06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zh-TW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zh-TW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2020-04-06</a:t>
            </a:fld>
            <a:endParaRPr lang="ko-KR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ko-KR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 dirty="0" err="1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Kyonggi</a:t>
            </a:r>
            <a:r>
              <a:rPr lang="en-US" sz="1600" i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Univ. AI Lab.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083E5-5628-46AD-BEC4-FE2E83A1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MARL </a:t>
            </a:r>
            <a:r>
              <a:rPr lang="ko-KR" altLang="en-US" dirty="0"/>
              <a:t>알고리즘 비교 분석</a:t>
            </a:r>
            <a:endParaRPr lang="en-US" alt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4E367-605D-4A77-8C77-C8E4C49C6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2020.4.08</a:t>
            </a:r>
          </a:p>
          <a:p>
            <a:r>
              <a:rPr lang="ko-KR" altLang="en-US" dirty="0" err="1"/>
              <a:t>정규열</a:t>
            </a:r>
            <a:endParaRPr lang="en-US" altLang="ko-KR" dirty="0"/>
          </a:p>
          <a:p>
            <a:r>
              <a:rPr lang="en-US" altLang="ko-KR" dirty="0"/>
              <a:t>Artificial Intelligence Lab</a:t>
            </a:r>
          </a:p>
          <a:p>
            <a:r>
              <a:rPr lang="en-US" altLang="ko-KR" dirty="0" err="1"/>
              <a:t>Kyonggi</a:t>
            </a:r>
            <a:r>
              <a:rPr lang="en-US" altLang="ko-KR" dirty="0"/>
              <a:t> </a:t>
            </a:r>
            <a:r>
              <a:rPr lang="en-US" altLang="ko-KR" dirty="0" err="1"/>
              <a:t>Univiersity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2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MARL – LIIR</a:t>
            </a:r>
            <a:endParaRPr lang="ko-KR" altLang="en-US" sz="3600" b="1" spc="-15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Reward Shape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9A5DC9-38C6-4505-86A3-C7797FE2C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88840"/>
            <a:ext cx="2513165" cy="7920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5EB302D-209B-45F6-B032-D9D5CA5E4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21" y="2823216"/>
            <a:ext cx="2921568" cy="6057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884EEA-BA60-42B8-AC42-73E97A6F6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980" y="3611562"/>
            <a:ext cx="3865597" cy="5147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6BB02BC-9C24-4851-8555-9FAC13F4F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6995" y="1622047"/>
            <a:ext cx="3677805" cy="240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6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MARL – LIIR</a:t>
            </a:r>
            <a:endParaRPr lang="ko-KR" altLang="en-US" sz="3600" b="1" spc="-15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Extrinsic Critic</a:t>
            </a:r>
            <a:endParaRPr lang="en-US" altLang="ko-KR" b="1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03D252-BD4A-4A7C-9679-4CA1BF054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3728866"/>
            <a:ext cx="4392488" cy="30578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513CB4-A30E-46ED-A941-24A6288F8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060848"/>
            <a:ext cx="2628900" cy="457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D80901F-32A5-4FBD-AEEF-E7E455998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996" y="2592251"/>
            <a:ext cx="2952750" cy="5619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5E655AD-EA51-4AB4-9272-7AD9697B6A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280" y="3451088"/>
            <a:ext cx="45148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25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QMIX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008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67CB0-F848-4689-BDC0-A98F4112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MARL – QMIX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C6152-E5C5-4956-B5D8-A368D0D9E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등장 배경</a:t>
            </a:r>
            <a:endParaRPr lang="en-US" altLang="ko-KR" sz="2400" dirty="0"/>
          </a:p>
          <a:p>
            <a:pPr lvl="1"/>
            <a:r>
              <a:rPr lang="en-US" altLang="ko-KR" sz="2000" dirty="0"/>
              <a:t>Q</a:t>
            </a:r>
            <a:r>
              <a:rPr lang="ko-KR" altLang="en-US" sz="2000" dirty="0"/>
              <a:t>함수를 어떻게 사용할 것인가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centralised</a:t>
            </a:r>
            <a:r>
              <a:rPr lang="en-US" altLang="ko-KR" sz="2000" dirty="0"/>
              <a:t> Q</a:t>
            </a:r>
            <a:r>
              <a:rPr lang="ko-KR" altLang="en-US" sz="2000" dirty="0"/>
              <a:t>함수를 적절히 활용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centralised</a:t>
            </a:r>
            <a:r>
              <a:rPr lang="en-US" altLang="ko-KR" sz="2000" dirty="0"/>
              <a:t> Q</a:t>
            </a:r>
            <a:r>
              <a:rPr lang="ko-KR" altLang="en-US" sz="2000" dirty="0"/>
              <a:t>함수를 이용하여 각 </a:t>
            </a:r>
            <a:r>
              <a:rPr lang="en-US" altLang="ko-KR" sz="2000" dirty="0"/>
              <a:t>agent</a:t>
            </a:r>
            <a:r>
              <a:rPr lang="ko-KR" altLang="en-US" sz="2000" dirty="0"/>
              <a:t>에게 적절한 </a:t>
            </a:r>
            <a:r>
              <a:rPr lang="en-US" altLang="ko-KR" sz="2000" dirty="0"/>
              <a:t>policy </a:t>
            </a:r>
            <a:r>
              <a:rPr lang="ko-KR" altLang="en-US" sz="2000" dirty="0"/>
              <a:t>제공</a:t>
            </a:r>
            <a:endParaRPr lang="en-US" altLang="ko-KR" sz="2000" dirty="0"/>
          </a:p>
          <a:p>
            <a:endParaRPr lang="en-US" altLang="ko-KR" sz="2400" dirty="0"/>
          </a:p>
          <a:p>
            <a:r>
              <a:rPr lang="ko-KR" altLang="en-US" sz="2400" dirty="0"/>
              <a:t>해결 방법</a:t>
            </a:r>
            <a:endParaRPr lang="en-US" altLang="ko-KR" sz="2400" dirty="0"/>
          </a:p>
          <a:p>
            <a:pPr lvl="1"/>
            <a:r>
              <a:rPr lang="ko-KR" altLang="en-US" sz="2000" dirty="0"/>
              <a:t>각 </a:t>
            </a:r>
            <a:r>
              <a:rPr lang="en-US" altLang="ko-KR" sz="2000" dirty="0"/>
              <a:t>agent</a:t>
            </a:r>
            <a:r>
              <a:rPr lang="ko-KR" altLang="en-US" sz="2000" dirty="0"/>
              <a:t>들의 </a:t>
            </a:r>
            <a:r>
              <a:rPr lang="en-US" altLang="ko-KR" sz="2000" dirty="0"/>
              <a:t>Q</a:t>
            </a:r>
            <a:r>
              <a:rPr lang="ko-KR" altLang="en-US" sz="2000" dirty="0"/>
              <a:t>함수를 모두 추출하여 상관관계를 따지는 복잡한 방법의 </a:t>
            </a:r>
            <a:r>
              <a:rPr lang="en-US" altLang="ko-KR" sz="2000" dirty="0"/>
              <a:t>VDN</a:t>
            </a:r>
            <a:r>
              <a:rPr lang="ko-KR" altLang="en-US" sz="2000" dirty="0"/>
              <a:t>기법에서 좀 더 완화된 방법</a:t>
            </a:r>
            <a:r>
              <a:rPr lang="en-US" altLang="ko-KR" sz="2000" dirty="0"/>
              <a:t>(monotonicity constraint)</a:t>
            </a:r>
            <a:r>
              <a:rPr lang="ko-KR" altLang="en-US" sz="2000" dirty="0"/>
              <a:t>으로 </a:t>
            </a:r>
            <a:r>
              <a:rPr lang="en-US" altLang="ko-KR" sz="2000" dirty="0"/>
              <a:t>Q</a:t>
            </a:r>
            <a:r>
              <a:rPr lang="ko-KR" altLang="en-US" sz="2000" dirty="0"/>
              <a:t>함수들을 활용하여 각 </a:t>
            </a:r>
            <a:r>
              <a:rPr lang="en-US" altLang="ko-KR" sz="2000" dirty="0"/>
              <a:t>agent</a:t>
            </a:r>
            <a:r>
              <a:rPr lang="ko-KR" altLang="en-US" sz="2000" dirty="0"/>
              <a:t>의 </a:t>
            </a:r>
            <a:r>
              <a:rPr lang="en-US" altLang="ko-KR" sz="2000" dirty="0"/>
              <a:t>policy</a:t>
            </a:r>
            <a:r>
              <a:rPr lang="ko-KR" altLang="en-US" sz="2000" dirty="0"/>
              <a:t>를 결정한다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59731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67CB0-F848-4689-BDC0-A98F4112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MARL – QMIX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C6152-E5C5-4956-B5D8-A368D0D9E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VDN</a:t>
            </a:r>
            <a:r>
              <a:rPr lang="ko-KR" altLang="en-US" sz="2400" dirty="0"/>
              <a:t>의 방법은 모든 </a:t>
            </a:r>
            <a:r>
              <a:rPr lang="en-US" altLang="ko-KR" sz="2400" dirty="0"/>
              <a:t>agent</a:t>
            </a:r>
            <a:r>
              <a:rPr lang="ko-KR" altLang="en-US" sz="2400" dirty="0"/>
              <a:t>들의 </a:t>
            </a:r>
            <a:r>
              <a:rPr lang="en-US" altLang="ko-KR" sz="2400" dirty="0"/>
              <a:t>Q</a:t>
            </a:r>
            <a:r>
              <a:rPr lang="ko-KR" altLang="en-US" sz="2400" dirty="0"/>
              <a:t>함수와 상관관계를 계산해야 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QMIX</a:t>
            </a:r>
            <a:r>
              <a:rPr lang="ko-KR" altLang="en-US" sz="2400" dirty="0"/>
              <a:t>의 방법은 좀 더 완화된 방법으로 접근한다</a:t>
            </a:r>
            <a:r>
              <a:rPr lang="en-US" altLang="ko-KR" sz="2400" dirty="0"/>
              <a:t>. </a:t>
            </a:r>
          </a:p>
          <a:p>
            <a:pPr lvl="1"/>
            <a:r>
              <a:rPr lang="en-US" altLang="ko-KR" sz="2000" dirty="0"/>
              <a:t>Hypernetwork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lvl="1"/>
            <a:r>
              <a:rPr lang="en-US" altLang="ko-KR" sz="2000" dirty="0"/>
              <a:t>Monotonicity</a:t>
            </a:r>
          </a:p>
          <a:p>
            <a:pPr lvl="1"/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B1B9AB-4D3B-40A2-90FA-6A60D3266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420888"/>
            <a:ext cx="4562475" cy="1209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68EC42-B91F-4089-B6F0-C478B45AD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012" y="5282158"/>
            <a:ext cx="20859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58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67CB0-F848-4689-BDC0-A98F4112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MARL – QMIX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1059D7-50D5-4AE3-961B-E44DDB05E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04864"/>
            <a:ext cx="8229600" cy="328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1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MARL Algorithms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>
                <a:latin typeface="+mj-ea"/>
              </a:rPr>
              <a:t>centralized critic</a:t>
            </a:r>
            <a:r>
              <a:rPr lang="ko-KR" altLang="en-US" sz="2400" b="1" dirty="0">
                <a:latin typeface="+mj-ea"/>
              </a:rPr>
              <a:t>이 없는</a:t>
            </a:r>
            <a:r>
              <a:rPr lang="en-US" altLang="ko-KR" sz="2400" b="1" dirty="0">
                <a:latin typeface="+mj-ea"/>
                <a:ea typeface="+mj-ea"/>
              </a:rPr>
              <a:t> MARL</a:t>
            </a:r>
          </a:p>
          <a:p>
            <a:pPr lvl="1"/>
            <a:r>
              <a:rPr lang="en-US" altLang="ko-KR" sz="2000" dirty="0">
                <a:latin typeface="+mj-ea"/>
                <a:ea typeface="+mj-ea"/>
              </a:rPr>
              <a:t>IQL : </a:t>
            </a:r>
            <a:r>
              <a:rPr lang="ko-KR" altLang="en-US" sz="2000" dirty="0">
                <a:latin typeface="+mj-ea"/>
                <a:ea typeface="+mj-ea"/>
              </a:rPr>
              <a:t>각 </a:t>
            </a:r>
            <a:r>
              <a:rPr lang="en-US" altLang="ko-KR" sz="2000" dirty="0">
                <a:latin typeface="+mj-ea"/>
                <a:ea typeface="+mj-ea"/>
              </a:rPr>
              <a:t>agent</a:t>
            </a:r>
            <a:r>
              <a:rPr lang="ko-KR" altLang="en-US" sz="2000" dirty="0">
                <a:latin typeface="+mj-ea"/>
                <a:ea typeface="+mj-ea"/>
              </a:rPr>
              <a:t>들이 독립적으로 </a:t>
            </a:r>
            <a:r>
              <a:rPr lang="en-US" altLang="ko-KR" sz="2000" dirty="0">
                <a:latin typeface="+mj-ea"/>
                <a:ea typeface="+mj-ea"/>
              </a:rPr>
              <a:t>Q-Learning</a:t>
            </a:r>
            <a:r>
              <a:rPr lang="ko-KR" altLang="en-US" sz="2000" dirty="0">
                <a:latin typeface="+mj-ea"/>
                <a:ea typeface="+mj-ea"/>
              </a:rPr>
              <a:t>을 수행한다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lvl="1"/>
            <a:r>
              <a:rPr lang="en-US" altLang="ko-KR" sz="2000" dirty="0">
                <a:latin typeface="+mj-ea"/>
                <a:ea typeface="+mj-ea"/>
              </a:rPr>
              <a:t>IAC : IQL</a:t>
            </a:r>
            <a:r>
              <a:rPr lang="ko-KR" altLang="en-US" sz="2000" dirty="0">
                <a:latin typeface="+mj-ea"/>
                <a:ea typeface="+mj-ea"/>
              </a:rPr>
              <a:t> 방법에 </a:t>
            </a:r>
            <a:r>
              <a:rPr lang="en-US" altLang="ko-KR" sz="2000" dirty="0">
                <a:latin typeface="+mj-ea"/>
                <a:ea typeface="+mj-ea"/>
              </a:rPr>
              <a:t>actor-critic </a:t>
            </a:r>
            <a:r>
              <a:rPr lang="ko-KR" altLang="en-US" sz="2000" dirty="0">
                <a:latin typeface="+mj-ea"/>
                <a:ea typeface="+mj-ea"/>
              </a:rPr>
              <a:t>적용함</a:t>
            </a:r>
            <a:endParaRPr lang="en-US" altLang="ko-KR" sz="2000" dirty="0">
              <a:latin typeface="+mj-ea"/>
              <a:ea typeface="+mj-ea"/>
            </a:endParaRPr>
          </a:p>
          <a:p>
            <a:pPr lvl="1"/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400" b="1" dirty="0">
                <a:latin typeface="+mj-ea"/>
              </a:rPr>
              <a:t>centralized critic</a:t>
            </a:r>
            <a:r>
              <a:rPr lang="ko-KR" altLang="en-US" sz="2400" b="1" dirty="0">
                <a:latin typeface="+mj-ea"/>
              </a:rPr>
              <a:t>이 강한</a:t>
            </a:r>
            <a:r>
              <a:rPr lang="en-US" altLang="ko-KR" sz="2400" b="1" dirty="0">
                <a:latin typeface="+mj-ea"/>
              </a:rPr>
              <a:t> MARL</a:t>
            </a:r>
            <a:endParaRPr lang="en-US" altLang="ko-KR" b="1" dirty="0">
              <a:latin typeface="+mj-ea"/>
            </a:endParaRPr>
          </a:p>
          <a:p>
            <a:pPr lvl="1"/>
            <a:r>
              <a:rPr lang="en-US" altLang="ko-KR" sz="2000" dirty="0">
                <a:latin typeface="+mj-ea"/>
              </a:rPr>
              <a:t>COMA : centralized critic</a:t>
            </a:r>
            <a:r>
              <a:rPr lang="ko-KR" altLang="en-US" sz="2000" dirty="0">
                <a:latin typeface="+mj-ea"/>
              </a:rPr>
              <a:t>이 존재하며</a:t>
            </a:r>
            <a:r>
              <a:rPr lang="en-US" altLang="ko-KR" sz="2000" dirty="0">
                <a:latin typeface="+mj-ea"/>
              </a:rPr>
              <a:t>, </a:t>
            </a:r>
            <a:r>
              <a:rPr lang="ko-KR" altLang="en-US" sz="2000" dirty="0">
                <a:latin typeface="+mj-ea"/>
              </a:rPr>
              <a:t>각 </a:t>
            </a:r>
            <a:r>
              <a:rPr lang="en-US" altLang="ko-KR" sz="2000" dirty="0">
                <a:latin typeface="+mj-ea"/>
              </a:rPr>
              <a:t>agent</a:t>
            </a:r>
            <a:r>
              <a:rPr lang="ko-KR" altLang="en-US" sz="2000" dirty="0">
                <a:latin typeface="+mj-ea"/>
              </a:rPr>
              <a:t>의 </a:t>
            </a:r>
            <a:r>
              <a:rPr lang="en-US" altLang="ko-KR" sz="2000" dirty="0">
                <a:latin typeface="+mj-ea"/>
              </a:rPr>
              <a:t>actor</a:t>
            </a:r>
            <a:r>
              <a:rPr lang="ko-KR" altLang="en-US" sz="2000" dirty="0">
                <a:latin typeface="+mj-ea"/>
              </a:rPr>
              <a:t>는</a:t>
            </a:r>
            <a:r>
              <a:rPr lang="en-US" altLang="ko-KR" sz="2000" dirty="0">
                <a:latin typeface="+mj-ea"/>
              </a:rPr>
              <a:t> centralized critic </a:t>
            </a:r>
            <a:r>
              <a:rPr lang="ko-KR" altLang="en-US" sz="2000" dirty="0">
                <a:latin typeface="+mj-ea"/>
              </a:rPr>
              <a:t>의 연산 결과로 행동함</a:t>
            </a:r>
            <a:r>
              <a:rPr lang="en-US" altLang="ko-KR" sz="2000" dirty="0">
                <a:latin typeface="+mj-ea"/>
              </a:rPr>
              <a:t>(</a:t>
            </a:r>
            <a:r>
              <a:rPr lang="ko-KR" altLang="en-US" sz="2000" dirty="0">
                <a:latin typeface="+mj-ea"/>
              </a:rPr>
              <a:t>중앙 통제</a:t>
            </a:r>
            <a:r>
              <a:rPr lang="en-US" altLang="ko-KR" sz="2000" dirty="0">
                <a:latin typeface="+mj-ea"/>
              </a:rPr>
              <a:t>).</a:t>
            </a:r>
            <a:r>
              <a:rPr lang="ko-KR" altLang="en-US" sz="2000" dirty="0">
                <a:latin typeface="+mj-ea"/>
              </a:rPr>
              <a:t> </a:t>
            </a:r>
            <a:endParaRPr lang="en-US" altLang="ko-KR" sz="2000" dirty="0">
              <a:latin typeface="+mj-ea"/>
            </a:endParaRPr>
          </a:p>
          <a:p>
            <a:pPr lvl="1"/>
            <a:r>
              <a:rPr lang="en-US" altLang="ko-KR" sz="2000" dirty="0">
                <a:latin typeface="+mj-ea"/>
              </a:rPr>
              <a:t>CENTRAL-V : COMA</a:t>
            </a:r>
            <a:r>
              <a:rPr lang="ko-KR" altLang="en-US" sz="2000" dirty="0">
                <a:latin typeface="+mj-ea"/>
              </a:rPr>
              <a:t>와 비슷하나 </a:t>
            </a:r>
            <a:r>
              <a:rPr lang="en-US" altLang="ko-KR" sz="2000" dirty="0">
                <a:latin typeface="+mj-ea"/>
              </a:rPr>
              <a:t>baseline</a:t>
            </a:r>
            <a:r>
              <a:rPr lang="ko-KR" altLang="en-US" sz="2000" dirty="0">
                <a:latin typeface="+mj-ea"/>
              </a:rPr>
              <a:t>이 다르다</a:t>
            </a:r>
            <a:r>
              <a:rPr lang="en-US" altLang="ko-KR" sz="2000" dirty="0">
                <a:latin typeface="+mj-ea"/>
              </a:rPr>
              <a:t>.</a:t>
            </a:r>
          </a:p>
          <a:p>
            <a:endParaRPr lang="en-US" altLang="ko-KR" sz="2400" b="1" dirty="0">
              <a:latin typeface="+mj-ea"/>
            </a:endParaRPr>
          </a:p>
          <a:p>
            <a:r>
              <a:rPr lang="en-US" altLang="ko-KR" sz="2400" b="1" dirty="0">
                <a:latin typeface="+mj-ea"/>
              </a:rPr>
              <a:t>centralized critic</a:t>
            </a:r>
            <a:r>
              <a:rPr lang="ko-KR" altLang="en-US" sz="2400" b="1" dirty="0">
                <a:latin typeface="+mj-ea"/>
              </a:rPr>
              <a:t>이 약한</a:t>
            </a:r>
            <a:r>
              <a:rPr lang="en-US" altLang="ko-KR" sz="2400" b="1" dirty="0">
                <a:latin typeface="+mj-ea"/>
              </a:rPr>
              <a:t> MARL</a:t>
            </a:r>
            <a:endParaRPr lang="en-US" altLang="ko-KR" sz="2400" dirty="0">
              <a:latin typeface="+mj-ea"/>
            </a:endParaRPr>
          </a:p>
          <a:p>
            <a:pPr lvl="1"/>
            <a:r>
              <a:rPr lang="en-US" altLang="ko-KR" sz="2000" dirty="0">
                <a:latin typeface="+mj-ea"/>
              </a:rPr>
              <a:t>LIIR : </a:t>
            </a:r>
            <a:r>
              <a:rPr lang="ko-KR" altLang="en-US" sz="2000" dirty="0">
                <a:latin typeface="+mj-ea"/>
              </a:rPr>
              <a:t>외적보상과 내적보상의 상호작용으로 계산 함</a:t>
            </a:r>
            <a:endParaRPr lang="en-US" altLang="ko-KR" sz="2000" dirty="0">
              <a:latin typeface="+mj-ea"/>
            </a:endParaRPr>
          </a:p>
          <a:p>
            <a:pPr lvl="1"/>
            <a:r>
              <a:rPr lang="en-US" altLang="ko-KR" sz="2000" dirty="0">
                <a:latin typeface="+mj-ea"/>
              </a:rPr>
              <a:t>QMIX : </a:t>
            </a:r>
            <a:r>
              <a:rPr lang="ko-KR" altLang="en-US" sz="2000" dirty="0">
                <a:latin typeface="+mj-ea"/>
              </a:rPr>
              <a:t>각 </a:t>
            </a:r>
            <a:r>
              <a:rPr lang="en-US" altLang="ko-KR" sz="2000" dirty="0">
                <a:latin typeface="+mj-ea"/>
              </a:rPr>
              <a:t>agent</a:t>
            </a:r>
            <a:r>
              <a:rPr lang="ko-KR" altLang="en-US" sz="2000" dirty="0">
                <a:latin typeface="+mj-ea"/>
              </a:rPr>
              <a:t>들의 </a:t>
            </a:r>
            <a:r>
              <a:rPr lang="en-US" altLang="ko-KR" sz="2000" dirty="0">
                <a:latin typeface="+mj-ea"/>
              </a:rPr>
              <a:t>Q</a:t>
            </a:r>
            <a:r>
              <a:rPr lang="ko-KR" altLang="en-US" sz="2000" dirty="0">
                <a:latin typeface="+mj-ea"/>
              </a:rPr>
              <a:t>함수를 통합하고 그 값으로 </a:t>
            </a:r>
            <a:r>
              <a:rPr lang="en-US" altLang="ko-KR" sz="2000" dirty="0">
                <a:latin typeface="+mj-ea"/>
              </a:rPr>
              <a:t>agent</a:t>
            </a:r>
            <a:r>
              <a:rPr lang="ko-KR" altLang="en-US" sz="2000" dirty="0">
                <a:latin typeface="+mj-ea"/>
              </a:rPr>
              <a:t>들을 학습시킴</a:t>
            </a:r>
            <a:endParaRPr lang="en-US" altLang="ko-KR" sz="2000" dirty="0">
              <a:latin typeface="+mj-ea"/>
            </a:endParaRPr>
          </a:p>
          <a:p>
            <a:pPr lvl="1"/>
            <a:endParaRPr lang="en-US" altLang="ko-KR" sz="2000" dirty="0">
              <a:latin typeface="+mj-ea"/>
            </a:endParaRPr>
          </a:p>
          <a:p>
            <a:pPr lvl="1"/>
            <a:endParaRPr lang="en-US" altLang="ko-KR" sz="2000" dirty="0">
              <a:latin typeface="+mj-ea"/>
            </a:endParaRPr>
          </a:p>
          <a:p>
            <a:pPr lvl="1"/>
            <a:endParaRPr lang="en-US" altLang="ko-KR" sz="2000" dirty="0">
              <a:latin typeface="+mj-ea"/>
            </a:endParaRPr>
          </a:p>
          <a:p>
            <a:endParaRPr lang="en-US" altLang="ko-KR" sz="2400" dirty="0">
              <a:latin typeface="+mj-ea"/>
            </a:endParaRPr>
          </a:p>
          <a:p>
            <a:endParaRPr lang="en-US" altLang="ko-KR" sz="2400" dirty="0">
              <a:latin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pPr lvl="1"/>
            <a:endParaRPr lang="en-US" altLang="ko-KR" sz="2000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ko-KR" altLang="en-US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276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COMA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52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MARL - COMA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등장 배경</a:t>
            </a:r>
            <a:endParaRPr lang="en-US" altLang="ko-KR" sz="2400" b="1" dirty="0"/>
          </a:p>
          <a:p>
            <a:pPr lvl="1"/>
            <a:r>
              <a:rPr lang="en-US" altLang="ko-KR" sz="2000" dirty="0"/>
              <a:t>Centralized </a:t>
            </a:r>
            <a:r>
              <a:rPr lang="ko-KR" altLang="en-US" sz="2000" dirty="0"/>
              <a:t>잘 활용해야 함</a:t>
            </a:r>
            <a:endParaRPr lang="en-US" altLang="ko-KR" sz="2000" dirty="0"/>
          </a:p>
          <a:p>
            <a:pPr lvl="1"/>
            <a:r>
              <a:rPr lang="ko-KR" altLang="en-US" sz="2000" dirty="0"/>
              <a:t>각 </a:t>
            </a:r>
            <a:r>
              <a:rPr lang="en-US" altLang="ko-KR" sz="2000" dirty="0"/>
              <a:t>agent</a:t>
            </a:r>
            <a:r>
              <a:rPr lang="ko-KR" altLang="en-US" sz="2000" dirty="0"/>
              <a:t>의 </a:t>
            </a:r>
            <a:r>
              <a:rPr lang="en-US" altLang="ko-KR" sz="2000" dirty="0"/>
              <a:t>joint-</a:t>
            </a:r>
            <a:r>
              <a:rPr lang="en-US" altLang="ko-KR" sz="2000" dirty="0" err="1"/>
              <a:t>ation</a:t>
            </a:r>
            <a:r>
              <a:rPr lang="ko-KR" altLang="en-US" sz="2000" dirty="0"/>
              <a:t>에 대한 기여도 추론 불가</a:t>
            </a:r>
            <a:endParaRPr lang="en-US" altLang="ko-KR" sz="2000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해결 방법</a:t>
            </a:r>
            <a:endParaRPr lang="en-US" altLang="ko-KR" sz="2400" b="1" dirty="0"/>
          </a:p>
          <a:p>
            <a:pPr lvl="1"/>
            <a:r>
              <a:rPr lang="en-US" altLang="ko-KR" sz="2000" dirty="0"/>
              <a:t>Centralized </a:t>
            </a:r>
            <a:r>
              <a:rPr lang="ko-KR" altLang="en-US" sz="2000" dirty="0"/>
              <a:t>활용</a:t>
            </a:r>
            <a:endParaRPr lang="en-US" altLang="ko-KR" sz="2000" b="1" dirty="0"/>
          </a:p>
          <a:p>
            <a:pPr lvl="2"/>
            <a:r>
              <a:rPr lang="ko-KR" altLang="en-US" sz="1600" dirty="0"/>
              <a:t>각 </a:t>
            </a:r>
            <a:r>
              <a:rPr lang="en-US" altLang="ko-KR" sz="1600" dirty="0"/>
              <a:t>agent</a:t>
            </a:r>
            <a:r>
              <a:rPr lang="ko-KR" altLang="en-US" sz="1600" dirty="0"/>
              <a:t>들의 중앙 통제를 위한 </a:t>
            </a:r>
            <a:r>
              <a:rPr lang="en-US" altLang="ko-KR" sz="1600" dirty="0"/>
              <a:t>centralized critic</a:t>
            </a:r>
            <a:r>
              <a:rPr lang="ko-KR" altLang="en-US" sz="1600" dirty="0"/>
              <a:t>을 사용한다</a:t>
            </a:r>
            <a:r>
              <a:rPr lang="en-US" altLang="ko-KR" sz="1600" dirty="0"/>
              <a:t>.</a:t>
            </a:r>
            <a:endParaRPr lang="en-US" altLang="ko-KR" sz="2000" dirty="0"/>
          </a:p>
          <a:p>
            <a:pPr lvl="1"/>
            <a:r>
              <a:rPr lang="ko-KR" altLang="en-US" sz="2000" dirty="0"/>
              <a:t>각 </a:t>
            </a:r>
            <a:r>
              <a:rPr lang="en-US" altLang="ko-KR" sz="2000" dirty="0"/>
              <a:t>agent</a:t>
            </a:r>
            <a:r>
              <a:rPr lang="ko-KR" altLang="en-US" sz="2000" dirty="0"/>
              <a:t>의 </a:t>
            </a:r>
            <a:r>
              <a:rPr lang="en-US" altLang="ko-KR" sz="2000" dirty="0"/>
              <a:t>joint-</a:t>
            </a:r>
            <a:r>
              <a:rPr lang="en-US" altLang="ko-KR" sz="2000" dirty="0" err="1"/>
              <a:t>ation</a:t>
            </a:r>
            <a:r>
              <a:rPr lang="ko-KR" altLang="en-US" sz="2000" dirty="0"/>
              <a:t>에 대한 기여도 추론</a:t>
            </a:r>
            <a:endParaRPr lang="en-US" altLang="ko-KR" sz="2000" dirty="0"/>
          </a:p>
          <a:p>
            <a:pPr lvl="2"/>
            <a:r>
              <a:rPr lang="en-US" altLang="ko-KR" sz="1600" dirty="0"/>
              <a:t>counterfactual baseline</a:t>
            </a:r>
            <a:r>
              <a:rPr lang="ko-KR" altLang="en-US" sz="1600" dirty="0"/>
              <a:t>을 사용한다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/>
              <a:t>a critic representation</a:t>
            </a:r>
            <a:r>
              <a:rPr lang="ko-KR" altLang="en-US" sz="1600" dirty="0"/>
              <a:t>을 사용한다</a:t>
            </a:r>
            <a:r>
              <a:rPr lang="en-US" altLang="ko-KR" sz="1600" dirty="0"/>
              <a:t>.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65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MARL – COMA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Centralized </a:t>
            </a:r>
            <a:r>
              <a:rPr lang="ko-KR" altLang="en-US" sz="2400" dirty="0"/>
              <a:t>활용을 위한 </a:t>
            </a:r>
            <a:r>
              <a:rPr lang="en-US" altLang="ko-KR" sz="2400" dirty="0"/>
              <a:t>critic </a:t>
            </a:r>
            <a:r>
              <a:rPr lang="ko-KR" altLang="en-US" sz="2400" dirty="0"/>
              <a:t>이용함</a:t>
            </a: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07E53E-12AF-4FF8-86E1-1BF8BD1C6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051" y="2456520"/>
            <a:ext cx="4723898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6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MARL – COMA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각 </a:t>
            </a:r>
            <a:r>
              <a:rPr lang="en-US" altLang="ko-KR" sz="2400" dirty="0"/>
              <a:t>agent</a:t>
            </a:r>
            <a:r>
              <a:rPr lang="ko-KR" altLang="en-US" sz="2400" dirty="0"/>
              <a:t>의 </a:t>
            </a:r>
            <a:r>
              <a:rPr lang="en-US" altLang="ko-KR" sz="2400" dirty="0"/>
              <a:t>joint-</a:t>
            </a:r>
            <a:r>
              <a:rPr lang="en-US" altLang="ko-KR" sz="2400" dirty="0" err="1"/>
              <a:t>ation</a:t>
            </a:r>
            <a:r>
              <a:rPr lang="ko-KR" altLang="en-US" sz="2400" dirty="0"/>
              <a:t>에 대한 기여도 추론을 위한 </a:t>
            </a:r>
            <a:r>
              <a:rPr lang="en-US" altLang="ko-KR" sz="2400" dirty="0"/>
              <a:t>counterfactual baseline </a:t>
            </a:r>
            <a:r>
              <a:rPr lang="ko-KR" altLang="en-US" sz="2400" dirty="0"/>
              <a:t>제시</a:t>
            </a:r>
            <a:endParaRPr lang="en-US" altLang="ko-KR" sz="2400" dirty="0"/>
          </a:p>
          <a:p>
            <a:pPr lvl="1"/>
            <a:r>
              <a:rPr lang="en-US" altLang="ko-KR" sz="2000" dirty="0"/>
              <a:t>shaped reward(Difference rewards )</a:t>
            </a:r>
            <a:r>
              <a:rPr lang="ko-KR" altLang="en-US" sz="2000" dirty="0"/>
              <a:t>로 시도함</a:t>
            </a:r>
            <a:endParaRPr lang="en-US" altLang="ko-KR" sz="2000" dirty="0"/>
          </a:p>
          <a:p>
            <a:pPr lvl="2"/>
            <a:r>
              <a:rPr lang="ko-KR" altLang="en-US" sz="1600" dirty="0"/>
              <a:t>가장 강력한 방법이지만 수 많은 시뮬레이션이 필요하다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2000" dirty="0" err="1"/>
              <a:t>Centralised</a:t>
            </a:r>
            <a:r>
              <a:rPr lang="en-US" altLang="ko-KR" sz="2000" dirty="0"/>
              <a:t> critic Q</a:t>
            </a:r>
            <a:r>
              <a:rPr lang="ko-KR" altLang="en-US" sz="2000" dirty="0"/>
              <a:t>함수와 각 </a:t>
            </a:r>
            <a:r>
              <a:rPr lang="en-US" altLang="ko-KR" sz="2000" dirty="0"/>
              <a:t>agent</a:t>
            </a:r>
            <a:r>
              <a:rPr lang="ko-KR" altLang="en-US" sz="2000" dirty="0"/>
              <a:t>의 </a:t>
            </a:r>
            <a:r>
              <a:rPr lang="en-US" altLang="ko-KR" sz="2000" dirty="0"/>
              <a:t>Q</a:t>
            </a:r>
            <a:r>
              <a:rPr lang="ko-KR" altLang="en-US" sz="2000" dirty="0"/>
              <a:t>함수를 이용해 </a:t>
            </a:r>
            <a:r>
              <a:rPr lang="en-US" altLang="ko-KR" sz="2000" dirty="0"/>
              <a:t>advantage</a:t>
            </a:r>
            <a:r>
              <a:rPr lang="ko-KR" altLang="en-US" sz="2000" dirty="0"/>
              <a:t>를 적용함</a:t>
            </a:r>
            <a:endParaRPr lang="en-US" altLang="ko-KR" sz="2000" dirty="0"/>
          </a:p>
          <a:p>
            <a:pPr lvl="2"/>
            <a:r>
              <a:rPr lang="en-US" altLang="ko-KR" sz="1600" dirty="0"/>
              <a:t>Deep neural network</a:t>
            </a:r>
            <a:r>
              <a:rPr lang="ko-KR" altLang="en-US" sz="1600" dirty="0"/>
              <a:t>를 이용할 경우 이 자체로도 </a:t>
            </a:r>
            <a:r>
              <a:rPr lang="ko-KR" altLang="en-US" sz="1600" dirty="0" err="1"/>
              <a:t>연산량이</a:t>
            </a:r>
            <a:r>
              <a:rPr lang="ko-KR" altLang="en-US" sz="1600" dirty="0"/>
              <a:t> 크다</a:t>
            </a:r>
            <a:endParaRPr lang="en-US" altLang="ko-KR" sz="2000" dirty="0"/>
          </a:p>
          <a:p>
            <a:pPr lvl="1"/>
            <a:r>
              <a:rPr lang="en-US" altLang="ko-KR" sz="2000" dirty="0"/>
              <a:t>critic representation</a:t>
            </a:r>
            <a:r>
              <a:rPr lang="ko-KR" altLang="en-US" sz="2000" dirty="0"/>
              <a:t> 사용한다</a:t>
            </a:r>
            <a:r>
              <a:rPr lang="en-US" altLang="ko-KR" sz="2000" dirty="0"/>
              <a:t>.</a:t>
            </a:r>
          </a:p>
          <a:p>
            <a:pPr lvl="2"/>
            <a:r>
              <a:rPr lang="en-US" altLang="ko-KR" sz="1600" dirty="0">
                <a:latin typeface="+mj-ea"/>
              </a:rPr>
              <a:t>other agents</a:t>
            </a:r>
            <a:r>
              <a:rPr lang="ko-KR" altLang="en-US" sz="1600" dirty="0">
                <a:latin typeface="+mj-ea"/>
              </a:rPr>
              <a:t>의 </a:t>
            </a:r>
            <a:r>
              <a:rPr lang="en-US" altLang="ko-KR" sz="1600" dirty="0">
                <a:latin typeface="+mj-ea"/>
              </a:rPr>
              <a:t>action</a:t>
            </a:r>
            <a:r>
              <a:rPr lang="ko-KR" altLang="en-US" sz="1600" dirty="0">
                <a:latin typeface="+mj-ea"/>
              </a:rPr>
              <a:t>을 </a:t>
            </a:r>
            <a:r>
              <a:rPr lang="en-US" altLang="ko-KR" sz="1600" dirty="0">
                <a:latin typeface="+mj-ea"/>
              </a:rPr>
              <a:t>network</a:t>
            </a:r>
            <a:r>
              <a:rPr lang="ko-KR" altLang="en-US" sz="1600" dirty="0">
                <a:latin typeface="+mj-ea"/>
              </a:rPr>
              <a:t>의 </a:t>
            </a:r>
            <a:r>
              <a:rPr lang="en-US" altLang="ko-KR" sz="1600" dirty="0">
                <a:latin typeface="+mj-ea"/>
              </a:rPr>
              <a:t>Input</a:t>
            </a:r>
            <a:r>
              <a:rPr lang="ko-KR" altLang="en-US" sz="1600" dirty="0">
                <a:latin typeface="+mj-ea"/>
              </a:rPr>
              <a:t>으로 이용</a:t>
            </a:r>
            <a:endParaRPr lang="en-US" altLang="ko-KR" sz="1600" dirty="0">
              <a:latin typeface="+mj-ea"/>
            </a:endParaRPr>
          </a:p>
          <a:p>
            <a:pPr lvl="2"/>
            <a:endParaRPr lang="en-US" altLang="ko-KR" sz="1600" dirty="0"/>
          </a:p>
          <a:p>
            <a:endParaRPr lang="en-US" altLang="ko-KR" sz="24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E36ADC-8565-4970-92ED-9EFBF84D7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868" y="4764375"/>
            <a:ext cx="2376264" cy="209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5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MARL – COMA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altLang="ko-KR" sz="1600" dirty="0"/>
          </a:p>
          <a:p>
            <a:endParaRPr lang="en-US" altLang="ko-KR" sz="24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AFF608-285A-40DA-8E24-5B97E5B56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824037"/>
            <a:ext cx="87439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2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LIIR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2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MARL – LIIR</a:t>
            </a:r>
            <a:endParaRPr lang="ko-KR" altLang="en-US" sz="3600" b="1" spc="-15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등장 배경</a:t>
            </a:r>
            <a:endParaRPr lang="en-US" altLang="ko-KR" sz="2400" dirty="0"/>
          </a:p>
          <a:p>
            <a:pPr lvl="1"/>
            <a:r>
              <a:rPr lang="ko-KR" altLang="en-US" sz="2000" dirty="0"/>
              <a:t>각 </a:t>
            </a:r>
            <a:r>
              <a:rPr lang="en-US" altLang="ko-KR" sz="2000" dirty="0"/>
              <a:t>agent</a:t>
            </a:r>
            <a:r>
              <a:rPr lang="ko-KR" altLang="en-US" sz="2000" dirty="0"/>
              <a:t>간의 의사소통이 어렵다</a:t>
            </a:r>
            <a:endParaRPr lang="en-US" altLang="ko-KR" sz="2000" dirty="0"/>
          </a:p>
          <a:p>
            <a:pPr lvl="2"/>
            <a:r>
              <a:rPr lang="en-US" altLang="ko-KR" sz="1600" dirty="0"/>
              <a:t>Centralize critic </a:t>
            </a:r>
            <a:r>
              <a:rPr lang="ko-KR" altLang="en-US" sz="1600" dirty="0"/>
              <a:t>필요함</a:t>
            </a:r>
            <a:endParaRPr lang="en-US" altLang="ko-KR" sz="1600" dirty="0"/>
          </a:p>
          <a:p>
            <a:pPr lvl="1"/>
            <a:r>
              <a:rPr lang="en-US" altLang="ko-KR" sz="2000" dirty="0"/>
              <a:t>Reward</a:t>
            </a:r>
            <a:r>
              <a:rPr lang="ko-KR" altLang="en-US" sz="2000" dirty="0"/>
              <a:t> </a:t>
            </a:r>
            <a:r>
              <a:rPr lang="en-US" altLang="ko-KR" sz="2000" dirty="0"/>
              <a:t>shape</a:t>
            </a:r>
            <a:r>
              <a:rPr lang="ko-KR" altLang="en-US" sz="2000" dirty="0"/>
              <a:t>을 이용하면 모든 경우를 확인이 필요해 복잡하다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해결 방법</a:t>
            </a:r>
            <a:endParaRPr lang="en-US" altLang="ko-KR" sz="2400" dirty="0"/>
          </a:p>
          <a:p>
            <a:pPr lvl="1"/>
            <a:r>
              <a:rPr lang="en-US" altLang="ko-KR" sz="2000" dirty="0"/>
              <a:t>Reward shape</a:t>
            </a:r>
            <a:r>
              <a:rPr lang="ko-KR" altLang="en-US" sz="2000" dirty="0"/>
              <a:t>과 </a:t>
            </a:r>
            <a:r>
              <a:rPr lang="en-US" altLang="ko-KR" sz="2000" dirty="0" err="1"/>
              <a:t>cemtralize</a:t>
            </a:r>
            <a:r>
              <a:rPr lang="en-US" altLang="ko-KR" sz="2000" dirty="0"/>
              <a:t> critic</a:t>
            </a:r>
            <a:r>
              <a:rPr lang="ko-KR" altLang="en-US" sz="2000" dirty="0"/>
              <a:t>을 연결함</a:t>
            </a:r>
            <a:endParaRPr lang="en-US" altLang="ko-KR" sz="2000" dirty="0"/>
          </a:p>
          <a:p>
            <a:pPr lvl="2"/>
            <a:r>
              <a:rPr lang="en-US" altLang="ko-KR" sz="1600" dirty="0"/>
              <a:t>Reward</a:t>
            </a:r>
            <a:r>
              <a:rPr lang="ko-KR" altLang="en-US" sz="1600" dirty="0"/>
              <a:t> </a:t>
            </a:r>
            <a:r>
              <a:rPr lang="en-US" altLang="ko-KR" sz="1600" dirty="0"/>
              <a:t>shape : Extrinsic, Intrinsic reward</a:t>
            </a:r>
            <a:r>
              <a:rPr lang="ko-KR" altLang="en-US" sz="1600" dirty="0"/>
              <a:t>를 이용함</a:t>
            </a:r>
            <a:endParaRPr lang="en-US" altLang="ko-KR" sz="1600" dirty="0"/>
          </a:p>
          <a:p>
            <a:pPr lvl="2"/>
            <a:r>
              <a:rPr lang="en-US" altLang="ko-KR" sz="1600" dirty="0" err="1"/>
              <a:t>cemtralize</a:t>
            </a:r>
            <a:r>
              <a:rPr lang="en-US" altLang="ko-KR" sz="1600" dirty="0"/>
              <a:t> critic : Extrinsic reward</a:t>
            </a:r>
            <a:r>
              <a:rPr lang="ko-KR" altLang="en-US" sz="1600" dirty="0"/>
              <a:t>에 대한 </a:t>
            </a:r>
            <a:r>
              <a:rPr lang="en-US" altLang="ko-KR" sz="1600" dirty="0"/>
              <a:t>critic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6750711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</Template>
  <TotalTime>40211</TotalTime>
  <Words>600</Words>
  <Application>Microsoft Office PowerPoint</Application>
  <PresentationFormat>화면 슬라이드 쇼(4:3)</PresentationFormat>
  <Paragraphs>135</Paragraphs>
  <Slides>15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새굴림</vt:lpstr>
      <vt:lpstr>Arial</vt:lpstr>
      <vt:lpstr>Calibri</vt:lpstr>
      <vt:lpstr>Tahoma</vt:lpstr>
      <vt:lpstr>Wingdings</vt:lpstr>
      <vt:lpstr>연구실</vt:lpstr>
      <vt:lpstr>MARL 알고리즘 비교 분석</vt:lpstr>
      <vt:lpstr>MARL Algorithms</vt:lpstr>
      <vt:lpstr>COMA</vt:lpstr>
      <vt:lpstr>MARL - COMA</vt:lpstr>
      <vt:lpstr>MARL – COMA</vt:lpstr>
      <vt:lpstr>MARL – COMA</vt:lpstr>
      <vt:lpstr>MARL – COMA</vt:lpstr>
      <vt:lpstr>LIIR</vt:lpstr>
      <vt:lpstr>MARL – LIIR</vt:lpstr>
      <vt:lpstr>MARL – LIIR</vt:lpstr>
      <vt:lpstr>MARL – LIIR</vt:lpstr>
      <vt:lpstr>QMIX</vt:lpstr>
      <vt:lpstr>MARL – QMIX</vt:lpstr>
      <vt:lpstr>MARL – QMIX</vt:lpstr>
      <vt:lpstr>MARL – QMIX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동계방학 연구계획</dc:title>
  <dc:creator>AI</dc:creator>
  <cp:lastModifiedBy>규열 정</cp:lastModifiedBy>
  <cp:revision>3850</cp:revision>
  <cp:lastPrinted>2014-01-28T15:06:27Z</cp:lastPrinted>
  <dcterms:created xsi:type="dcterms:W3CDTF">2014-01-17T23:41:00Z</dcterms:created>
  <dcterms:modified xsi:type="dcterms:W3CDTF">2020-04-07T08:23:56Z</dcterms:modified>
</cp:coreProperties>
</file>