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49" r:id="rId2"/>
    <p:sldId id="462" r:id="rId3"/>
    <p:sldId id="531" r:id="rId4"/>
    <p:sldId id="480" r:id="rId5"/>
    <p:sldId id="479" r:id="rId6"/>
    <p:sldId id="482" r:id="rId7"/>
    <p:sldId id="496" r:id="rId8"/>
    <p:sldId id="532" r:id="rId9"/>
    <p:sldId id="533" r:id="rId10"/>
    <p:sldId id="535" r:id="rId11"/>
    <p:sldId id="497" r:id="rId12"/>
    <p:sldId id="546" r:id="rId13"/>
    <p:sldId id="536" r:id="rId14"/>
    <p:sldId id="537" r:id="rId15"/>
    <p:sldId id="547" r:id="rId16"/>
    <p:sldId id="548" r:id="rId17"/>
    <p:sldId id="549" r:id="rId18"/>
    <p:sldId id="550" r:id="rId19"/>
    <p:sldId id="538" r:id="rId20"/>
    <p:sldId id="539" r:id="rId21"/>
    <p:sldId id="534" r:id="rId22"/>
    <p:sldId id="498" r:id="rId23"/>
    <p:sldId id="551" r:id="rId24"/>
    <p:sldId id="552" r:id="rId25"/>
    <p:sldId id="501" r:id="rId26"/>
    <p:sldId id="502" r:id="rId27"/>
    <p:sldId id="541" r:id="rId28"/>
    <p:sldId id="542" r:id="rId29"/>
    <p:sldId id="503" r:id="rId30"/>
    <p:sldId id="543" r:id="rId31"/>
    <p:sldId id="544" r:id="rId32"/>
    <p:sldId id="545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5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stage </a:t>
            </a:r>
            <a:r>
              <a:rPr lang="ko-KR" altLang="en-US" dirty="0"/>
              <a:t>마다 각각의 </a:t>
            </a:r>
            <a:r>
              <a:rPr lang="en-US" altLang="ko-KR" dirty="0"/>
              <a:t>agent</a:t>
            </a:r>
            <a:r>
              <a:rPr lang="ko-KR" altLang="en-US" dirty="0"/>
              <a:t>들은 개개인의 </a:t>
            </a:r>
            <a:r>
              <a:rPr lang="en-US" altLang="ko-KR" dirty="0"/>
              <a:t>observations</a:t>
            </a:r>
            <a:r>
              <a:rPr lang="ko-KR" altLang="en-US" dirty="0"/>
              <a:t>에 기반해 </a:t>
            </a:r>
            <a:r>
              <a:rPr lang="en-US" altLang="ko-KR" dirty="0"/>
              <a:t>action</a:t>
            </a:r>
            <a:r>
              <a:rPr lang="ko-KR" altLang="en-US" dirty="0"/>
              <a:t>을 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 </a:t>
            </a:r>
            <a:r>
              <a:rPr lang="en-US" altLang="ko-KR" dirty="0"/>
              <a:t>stage observation </a:t>
            </a:r>
            <a:r>
              <a:rPr lang="ko-KR" altLang="en-US" dirty="0"/>
              <a:t>정보를 얻고 그 정보를 각각 </a:t>
            </a:r>
            <a:r>
              <a:rPr lang="en-US" altLang="ko-KR" dirty="0"/>
              <a:t>agent</a:t>
            </a:r>
            <a:r>
              <a:rPr lang="ko-KR" altLang="en-US" dirty="0"/>
              <a:t>들이 전달 받는다</a:t>
            </a:r>
            <a:r>
              <a:rPr lang="en-US" altLang="ko-KR" dirty="0"/>
              <a:t>. </a:t>
            </a:r>
            <a:r>
              <a:rPr lang="ko-KR" altLang="en-US" dirty="0"/>
              <a:t>그 이후 각 </a:t>
            </a:r>
            <a:r>
              <a:rPr lang="en-US" altLang="ko-KR" dirty="0"/>
              <a:t>agent</a:t>
            </a:r>
            <a:r>
              <a:rPr lang="ko-KR" altLang="en-US" dirty="0"/>
              <a:t>들은 </a:t>
            </a:r>
            <a:r>
              <a:rPr lang="en-US" altLang="ko-KR" dirty="0"/>
              <a:t>action</a:t>
            </a:r>
            <a:r>
              <a:rPr lang="ko-KR" altLang="en-US" dirty="0"/>
              <a:t>을 각자 취하며 </a:t>
            </a:r>
            <a:r>
              <a:rPr lang="en-US" altLang="ko-KR" dirty="0"/>
              <a:t>joint action</a:t>
            </a:r>
            <a:r>
              <a:rPr lang="ko-KR" altLang="en-US" dirty="0"/>
              <a:t>을 형성하며 다음 </a:t>
            </a:r>
            <a:r>
              <a:rPr lang="en-US" altLang="ko-KR" dirty="0"/>
              <a:t>state</a:t>
            </a:r>
            <a:r>
              <a:rPr lang="ko-KR" altLang="en-US" dirty="0"/>
              <a:t>로 넘어간다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3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7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Q-tot </a:t>
            </a:r>
            <a:r>
              <a:rPr lang="ko-KR" altLang="en-US" dirty="0"/>
              <a:t>는 </a:t>
            </a:r>
            <a:r>
              <a:rPr lang="en-US" altLang="ko-KR" dirty="0"/>
              <a:t>VDN</a:t>
            </a:r>
            <a:r>
              <a:rPr lang="ko-KR" altLang="en-US" dirty="0"/>
              <a:t>과 같이 단순한 합이 아닌</a:t>
            </a:r>
            <a:r>
              <a:rPr lang="en-US" altLang="ko-KR" dirty="0"/>
              <a:t>, centralized </a:t>
            </a:r>
            <a:r>
              <a:rPr lang="ko-KR" altLang="en-US" dirty="0"/>
              <a:t>와 </a:t>
            </a:r>
            <a:r>
              <a:rPr lang="en-US" altLang="ko-KR" dirty="0" err="1"/>
              <a:t>decentralised</a:t>
            </a:r>
            <a:r>
              <a:rPr lang="ko-KR" altLang="en-US" dirty="0"/>
              <a:t>의 일관성을 위해</a:t>
            </a:r>
            <a:r>
              <a:rPr lang="en-US" altLang="ko-KR" dirty="0"/>
              <a:t> </a:t>
            </a:r>
            <a:r>
              <a:rPr lang="ko-KR" altLang="en-US" dirty="0"/>
              <a:t>복잡한 </a:t>
            </a:r>
            <a:r>
              <a:rPr lang="en-US" altLang="ko-KR" dirty="0"/>
              <a:t>non-linear </a:t>
            </a:r>
            <a:r>
              <a:rPr lang="ko-KR" altLang="en-US" dirty="0"/>
              <a:t>방법을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Q-tot </a:t>
            </a:r>
            <a:r>
              <a:rPr lang="ko-KR" altLang="en-US" dirty="0"/>
              <a:t>와 </a:t>
            </a:r>
            <a:r>
              <a:rPr lang="en-US" altLang="ko-KR" dirty="0"/>
              <a:t>Q-a</a:t>
            </a:r>
            <a:r>
              <a:rPr lang="ko-KR" altLang="en-US" dirty="0"/>
              <a:t>의 </a:t>
            </a:r>
            <a:r>
              <a:rPr lang="en-US" altLang="ko-KR" dirty="0"/>
              <a:t>weights</a:t>
            </a:r>
            <a:r>
              <a:rPr lang="ko-KR" altLang="en-US" dirty="0"/>
              <a:t>를 양수로 제한한다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9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(a) Mixing network structure. In red are the hypernetworks that produce the weights and biases for mixing network layers shown in blue.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(b) The overall QMIX architecture.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(c) Agent network structure. Best viewed in </a:t>
            </a:r>
            <a:r>
              <a:rPr lang="en-US" altLang="ko-KR" dirty="0" err="1"/>
              <a:t>colour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Loss</a:t>
            </a:r>
            <a:r>
              <a:rPr lang="ko-KR" altLang="en-US" dirty="0"/>
              <a:t>는 </a:t>
            </a:r>
            <a:r>
              <a:rPr lang="en-US" altLang="ko-KR" dirty="0"/>
              <a:t>DQN</a:t>
            </a:r>
            <a:r>
              <a:rPr lang="ko-KR" altLang="en-US" dirty="0"/>
              <a:t>처럼 </a:t>
            </a:r>
            <a:r>
              <a:rPr lang="en-US" altLang="ko-KR" dirty="0"/>
              <a:t>target</a:t>
            </a:r>
            <a:r>
              <a:rPr lang="ko-KR" altLang="en-US" dirty="0"/>
              <a:t>을 세팅하여 업데이트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1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6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QMIX-NS - state</a:t>
            </a:r>
            <a:r>
              <a:rPr lang="ko-KR" altLang="en-US" sz="1200" b="1" dirty="0"/>
              <a:t>에 관계없이 </a:t>
            </a:r>
            <a:r>
              <a:rPr lang="en-US" altLang="ko-KR" b="1" dirty="0"/>
              <a:t>mixing network </a:t>
            </a:r>
            <a:r>
              <a:rPr lang="ko-KR" altLang="en-US" dirty="0"/>
              <a:t>의 </a:t>
            </a:r>
            <a:r>
              <a:rPr lang="en-US" altLang="ko-KR" dirty="0"/>
              <a:t>weights and biases </a:t>
            </a:r>
            <a:r>
              <a:rPr lang="ko-KR" altLang="en-US" dirty="0"/>
              <a:t>학습함</a:t>
            </a:r>
            <a:r>
              <a:rPr lang="en-US" altLang="ko-KR" dirty="0"/>
              <a:t>(</a:t>
            </a:r>
            <a:r>
              <a:rPr lang="en-US" altLang="ko-KR" sz="1200" dirty="0"/>
              <a:t>hypernetworks </a:t>
            </a:r>
            <a:r>
              <a:rPr lang="ko-KR" altLang="en-US" sz="1200" dirty="0"/>
              <a:t>제거 여부에 따른 차이를 찾고자 함</a:t>
            </a:r>
            <a:r>
              <a:rPr lang="en-US" altLang="ko-KR" dirty="0"/>
              <a:t>)</a:t>
            </a:r>
          </a:p>
          <a:p>
            <a:r>
              <a:rPr lang="en-US" altLang="ko-KR" sz="1200" b="1" dirty="0"/>
              <a:t>QMIX-Lin - </a:t>
            </a:r>
            <a:r>
              <a:rPr lang="en-US" altLang="ko-KR" dirty="0"/>
              <a:t>non-linear mixing</a:t>
            </a:r>
            <a:r>
              <a:rPr lang="ko-KR" altLang="en-US" dirty="0"/>
              <a:t>의 필요성을 체크하고자 함</a:t>
            </a:r>
            <a:endParaRPr lang="en-US" altLang="ko-KR" dirty="0"/>
          </a:p>
          <a:p>
            <a:r>
              <a:rPr lang="en-US" altLang="ko-KR" sz="1200" b="1" dirty="0"/>
              <a:t>VDN-S - </a:t>
            </a:r>
            <a:r>
              <a:rPr lang="en-US" altLang="ko-KR" dirty="0"/>
              <a:t>non-linear mixing </a:t>
            </a:r>
            <a:r>
              <a:rPr lang="ko-KR" altLang="en-US" dirty="0"/>
              <a:t>과 비교하여 </a:t>
            </a:r>
            <a:r>
              <a:rPr lang="en-US" altLang="ko-KR" dirty="0"/>
              <a:t>state</a:t>
            </a:r>
            <a:r>
              <a:rPr lang="ko-KR" altLang="en-US" dirty="0"/>
              <a:t>의 의미를 찾고자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/>
              <a:t>Ablation – </a:t>
            </a:r>
            <a:r>
              <a:rPr lang="ko-KR" altLang="en-US" sz="1200" b="1" dirty="0"/>
              <a:t>절제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삭마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잘라냄</a:t>
            </a:r>
            <a:r>
              <a:rPr lang="en-US" altLang="ko-KR" sz="1200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6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말 그대로 독립적으로 작용함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3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9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</a:t>
            </a:r>
            <a:r>
              <a:rPr lang="en-US" altLang="ko-KR" dirty="0"/>
              <a:t> Q</a:t>
            </a:r>
            <a:r>
              <a:rPr lang="ko-KR" altLang="en-US" dirty="0"/>
              <a:t>함수는 개인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observations and actions </a:t>
            </a:r>
            <a:r>
              <a:rPr lang="ko-KR" altLang="en-US" dirty="0"/>
              <a:t>만 </a:t>
            </a:r>
            <a:r>
              <a:rPr lang="ko-KR" altLang="en-US" dirty="0" err="1"/>
              <a:t>신경쓴다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decentralised</a:t>
            </a:r>
            <a:r>
              <a:rPr lang="en-US" altLang="ko-KR" dirty="0"/>
              <a:t> policy - 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지금까지 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IQL,</a:t>
            </a:r>
            <a:r>
              <a:rPr lang="ko-KR" altLang="en-US" dirty="0"/>
              <a:t> </a:t>
            </a:r>
            <a:r>
              <a:rPr lang="en-US" altLang="ko-KR" dirty="0"/>
              <a:t>COMA,</a:t>
            </a:r>
            <a:r>
              <a:rPr lang="ko-KR" altLang="en-US" dirty="0"/>
              <a:t> </a:t>
            </a:r>
            <a:r>
              <a:rPr lang="en-US" altLang="ko-KR" dirty="0"/>
              <a:t>VDN</a:t>
            </a:r>
            <a:r>
              <a:rPr lang="ko-KR" altLang="en-US" dirty="0"/>
              <a:t>의 한계가 명확해 새로운 </a:t>
            </a:r>
            <a:r>
              <a:rPr lang="en-US" altLang="ko-KR" dirty="0"/>
              <a:t>QMIX</a:t>
            </a:r>
            <a:r>
              <a:rPr lang="ko-KR" altLang="en-US" dirty="0"/>
              <a:t>를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5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QMIX: Monotonic Value Function </a:t>
            </a:r>
            <a:r>
              <a:rPr lang="en-US" altLang="ko-KR" dirty="0" err="1"/>
              <a:t>Factorisation</a:t>
            </a:r>
            <a:r>
              <a:rPr lang="en-US" altLang="ko-KR" dirty="0"/>
              <a:t> for Deep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 – </a:t>
            </a:r>
            <a:r>
              <a:rPr lang="ko-KR" altLang="en-US" sz="3600" b="1" dirty="0"/>
              <a:t>방법들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최근 </a:t>
            </a:r>
            <a:r>
              <a:rPr lang="en-US" altLang="ko-KR" sz="2400" b="1" dirty="0"/>
              <a:t>Multi-agent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tabular methods</a:t>
            </a:r>
            <a:r>
              <a:rPr lang="ko-KR" altLang="en-US" sz="2400" b="1" dirty="0"/>
              <a:t>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이용한다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그러나 우리는 </a:t>
            </a:r>
            <a:r>
              <a:rPr lang="en-US" altLang="ko-KR" sz="2000" b="1" dirty="0"/>
              <a:t>cooperative settings </a:t>
            </a:r>
            <a:r>
              <a:rPr lang="ko-KR" altLang="en-US" sz="2000" b="1" dirty="0"/>
              <a:t>에 포커스를 둔다</a:t>
            </a:r>
            <a:endParaRPr lang="en-US" altLang="ko-KR" sz="2000" b="1" dirty="0"/>
          </a:p>
          <a:p>
            <a:pPr lvl="1"/>
            <a:endParaRPr lang="en-US" altLang="ko-KR" sz="2400" dirty="0"/>
          </a:p>
          <a:p>
            <a:r>
              <a:rPr lang="en-US" altLang="ko-KR" sz="2400" b="1" dirty="0"/>
              <a:t>Multi-agent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natural </a:t>
            </a:r>
            <a:r>
              <a:rPr lang="ko-KR" altLang="en-US" sz="2400" b="1" dirty="0"/>
              <a:t>한 방법은 </a:t>
            </a:r>
            <a:r>
              <a:rPr lang="en-US" altLang="ko-KR" sz="2400" b="1" dirty="0"/>
              <a:t>decentralized value functions or policies </a:t>
            </a:r>
            <a:r>
              <a:rPr lang="ko-KR" altLang="en-US" sz="2400" b="1" dirty="0"/>
              <a:t>으로부터 직접 학습 하는 것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b="1" dirty="0" err="1"/>
              <a:t>학습중</a:t>
            </a:r>
            <a:r>
              <a:rPr lang="ko-KR" altLang="en-US" sz="2000" b="1" dirty="0"/>
              <a:t> </a:t>
            </a:r>
            <a:r>
              <a:rPr lang="en-US" altLang="ko-KR" sz="2000" dirty="0"/>
              <a:t>extra state information</a:t>
            </a:r>
            <a:r>
              <a:rPr lang="ko-KR" altLang="en-US" sz="2000" dirty="0"/>
              <a:t>을 포함하지 않는다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협동 플레이에서 </a:t>
            </a:r>
            <a:r>
              <a:rPr lang="en-US" altLang="ko-KR" sz="2400" dirty="0" err="1"/>
              <a:t>centralised</a:t>
            </a:r>
            <a:r>
              <a:rPr lang="en-US" altLang="ko-KR" sz="2400" dirty="0"/>
              <a:t> </a:t>
            </a:r>
            <a:r>
              <a:rPr lang="ko-KR" altLang="en-US" sz="2400" dirty="0"/>
              <a:t>학습은 위와 같은 문제를 상쇄 할 수  있고 </a:t>
            </a:r>
            <a:r>
              <a:rPr lang="en-US" altLang="ko-KR" sz="2400" dirty="0"/>
              <a:t>non-stationarity</a:t>
            </a:r>
            <a:r>
              <a:rPr lang="ko-KR" altLang="en-US" sz="2400" dirty="0"/>
              <a:t>을 방지한다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b="1" dirty="0"/>
              <a:t>규모를 증가시키시에는 제약이 많다</a:t>
            </a:r>
            <a:endParaRPr lang="en-US" altLang="ko-KR" sz="2000" b="1" dirty="0"/>
          </a:p>
          <a:p>
            <a:pPr lvl="2"/>
            <a:r>
              <a:rPr lang="en-US" altLang="ko-KR" sz="1600" b="1" dirty="0"/>
              <a:t>Agent </a:t>
            </a:r>
            <a:r>
              <a:rPr lang="ko-KR" altLang="en-US" sz="1600" b="1" dirty="0"/>
              <a:t>수 만큼 </a:t>
            </a:r>
            <a:r>
              <a:rPr lang="en-US" altLang="ko-KR" sz="1600" b="1" dirty="0"/>
              <a:t>action space</a:t>
            </a:r>
            <a:r>
              <a:rPr lang="ko-KR" altLang="en-US" sz="1600" b="1" dirty="0"/>
              <a:t>가 기하급수적으로 증가한다</a:t>
            </a:r>
            <a:r>
              <a:rPr lang="en-US" altLang="ko-KR" sz="16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 – </a:t>
            </a:r>
            <a:r>
              <a:rPr lang="ko-KR" altLang="en-US" sz="3600" b="1" dirty="0"/>
              <a:t>방법들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학습 중 좀 더 </a:t>
            </a:r>
            <a:r>
              <a:rPr lang="en-US" altLang="ko-KR" sz="2400" dirty="0"/>
              <a:t>communication</a:t>
            </a:r>
            <a:r>
              <a:rPr lang="ko-KR" altLang="en-US" sz="2400" dirty="0"/>
              <a:t>을 한다</a:t>
            </a:r>
            <a:endParaRPr lang="en-US" altLang="ko-KR" sz="2400" dirty="0"/>
          </a:p>
          <a:p>
            <a:pPr lvl="1"/>
            <a:r>
              <a:rPr lang="en-US" altLang="ko-KR" sz="2000" dirty="0"/>
              <a:t>CommNet (</a:t>
            </a:r>
            <a:r>
              <a:rPr lang="en-US" altLang="ko-KR" sz="2000" dirty="0" err="1"/>
              <a:t>Sukhbaatar</a:t>
            </a:r>
            <a:r>
              <a:rPr lang="en-US" altLang="ko-KR" sz="2000" dirty="0"/>
              <a:t> et al., 2016)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2"/>
            <a:r>
              <a:rPr lang="en-US" altLang="ko-KR" sz="1600" b="1" dirty="0"/>
              <a:t> agent</a:t>
            </a:r>
            <a:r>
              <a:rPr lang="ko-KR" altLang="en-US" sz="1600" b="1" dirty="0"/>
              <a:t>간 상호 정보 </a:t>
            </a:r>
            <a:r>
              <a:rPr lang="en-US" altLang="ko-KR" sz="1600" dirty="0"/>
              <a:t>communication</a:t>
            </a:r>
            <a:r>
              <a:rPr lang="ko-KR" altLang="en-US" sz="1600" b="1" dirty="0"/>
              <a:t> </a:t>
            </a:r>
            <a:r>
              <a:rPr lang="en-US" altLang="ko-KR" sz="1600" dirty="0"/>
              <a:t>architecture</a:t>
            </a:r>
          </a:p>
          <a:p>
            <a:pPr lvl="1"/>
            <a:r>
              <a:rPr lang="en-US" altLang="ko-KR" sz="2000" dirty="0" err="1"/>
              <a:t>BicNet</a:t>
            </a:r>
            <a:r>
              <a:rPr lang="en-US" altLang="ko-KR" sz="2000" dirty="0"/>
              <a:t> – use RNN</a:t>
            </a:r>
          </a:p>
          <a:p>
            <a:pPr lvl="2"/>
            <a:r>
              <a:rPr lang="ko-KR" altLang="en-US" sz="1600" dirty="0"/>
              <a:t>각각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reward</a:t>
            </a:r>
            <a:r>
              <a:rPr lang="ko-KR" altLang="en-US" sz="1600" dirty="0"/>
              <a:t>가 추가적으로 요구됨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b="1" dirty="0"/>
              <a:t>hybrid approaches </a:t>
            </a:r>
          </a:p>
          <a:p>
            <a:pPr lvl="1"/>
            <a:r>
              <a:rPr lang="en-US" altLang="ko-KR" sz="2000" dirty="0"/>
              <a:t>COMA (</a:t>
            </a:r>
            <a:r>
              <a:rPr lang="en-US" altLang="ko-KR" sz="2000" dirty="0" err="1"/>
              <a:t>Foerster</a:t>
            </a:r>
            <a:r>
              <a:rPr lang="en-US" altLang="ko-KR" sz="2000" dirty="0"/>
              <a:t> et al., 2018)</a:t>
            </a:r>
          </a:p>
          <a:p>
            <a:pPr lvl="2"/>
            <a:r>
              <a:rPr lang="en-US" altLang="ko-KR" sz="1600" dirty="0" err="1"/>
              <a:t>decentralised</a:t>
            </a:r>
            <a:r>
              <a:rPr lang="en-US" altLang="ko-KR" sz="1600" dirty="0"/>
              <a:t> actors</a:t>
            </a:r>
            <a:r>
              <a:rPr lang="ko-KR" altLang="en-US" sz="1600" dirty="0"/>
              <a:t>를 학습시키는데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centralised</a:t>
            </a:r>
            <a:r>
              <a:rPr lang="en-US" altLang="ko-KR" sz="1600" dirty="0"/>
              <a:t> critic </a:t>
            </a:r>
            <a:r>
              <a:rPr lang="ko-KR" altLang="en-US" sz="1600" dirty="0"/>
              <a:t>사용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 Gupta et al. (2017)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critic</a:t>
            </a:r>
            <a:r>
              <a:rPr lang="ko-KR" altLang="en-US" sz="1600" dirty="0"/>
              <a:t> 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centralised</a:t>
            </a:r>
            <a:r>
              <a:rPr lang="en-US" altLang="ko-KR" sz="1600" dirty="0"/>
              <a:t> actor-critic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Dec-POMDP (</a:t>
            </a:r>
            <a:r>
              <a:rPr lang="en-US" altLang="ko-KR" sz="2400" b="1" dirty="0" err="1"/>
              <a:t>Oliehoek</a:t>
            </a:r>
            <a:r>
              <a:rPr lang="en-US" altLang="ko-KR" sz="2400" b="1" dirty="0"/>
              <a:t> &amp; Amato, 2016)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Deep Q-Learning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Deep Recurrent Q-Learning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Independent Q-Learning (IQL)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Value Decomposition Networks (VDN)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br>
              <a:rPr lang="en-US" altLang="ko-KR" sz="3600" b="1" dirty="0"/>
            </a:br>
            <a:r>
              <a:rPr lang="en-US" altLang="ko-KR" sz="3600" b="1" dirty="0"/>
              <a:t>(</a:t>
            </a:r>
            <a:r>
              <a:rPr lang="en-US" altLang="ko-KR" sz="3600" b="1" dirty="0" err="1"/>
              <a:t>Oliehoek</a:t>
            </a:r>
            <a:r>
              <a:rPr lang="en-US" altLang="ko-KR" sz="3600" b="1" dirty="0"/>
              <a:t> &amp; Amato, 2016)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POMDP(</a:t>
            </a:r>
            <a:r>
              <a:rPr lang="en-US" altLang="ko-KR" sz="2400" dirty="0"/>
              <a:t>partially observable Markov decision process</a:t>
            </a:r>
            <a:r>
              <a:rPr lang="en-US" altLang="ko-KR" sz="2400" b="1" dirty="0"/>
              <a:t>) </a:t>
            </a:r>
            <a:r>
              <a:rPr lang="en-US" altLang="ko-KR" b="1" dirty="0"/>
              <a:t>- </a:t>
            </a:r>
            <a:r>
              <a:rPr lang="en-US" altLang="ko-KR" dirty="0"/>
              <a:t>MDP</a:t>
            </a:r>
            <a:r>
              <a:rPr lang="ko-KR" altLang="en-US" dirty="0"/>
              <a:t>에 </a:t>
            </a:r>
            <a:r>
              <a:rPr lang="en-US" altLang="ko-KR" dirty="0"/>
              <a:t>observations </a:t>
            </a:r>
            <a:r>
              <a:rPr lang="ko-KR" altLang="en-US" dirty="0"/>
              <a:t>과 환경으로부터 상태 조건부 확률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marL="457200" lvl="1" indent="0">
              <a:buNone/>
            </a:pPr>
            <a:r>
              <a:rPr lang="en-US" altLang="ko-KR" sz="2400" b="1" dirty="0"/>
              <a:t> </a:t>
            </a:r>
            <a:r>
              <a:rPr lang="en-US" altLang="ko-KR" sz="2000" dirty="0"/>
              <a:t>State s’</a:t>
            </a:r>
            <a:r>
              <a:rPr lang="ko-KR" altLang="en-US" sz="2000" dirty="0"/>
              <a:t>를 탐색하는 대신에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observation </a:t>
            </a:r>
            <a:r>
              <a:rPr lang="ko-KR" altLang="en-US" sz="2000" dirty="0"/>
              <a:t>정보만 받는다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F55CB-7CF4-4C5C-A6BC-D838D704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214687"/>
            <a:ext cx="3829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lvl="1"/>
            <a:r>
              <a:rPr lang="ko-KR" altLang="en-US" spc="-150" dirty="0"/>
              <a:t>다른 </a:t>
            </a:r>
            <a:r>
              <a:rPr lang="en-US" altLang="ko-KR" spc="-150" dirty="0"/>
              <a:t>agent</a:t>
            </a:r>
            <a:r>
              <a:rPr lang="ko-KR" altLang="en-US" spc="-150" dirty="0"/>
              <a:t>들과 효과적인 상호작용을 위하여 고안된 방법</a:t>
            </a:r>
            <a:endParaRPr lang="en-US" altLang="ko-KR" spc="-150" dirty="0"/>
          </a:p>
          <a:p>
            <a:pPr lvl="1"/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3D256F-EB44-4812-9813-4785DA75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35" y="2636912"/>
            <a:ext cx="5626529" cy="24486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437A45-DBE8-4982-AA1B-F4ED3349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49361"/>
            <a:ext cx="7832736" cy="9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marL="457200" lvl="1" indent="0">
              <a:buNone/>
            </a:pPr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36B9C-F3B8-4767-88FD-FDE6EEF0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29" y="2636912"/>
            <a:ext cx="591334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Dec-POMDP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b="1" dirty="0"/>
              <a:t>Dec-POMDP</a:t>
            </a:r>
          </a:p>
          <a:p>
            <a:pPr marL="457200" lvl="1" indent="0">
              <a:buNone/>
            </a:pPr>
            <a:endParaRPr lang="en-US" altLang="ko-KR" spc="-150" dirty="0"/>
          </a:p>
          <a:p>
            <a:endParaRPr lang="en-US" altLang="ko-KR" spc="-15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A66EA-3A87-4F8A-A97A-9BE6A950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39" y="1988840"/>
            <a:ext cx="5932722" cy="36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 - Value Decomposition Networks (VDN)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VDN 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Q value</a:t>
            </a:r>
            <a:r>
              <a:rPr lang="ko-KR" altLang="en-US" sz="2000" b="1" dirty="0"/>
              <a:t>를 단순히 합하여 </a:t>
            </a:r>
            <a:r>
              <a:rPr lang="en-US" altLang="ko-KR" sz="2000" b="1" dirty="0"/>
              <a:t>Q-tot </a:t>
            </a:r>
            <a:r>
              <a:rPr lang="ko-KR" altLang="en-US" sz="2000" b="1" dirty="0"/>
              <a:t>유도함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				</a:t>
            </a:r>
            <a:r>
              <a:rPr lang="en-US" altLang="ko-KR" sz="1600" b="1" dirty="0"/>
              <a:t>- </a:t>
            </a:r>
            <a:r>
              <a:rPr lang="en-US" altLang="ko-KR" sz="1600" dirty="0"/>
              <a:t>joint action</a:t>
            </a:r>
            <a:r>
              <a:rPr lang="ko-KR" altLang="en-US" sz="1600" dirty="0"/>
              <a:t>에 대한</a:t>
            </a:r>
            <a:r>
              <a:rPr lang="ko-KR" altLang="en-US" sz="1600" b="1" dirty="0"/>
              <a:t> </a:t>
            </a:r>
            <a:r>
              <a:rPr lang="en-US" altLang="ko-KR" sz="1600" dirty="0"/>
              <a:t>observation history</a:t>
            </a:r>
          </a:p>
          <a:p>
            <a:pPr marL="1371600" lvl="3" indent="0">
              <a:buNone/>
            </a:pPr>
            <a:r>
              <a:rPr lang="en-US" altLang="ko-KR" sz="1600" dirty="0"/>
              <a:t>	</a:t>
            </a:r>
          </a:p>
          <a:p>
            <a:pPr marL="1371600" lvl="3" indent="0">
              <a:buNone/>
            </a:pPr>
            <a:r>
              <a:rPr lang="en-US" altLang="ko-KR" sz="1600" dirty="0"/>
              <a:t>U - joint action</a:t>
            </a:r>
          </a:p>
          <a:p>
            <a:pPr marL="1371600" lvl="3" indent="0">
              <a:buNone/>
            </a:pPr>
            <a:endParaRPr lang="en-US" altLang="ko-KR" sz="1600" dirty="0"/>
          </a:p>
          <a:p>
            <a:pPr marL="1371600" lvl="3" indent="0">
              <a:buNone/>
            </a:pPr>
            <a:endParaRPr lang="en-US" altLang="ko-KR" sz="16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6EB489-F2F7-4B71-90EA-C370D390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2856"/>
            <a:ext cx="2736304" cy="945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D2473-EAFE-4121-BCD7-BD3CF823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60" y="4221088"/>
            <a:ext cx="1384532" cy="234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1C655D-4C32-425F-B652-7DE4FC90C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7" y="5284614"/>
            <a:ext cx="7211725" cy="10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관련 연구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BackGround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QMIX</a:t>
            </a:r>
          </a:p>
          <a:p>
            <a:r>
              <a:rPr lang="en-US" altLang="ko-KR" sz="2400" dirty="0">
                <a:latin typeface="+mj-ea"/>
                <a:ea typeface="+mj-ea"/>
              </a:rPr>
              <a:t>Experimental Setup</a:t>
            </a: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0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QMIX </a:t>
            </a:r>
            <a:r>
              <a:rPr lang="ko-KR" altLang="en-US" sz="3600" b="1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QMIX</a:t>
            </a:r>
          </a:p>
          <a:p>
            <a:pPr lvl="1"/>
            <a:r>
              <a:rPr lang="en-US" altLang="ko-KR" sz="2000" dirty="0"/>
              <a:t>IQL </a:t>
            </a:r>
            <a:r>
              <a:rPr lang="ko-KR" altLang="en-US" sz="2000" dirty="0"/>
              <a:t>과 </a:t>
            </a:r>
            <a:r>
              <a:rPr lang="en-US" altLang="ko-KR" sz="2000" dirty="0"/>
              <a:t>COMA </a:t>
            </a:r>
            <a:r>
              <a:rPr lang="ko-KR" altLang="en-US" sz="2000" dirty="0"/>
              <a:t>방식의 사이 정도 임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VDN </a:t>
            </a:r>
            <a:r>
              <a:rPr lang="ko-KR" altLang="en-US" sz="2000" dirty="0"/>
              <a:t>방식과 비슷하지만 모든 인자가 필요하지 않다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Q-tot</a:t>
            </a:r>
            <a:r>
              <a:rPr lang="ko-KR" altLang="en-US" sz="1600" dirty="0"/>
              <a:t>의 결과물이 각각의 </a:t>
            </a:r>
            <a:r>
              <a:rPr lang="en-US" altLang="ko-KR" sz="1600" dirty="0"/>
              <a:t>Q</a:t>
            </a:r>
            <a:r>
              <a:rPr lang="ko-KR" altLang="en-US" sz="1600" dirty="0"/>
              <a:t>함수와 일치해야 한다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2286000" lvl="5" indent="0">
              <a:buNone/>
            </a:pPr>
            <a:r>
              <a:rPr lang="en-US" altLang="ko-KR" sz="1600" dirty="0"/>
              <a:t>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    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Incorporating functional knowledge in neural networks </a:t>
            </a:r>
          </a:p>
          <a:p>
            <a:pPr marL="457200" lvl="1" indent="0">
              <a:buNone/>
            </a:pPr>
            <a:r>
              <a:rPr lang="en-US" altLang="ko-KR" sz="2000" dirty="0"/>
              <a:t>(Dugas et al., 2009). </a:t>
            </a:r>
          </a:p>
          <a:p>
            <a:pPr lvl="1"/>
            <a:endParaRPr lang="en-US" altLang="ko-KR" sz="2000" b="1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8E4B4-9804-40DA-A663-CD4693DC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480198"/>
            <a:ext cx="2010225" cy="991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258DF-F205-437A-8606-D6813A90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89" y="3284984"/>
            <a:ext cx="3371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- Architecture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6F525-8AD0-4101-AF7D-CBF2292E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15" y="1916832"/>
            <a:ext cx="6007770" cy="2518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33C91-00A6-4F9C-A134-8E0A57C0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549" y="4941168"/>
            <a:ext cx="4130902" cy="11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Architecture (agent)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A9D9B7-CB7D-4731-AE26-A9D38777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0494"/>
            <a:ext cx="1819275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757687-A374-4598-A559-4F04DCF6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10556"/>
            <a:ext cx="5581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Architecture (Mixing Network)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064D0-A6FA-4964-BCC7-18E7F06A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08" y="1772816"/>
            <a:ext cx="1828800" cy="250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9B189A-3A4A-4376-B76A-96B0D8C8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749574"/>
            <a:ext cx="5543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Setup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 </a:t>
            </a:r>
            <a:r>
              <a:rPr lang="ko-KR" altLang="en-US" sz="2400" b="1" dirty="0"/>
              <a:t>환경으로 </a:t>
            </a:r>
            <a:r>
              <a:rPr lang="ko-KR" altLang="en-US" sz="2400" b="1" dirty="0" err="1"/>
              <a:t>테스팅함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dirty="0"/>
              <a:t>Enemy</a:t>
            </a:r>
            <a:r>
              <a:rPr lang="ko-KR" altLang="en-US" sz="2400" dirty="0"/>
              <a:t>는 </a:t>
            </a:r>
            <a:r>
              <a:rPr lang="en-US" altLang="ko-KR" sz="2400" dirty="0"/>
              <a:t>SC2 </a:t>
            </a:r>
            <a:r>
              <a:rPr lang="ko-KR" altLang="en-US" sz="2400" dirty="0"/>
              <a:t>자체 </a:t>
            </a:r>
            <a:r>
              <a:rPr lang="en-US" altLang="ko-KR" sz="2400" dirty="0"/>
              <a:t>AI</a:t>
            </a:r>
            <a:r>
              <a:rPr lang="ko-KR" altLang="en-US" sz="2400" dirty="0"/>
              <a:t>로 테스팅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난이도는 </a:t>
            </a:r>
            <a:r>
              <a:rPr lang="en-US" altLang="ko-KR" sz="2400" dirty="0"/>
              <a:t>medium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특정</a:t>
            </a:r>
            <a:r>
              <a:rPr lang="en-US" altLang="ko-KR" sz="2400" dirty="0"/>
              <a:t> Unit</a:t>
            </a:r>
            <a:r>
              <a:rPr lang="ko-KR" altLang="en-US" sz="2400" dirty="0"/>
              <a:t> 지정하여 테스트</a:t>
            </a:r>
            <a:endParaRPr lang="en-US" altLang="ko-KR" sz="2400" dirty="0"/>
          </a:p>
          <a:p>
            <a:pPr lvl="1"/>
            <a:r>
              <a:rPr lang="en-US" altLang="ko-KR" sz="2000" dirty="0"/>
              <a:t>Marine – M, Stalker – S, Zealots – Z</a:t>
            </a:r>
          </a:p>
          <a:p>
            <a:pPr lvl="1"/>
            <a:r>
              <a:rPr lang="en-US" altLang="ko-KR" sz="2000" dirty="0"/>
              <a:t>3M, 5M, 8M, 2S_3Z, 3S_5Z, 1C_3S_5Z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3314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Setup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/>
              <a:t>QMIX-NS : </a:t>
            </a:r>
            <a:r>
              <a:rPr lang="en-US" altLang="ko-KR" sz="2400" dirty="0"/>
              <a:t>QMIX </a:t>
            </a:r>
            <a:r>
              <a:rPr lang="ko-KR" altLang="en-US" sz="2400" dirty="0"/>
              <a:t>에서 </a:t>
            </a:r>
            <a:r>
              <a:rPr lang="en-US" altLang="ko-KR" sz="2400" dirty="0"/>
              <a:t>hypernetworks </a:t>
            </a:r>
            <a:r>
              <a:rPr lang="ko-KR" altLang="en-US" sz="2400" dirty="0"/>
              <a:t>제거 </a:t>
            </a:r>
            <a:endParaRPr lang="en-US" altLang="ko-KR" sz="2400" dirty="0"/>
          </a:p>
          <a:p>
            <a:pPr lvl="1"/>
            <a:r>
              <a:rPr lang="en-US" altLang="ko-KR" sz="2000" dirty="0"/>
              <a:t>Hypernetworks </a:t>
            </a:r>
            <a:r>
              <a:rPr lang="ko-KR" altLang="en-US" sz="2000" dirty="0"/>
              <a:t>의 효과 확인 목적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b="1" dirty="0"/>
              <a:t>QMIX-Lin : </a:t>
            </a:r>
            <a:r>
              <a:rPr lang="en-US" altLang="ko-KR" sz="2400" dirty="0"/>
              <a:t>mixing network</a:t>
            </a:r>
            <a:r>
              <a:rPr lang="ko-KR" altLang="en-US" sz="2400" dirty="0"/>
              <a:t>에서 </a:t>
            </a:r>
            <a:r>
              <a:rPr lang="en-US" altLang="ko-KR" sz="2400" dirty="0"/>
              <a:t>hidden layer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pPr lvl="1"/>
            <a:r>
              <a:rPr lang="en-US" altLang="ko-KR" sz="2000" dirty="0"/>
              <a:t>non-linear mixing network </a:t>
            </a:r>
            <a:r>
              <a:rPr lang="ko-KR" altLang="en-US" sz="2000" dirty="0"/>
              <a:t>필요성 확인 목적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3200" b="1" dirty="0"/>
              <a:t>VDN-S : </a:t>
            </a:r>
            <a:r>
              <a:rPr lang="en-US" altLang="ko-KR" sz="2400" b="1" dirty="0"/>
              <a:t>VDN</a:t>
            </a:r>
            <a:r>
              <a:rPr lang="ko-KR" altLang="en-US" sz="2400" b="1" dirty="0"/>
              <a:t>에 </a:t>
            </a:r>
            <a:r>
              <a:rPr lang="en-US" altLang="ko-KR" sz="2400" dirty="0"/>
              <a:t>a state-dependent term(Q value </a:t>
            </a:r>
            <a:r>
              <a:rPr lang="ko-KR" altLang="en-US" sz="2400" dirty="0"/>
              <a:t>합</a:t>
            </a:r>
            <a:r>
              <a:rPr lang="en-US" altLang="ko-KR" sz="2400" dirty="0"/>
              <a:t>)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lvl="1"/>
            <a:r>
              <a:rPr lang="en-US" altLang="ko-KR" sz="2000" dirty="0"/>
              <a:t>mixing network 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성능 비교를 위하여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204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 – Main Result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525D4-5807-4BEF-A8B2-7B7D4772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857375"/>
            <a:ext cx="7693670" cy="4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 – Ablation 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BC4BA-55E3-42B8-9EBD-AAB33FD3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908920"/>
            <a:ext cx="7705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협동 플레이에서 </a:t>
            </a:r>
            <a:r>
              <a:rPr lang="en-US" altLang="ko-KR" sz="2000" b="1" dirty="0"/>
              <a:t>QMIX</a:t>
            </a:r>
            <a:r>
              <a:rPr lang="ko-KR" altLang="en-US" sz="2000" b="1" dirty="0"/>
              <a:t>를 소개</a:t>
            </a:r>
            <a:r>
              <a:rPr lang="en-US" altLang="ko-KR" sz="2000" b="1" dirty="0"/>
              <a:t>	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QMIX </a:t>
            </a:r>
            <a:r>
              <a:rPr lang="ko-KR" altLang="en-US" sz="2000" b="1" dirty="0"/>
              <a:t>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효과적인 </a:t>
            </a:r>
            <a:r>
              <a:rPr lang="en-US" altLang="ko-KR" sz="2000" b="1" dirty="0"/>
              <a:t>joint action </a:t>
            </a:r>
            <a:r>
              <a:rPr lang="ko-KR" altLang="en-US" sz="2000" b="1" dirty="0"/>
              <a:t>학습이 가능함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덜 복잡한 방법으로 </a:t>
            </a:r>
            <a:r>
              <a:rPr lang="en-US" altLang="ko-KR" sz="2000" b="1" dirty="0" err="1"/>
              <a:t>multy</a:t>
            </a:r>
            <a:r>
              <a:rPr lang="en-US" altLang="ko-KR" sz="2000" b="1" dirty="0"/>
              <a:t>-agent </a:t>
            </a:r>
            <a:r>
              <a:rPr lang="ko-KR" altLang="en-US" sz="2000" b="1" dirty="0"/>
              <a:t>성능을 향상 시켰다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차후에 더 다양하고 다수의 유닛으로 </a:t>
            </a:r>
            <a:r>
              <a:rPr lang="ko-KR" altLang="en-US" sz="2000" b="1" dirty="0" err="1"/>
              <a:t>테스팅</a:t>
            </a:r>
            <a:r>
              <a:rPr lang="ko-KR" altLang="en-US" sz="2000" b="1" dirty="0"/>
              <a:t> 할 예정이다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dirty="0"/>
              <a:t>						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pc="-150" dirty="0" err="1">
                <a:latin typeface="+mj-ea"/>
                <a:ea typeface="+mj-ea"/>
              </a:rPr>
              <a:t>Multy</a:t>
            </a:r>
            <a:r>
              <a:rPr lang="en-US" altLang="ko-KR" sz="2400" b="1" spc="-150" dirty="0">
                <a:latin typeface="+mj-ea"/>
                <a:ea typeface="+mj-ea"/>
              </a:rPr>
              <a:t>-agent</a:t>
            </a:r>
            <a:r>
              <a:rPr lang="ko-KR" altLang="en-US" sz="2400" b="1" spc="-150" dirty="0">
                <a:latin typeface="+mj-ea"/>
                <a:ea typeface="+mj-ea"/>
              </a:rPr>
              <a:t>상황에서 협동 플레이</a:t>
            </a:r>
            <a:r>
              <a:rPr lang="en-US" altLang="ko-KR" sz="2400" b="1" spc="-150" dirty="0">
                <a:latin typeface="+mj-ea"/>
                <a:ea typeface="+mj-ea"/>
              </a:rPr>
              <a:t>(</a:t>
            </a:r>
            <a:r>
              <a:rPr lang="en-US" altLang="ko-KR" sz="2400" spc="-150" dirty="0" err="1"/>
              <a:t>centralised</a:t>
            </a:r>
            <a:r>
              <a:rPr lang="en-US" altLang="ko-KR" sz="2400" b="1" spc="-150" dirty="0">
                <a:latin typeface="+mj-ea"/>
                <a:ea typeface="+mj-ea"/>
              </a:rPr>
              <a:t>)</a:t>
            </a:r>
            <a:r>
              <a:rPr lang="ko-KR" altLang="en-US" sz="2400" b="1" spc="-150" dirty="0">
                <a:latin typeface="+mj-ea"/>
                <a:ea typeface="+mj-ea"/>
              </a:rPr>
              <a:t> 구현은 쉽지 않다</a:t>
            </a:r>
            <a:r>
              <a:rPr lang="en-US" altLang="ko-KR" sz="2400" b="1" spc="-150" dirty="0">
                <a:latin typeface="+mj-ea"/>
                <a:ea typeface="+mj-ea"/>
              </a:rPr>
              <a:t>.</a:t>
            </a:r>
            <a:endParaRPr lang="en-US" altLang="ko-KR" spc="-150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그래서 </a:t>
            </a:r>
            <a:r>
              <a:rPr lang="en-US" altLang="ko-KR" sz="2400" spc="-150" dirty="0"/>
              <a:t>centralized action</a:t>
            </a:r>
            <a:r>
              <a:rPr lang="ko-KR" altLang="en-US" sz="2400" spc="-150" dirty="0"/>
              <a:t>에</a:t>
            </a:r>
            <a:r>
              <a:rPr lang="ko-KR" altLang="en-US" sz="2400" b="1" dirty="0">
                <a:latin typeface="+mj-ea"/>
                <a:ea typeface="+mj-ea"/>
              </a:rPr>
              <a:t> 대한 방법 소개함</a:t>
            </a:r>
            <a:r>
              <a:rPr lang="en-US" altLang="ko-KR" sz="2400" b="1" dirty="0">
                <a:latin typeface="+mj-ea"/>
                <a:ea typeface="+mj-ea"/>
              </a:rPr>
              <a:t>(QMIX)</a:t>
            </a:r>
          </a:p>
          <a:p>
            <a:pPr lvl="1"/>
            <a:r>
              <a:rPr lang="en-US" altLang="ko-KR" sz="2000" b="1" dirty="0">
                <a:latin typeface="+mj-ea"/>
                <a:ea typeface="+mj-ea"/>
              </a:rPr>
              <a:t>StarCraft 2 </a:t>
            </a:r>
            <a:r>
              <a:rPr lang="ko-KR" altLang="en-US" sz="2000" b="1" dirty="0">
                <a:latin typeface="+mj-ea"/>
                <a:ea typeface="+mj-ea"/>
              </a:rPr>
              <a:t>환경에서 실행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</a:rPr>
              <a:t>QMIX </a:t>
            </a:r>
            <a:r>
              <a:rPr lang="ko-KR" altLang="en-US" sz="2400" b="1" dirty="0">
                <a:latin typeface="+mj-ea"/>
              </a:rPr>
              <a:t>기법 소개</a:t>
            </a:r>
            <a:endParaRPr lang="en-US" altLang="ko-KR" sz="2400" b="1" dirty="0">
              <a:latin typeface="+mj-ea"/>
            </a:endParaRPr>
          </a:p>
          <a:p>
            <a:pPr lvl="1"/>
            <a:r>
              <a:rPr lang="en-US" altLang="ko-KR" sz="2000" dirty="0"/>
              <a:t>off-policy learning </a:t>
            </a:r>
            <a:r>
              <a:rPr lang="ko-KR" altLang="en-US" sz="2000" dirty="0"/>
              <a:t>극대화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decentralised</a:t>
            </a:r>
            <a:r>
              <a:rPr lang="en-US" altLang="ko-KR" sz="2000" dirty="0"/>
              <a:t> policies </a:t>
            </a:r>
            <a:r>
              <a:rPr lang="ko-KR" altLang="en-US" sz="2000" dirty="0"/>
              <a:t>사이의 일관성 보장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060848"/>
            <a:ext cx="4679603" cy="17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각각의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policy</a:t>
            </a:r>
            <a:r>
              <a:rPr lang="ko-KR" altLang="en-US" sz="2400" b="1" dirty="0"/>
              <a:t>의 상호작용으로 종종 협동플레이의 성과가 좋을 때가 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그러나 다음과 같은 이유로 최선의 방법은 아직 아니다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대부분의 강화학습 방법들이 잘 사용될 지의 여부</a:t>
            </a:r>
            <a:endParaRPr lang="en-US" altLang="ko-KR" sz="2000" dirty="0"/>
          </a:p>
          <a:p>
            <a:pPr lvl="1"/>
            <a:r>
              <a:rPr lang="en-US" altLang="ko-KR" sz="2000" dirty="0"/>
              <a:t>Q-tot </a:t>
            </a:r>
            <a:r>
              <a:rPr lang="ko-KR" altLang="en-US" sz="2000" dirty="0"/>
              <a:t>라고 불리는 함수가 협동 플레이의 효과가 얼마나 잘 나타나는지 여부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b="1" dirty="0"/>
              <a:t>몇가지 제시된 방법이 있으나 한계가 있어 </a:t>
            </a:r>
            <a:r>
              <a:rPr lang="en-US" altLang="ko-KR" sz="2400" b="1" dirty="0"/>
              <a:t>QMIX </a:t>
            </a:r>
            <a:r>
              <a:rPr lang="ko-KR" altLang="en-US" sz="2400" b="1" dirty="0"/>
              <a:t>방법을    소개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independent Q-learning (IQL) (Tan, 1993)</a:t>
            </a:r>
          </a:p>
          <a:p>
            <a:pPr lvl="1"/>
            <a:r>
              <a:rPr lang="en-US" altLang="ko-KR" sz="2000" dirty="0" err="1"/>
              <a:t>centralised</a:t>
            </a:r>
            <a:r>
              <a:rPr lang="en-US" altLang="ko-KR" sz="2000" dirty="0"/>
              <a:t> action-value function </a:t>
            </a:r>
            <a:r>
              <a:rPr lang="ko-KR" altLang="en-US" sz="2000" dirty="0"/>
              <a:t>을 포기함</a:t>
            </a:r>
            <a:endParaRPr lang="en-US" altLang="ko-KR" sz="2000" dirty="0"/>
          </a:p>
          <a:p>
            <a:pPr lvl="1"/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가 각자의 </a:t>
            </a:r>
            <a:r>
              <a:rPr lang="en-US" altLang="ko-KR" sz="2000" dirty="0"/>
              <a:t>action-value function </a:t>
            </a:r>
            <a:r>
              <a:rPr lang="ko-KR" altLang="en-US" sz="2000" dirty="0"/>
              <a:t>학습함</a:t>
            </a:r>
            <a:endParaRPr lang="en-US" altLang="ko-KR" sz="2000" dirty="0"/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	</a:t>
            </a:r>
            <a:r>
              <a:rPr lang="en-US" altLang="ko-KR" sz="2400" b="1" dirty="0">
                <a:latin typeface="+mj-ea"/>
              </a:rPr>
              <a:t>agent</a:t>
            </a:r>
            <a:r>
              <a:rPr lang="ko-KR" altLang="en-US" sz="2400" b="1" dirty="0">
                <a:latin typeface="+mj-ea"/>
              </a:rPr>
              <a:t>간의 명쾌한 상호작용을 보여주지 않음</a:t>
            </a:r>
            <a:endParaRPr lang="en-US" altLang="ko-KR" sz="2400" b="1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0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counterfactual multi-agent (COMA) policy gradients (Foerster et al., 2018)</a:t>
            </a:r>
          </a:p>
          <a:p>
            <a:pPr lvl="1"/>
            <a:r>
              <a:rPr lang="en-US" altLang="ko-KR" sz="2000" dirty="0"/>
              <a:t>fully </a:t>
            </a:r>
            <a:r>
              <a:rPr lang="en-US" altLang="ko-KR" sz="2000" dirty="0" err="1"/>
              <a:t>centralizede</a:t>
            </a:r>
            <a:r>
              <a:rPr lang="ko-KR" altLang="en-US" sz="2000" dirty="0"/>
              <a:t>된 </a:t>
            </a:r>
            <a:r>
              <a:rPr lang="en-US" altLang="ko-KR" sz="2000" dirty="0"/>
              <a:t>state-action value(Q-tot)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Q-tot</a:t>
            </a:r>
            <a:r>
              <a:rPr lang="ko-KR" altLang="en-US" sz="2000" dirty="0"/>
              <a:t>를 </a:t>
            </a:r>
            <a:r>
              <a:rPr lang="en-US" altLang="ko-KR" sz="2000" dirty="0"/>
              <a:t>actor-critic </a:t>
            </a:r>
            <a:r>
              <a:rPr lang="ko-KR" altLang="en-US" sz="2000" dirty="0"/>
              <a:t>방법으로 </a:t>
            </a:r>
            <a:r>
              <a:rPr lang="en-US" altLang="ko-KR" sz="2000" dirty="0"/>
              <a:t>optimizing </a:t>
            </a:r>
            <a:r>
              <a:rPr lang="ko-KR" altLang="en-US" sz="2000" dirty="0"/>
              <a:t>시킴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/>
              <a:t> on-policy learning </a:t>
            </a:r>
            <a:r>
              <a:rPr lang="ko-KR" altLang="en-US" sz="2400" b="1" dirty="0"/>
              <a:t>방법인데 </a:t>
            </a:r>
            <a:r>
              <a:rPr lang="en-US" altLang="ko-KR" sz="2400" b="1" dirty="0"/>
              <a:t>sample </a:t>
            </a:r>
            <a:r>
              <a:rPr lang="ko-KR" altLang="en-US" sz="2400" b="1" dirty="0"/>
              <a:t>비효율 적이다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	 </a:t>
            </a:r>
          </a:p>
          <a:p>
            <a:pPr marL="0" indent="0">
              <a:buNone/>
            </a:pPr>
            <a:r>
              <a:rPr lang="en-US" altLang="ko-KR" sz="2400" b="1" dirty="0"/>
              <a:t>	fully </a:t>
            </a: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학습은 소수의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에서도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 비 실용적이다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0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 –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ko-KR" sz="2400" b="1" dirty="0"/>
              <a:t>value decomposition networks (VDN) (Sunehag et al., 2017)</a:t>
            </a:r>
          </a:p>
          <a:p>
            <a:pPr lvl="1"/>
            <a:r>
              <a:rPr lang="en-US" altLang="ko-KR" dirty="0"/>
              <a:t>Q-tot </a:t>
            </a:r>
            <a:r>
              <a:rPr lang="ko-KR" altLang="en-US" dirty="0"/>
              <a:t>을</a:t>
            </a:r>
            <a:r>
              <a:rPr lang="en-US" altLang="ko-KR" dirty="0"/>
              <a:t> centralized </a:t>
            </a:r>
            <a:r>
              <a:rPr lang="ko-KR" altLang="en-US" dirty="0"/>
              <a:t>인자로 이용</a:t>
            </a:r>
            <a:endParaRPr lang="en-US" altLang="ko-KR" dirty="0"/>
          </a:p>
          <a:p>
            <a:pPr lvl="2"/>
            <a:r>
              <a:rPr lang="en-US" altLang="ko-KR" dirty="0"/>
              <a:t>Q-tot</a:t>
            </a:r>
            <a:r>
              <a:rPr lang="ko-KR" altLang="en-US" dirty="0"/>
              <a:t>를 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함수의 합으로 설정함</a:t>
            </a:r>
            <a:endParaRPr lang="en-US" altLang="ko-KR" dirty="0"/>
          </a:p>
          <a:p>
            <a:pPr lvl="1"/>
            <a:r>
              <a:rPr lang="en-US" altLang="ko-KR" dirty="0" err="1"/>
              <a:t>decentralised</a:t>
            </a:r>
            <a:r>
              <a:rPr lang="en-US" altLang="ko-KR" dirty="0"/>
              <a:t> policy </a:t>
            </a:r>
            <a:r>
              <a:rPr lang="ko-KR" altLang="en-US" dirty="0"/>
              <a:t>가 </a:t>
            </a:r>
            <a:r>
              <a:rPr lang="ko-KR" altLang="en-US" dirty="0" err="1"/>
              <a:t>간결해진다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agent </a:t>
            </a:r>
            <a:r>
              <a:rPr lang="ko-KR" altLang="en-US" dirty="0"/>
              <a:t>가 </a:t>
            </a:r>
            <a:r>
              <a:rPr lang="en-US" altLang="ko-KR" dirty="0"/>
              <a:t>Q</a:t>
            </a:r>
            <a:r>
              <a:rPr lang="ko-KR" altLang="en-US" dirty="0"/>
              <a:t>함수를 </a:t>
            </a:r>
            <a:r>
              <a:rPr lang="en-US" altLang="ko-KR" dirty="0"/>
              <a:t>greedy</a:t>
            </a:r>
            <a:r>
              <a:rPr lang="ko-KR" altLang="en-US" dirty="0"/>
              <a:t>하게 선택함 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2600" b="1" dirty="0"/>
              <a:t>centralized action-value functions </a:t>
            </a:r>
            <a:r>
              <a:rPr lang="ko-KR" altLang="en-US" sz="2600" b="1" dirty="0"/>
              <a:t>복잡성을 제한한다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sz="2600" b="1" dirty="0"/>
              <a:t>   </a:t>
            </a:r>
            <a:r>
              <a:rPr lang="ko-KR" altLang="en-US" sz="2400" b="1" dirty="0"/>
              <a:t>학습 중 발생하는 사용가능한 </a:t>
            </a:r>
            <a:r>
              <a:rPr lang="en-US" altLang="ko-KR" sz="2400" b="1" dirty="0"/>
              <a:t>extra state information</a:t>
            </a:r>
            <a:r>
              <a:rPr lang="ko-KR" altLang="en-US" sz="2400" b="1" dirty="0"/>
              <a:t>을 무시</a:t>
            </a:r>
            <a:r>
              <a:rPr lang="en-US" altLang="ko-KR" sz="2600" b="1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						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	</a:t>
            </a:r>
            <a:r>
              <a:rPr lang="en-US" altLang="ko-KR" b="1" dirty="0">
                <a:latin typeface="+mj-ea"/>
              </a:rPr>
              <a:t>agent</a:t>
            </a:r>
            <a:r>
              <a:rPr lang="ko-KR" altLang="en-US" b="1" dirty="0">
                <a:latin typeface="+mj-ea"/>
              </a:rPr>
              <a:t>간의 명쾌한 상호작용을 보여주지 않음</a:t>
            </a:r>
            <a:endParaRPr lang="en-US" altLang="ko-KR" b="1" dirty="0">
              <a:latin typeface="+mj-ea"/>
            </a:endParaRPr>
          </a:p>
          <a:p>
            <a:pPr lvl="1"/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934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37262</TotalTime>
  <Words>1386</Words>
  <Application>Microsoft Office PowerPoint</Application>
  <PresentationFormat>화면 슬라이드 쇼(4:3)</PresentationFormat>
  <Paragraphs>368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QMIX: Monotonic Value Function Factorisation for Deep Multi-Agent Reinforcement Learning</vt:lpstr>
      <vt:lpstr>목차</vt:lpstr>
      <vt:lpstr>Abstract</vt:lpstr>
      <vt:lpstr>Abstract</vt:lpstr>
      <vt:lpstr>Introduction</vt:lpstr>
      <vt:lpstr>Introduction</vt:lpstr>
      <vt:lpstr>Introduction – 방법 1</vt:lpstr>
      <vt:lpstr>Introduction – 방법 2</vt:lpstr>
      <vt:lpstr>Introduction – 방법 3</vt:lpstr>
      <vt:lpstr>Related Work</vt:lpstr>
      <vt:lpstr>Related Work – 방법들 소개</vt:lpstr>
      <vt:lpstr>Related Work – 방법들 소개</vt:lpstr>
      <vt:lpstr>Background </vt:lpstr>
      <vt:lpstr>Background</vt:lpstr>
      <vt:lpstr>Background - Dec-POMDP (Oliehoek &amp; Amato, 2016)</vt:lpstr>
      <vt:lpstr>Background - Dec-POMDP</vt:lpstr>
      <vt:lpstr>Background - Dec-POMDP</vt:lpstr>
      <vt:lpstr>Background - Dec-POMDP</vt:lpstr>
      <vt:lpstr>Background - Value Decomposition Networks (VDN)</vt:lpstr>
      <vt:lpstr>QMIX </vt:lpstr>
      <vt:lpstr>Introduction – QMIX 소개</vt:lpstr>
      <vt:lpstr>QMIX - Architecture</vt:lpstr>
      <vt:lpstr>QMIX – Architecture (agent)</vt:lpstr>
      <vt:lpstr>QMIX – Architecture (Mixing Network)</vt:lpstr>
      <vt:lpstr>Experimental Setup</vt:lpstr>
      <vt:lpstr>Experimental Setup</vt:lpstr>
      <vt:lpstr>Experimental Setup - Ablations</vt:lpstr>
      <vt:lpstr>Result</vt:lpstr>
      <vt:lpstr>Result – Main Result</vt:lpstr>
      <vt:lpstr>Result – Ablation 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3785</cp:revision>
  <cp:lastPrinted>2014-01-28T15:06:27Z</cp:lastPrinted>
  <dcterms:created xsi:type="dcterms:W3CDTF">2014-01-17T23:41:00Z</dcterms:created>
  <dcterms:modified xsi:type="dcterms:W3CDTF">2020-03-05T13:16:08Z</dcterms:modified>
</cp:coreProperties>
</file>