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449" r:id="rId2"/>
    <p:sldId id="462" r:id="rId3"/>
    <p:sldId id="531" r:id="rId4"/>
    <p:sldId id="480" r:id="rId5"/>
    <p:sldId id="479" r:id="rId6"/>
    <p:sldId id="482" r:id="rId7"/>
    <p:sldId id="553" r:id="rId8"/>
    <p:sldId id="554" r:id="rId9"/>
    <p:sldId id="535" r:id="rId10"/>
    <p:sldId id="497" r:id="rId11"/>
    <p:sldId id="555" r:id="rId12"/>
    <p:sldId id="556" r:id="rId13"/>
    <p:sldId id="546" r:id="rId14"/>
    <p:sldId id="557" r:id="rId15"/>
    <p:sldId id="558" r:id="rId16"/>
    <p:sldId id="559" r:id="rId17"/>
    <p:sldId id="536" r:id="rId18"/>
    <p:sldId id="537" r:id="rId19"/>
    <p:sldId id="560" r:id="rId20"/>
    <p:sldId id="547" r:id="rId21"/>
    <p:sldId id="561" r:id="rId22"/>
    <p:sldId id="562" r:id="rId23"/>
    <p:sldId id="563" r:id="rId24"/>
    <p:sldId id="564" r:id="rId25"/>
    <p:sldId id="565" r:id="rId26"/>
    <p:sldId id="566" r:id="rId27"/>
    <p:sldId id="548" r:id="rId2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5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3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87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58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2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12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63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5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1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4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6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0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2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2020-03-10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StarCraft </a:t>
            </a:r>
            <a:r>
              <a:rPr lang="en-US" altLang="ko-KR" dirty="0" err="1"/>
              <a:t>Multy</a:t>
            </a:r>
            <a:r>
              <a:rPr lang="en-US" altLang="ko-KR" dirty="0"/>
              <a:t>-Agent Challenge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2020.3.11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pc="-150" dirty="0"/>
              <a:t>Multi-Agent Reinforcement Learning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Dec-POMDPs</a:t>
            </a:r>
          </a:p>
          <a:p>
            <a:pPr lvl="1"/>
            <a:r>
              <a:rPr lang="ko-KR" altLang="en-US" sz="2000" spc="-150" dirty="0"/>
              <a:t>다른 </a:t>
            </a:r>
            <a:r>
              <a:rPr lang="en-US" altLang="ko-KR" sz="2000" spc="-150" dirty="0"/>
              <a:t>agent</a:t>
            </a:r>
            <a:r>
              <a:rPr lang="ko-KR" altLang="en-US" sz="2000" spc="-150" dirty="0"/>
              <a:t>들과 효과적인 상호작용을 위하여 고안된 방법</a:t>
            </a:r>
            <a:endParaRPr lang="en-US" altLang="ko-KR" sz="2000" spc="-150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71E6F-03BC-4D0F-858C-2D7E1177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35" y="3068960"/>
            <a:ext cx="5626529" cy="24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pc="-150" dirty="0"/>
              <a:t>Multi-Agent Reinforcement Learning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err="1"/>
              <a:t>Centralised</a:t>
            </a:r>
            <a:r>
              <a:rPr lang="en-US" altLang="ko-KR" sz="2400" b="1" dirty="0"/>
              <a:t> training with </a:t>
            </a:r>
            <a:r>
              <a:rPr lang="en-US" altLang="ko-KR" sz="2400" b="1" dirty="0" err="1"/>
              <a:t>decentralised</a:t>
            </a:r>
            <a:r>
              <a:rPr lang="en-US" altLang="ko-KR" sz="2400" b="1" dirty="0"/>
              <a:t> execution</a:t>
            </a:r>
          </a:p>
          <a:p>
            <a:pPr lvl="1"/>
            <a:r>
              <a:rPr lang="en-US" altLang="ko-KR" sz="2000" dirty="0" err="1"/>
              <a:t>decentralised</a:t>
            </a:r>
            <a:r>
              <a:rPr lang="en-US" altLang="ko-KR" sz="2000" dirty="0"/>
              <a:t> execution</a:t>
            </a:r>
            <a:r>
              <a:rPr lang="ko-KR" altLang="en-US" sz="2000" dirty="0"/>
              <a:t>에 따른 </a:t>
            </a:r>
            <a:r>
              <a:rPr lang="en-US" altLang="ko-KR" sz="2000" dirty="0" err="1"/>
              <a:t>centralised</a:t>
            </a:r>
            <a:r>
              <a:rPr lang="en-US" altLang="ko-KR" sz="2000" dirty="0"/>
              <a:t> training </a:t>
            </a:r>
            <a:r>
              <a:rPr lang="ko-KR" altLang="en-US" sz="2000" dirty="0"/>
              <a:t>패러다임 제공</a:t>
            </a:r>
            <a:endParaRPr lang="en-US" altLang="ko-KR" sz="2000" dirty="0"/>
          </a:p>
          <a:p>
            <a:pPr lvl="1"/>
            <a:r>
              <a:rPr lang="en-US" altLang="ko-KR" sz="2000" dirty="0"/>
              <a:t>COMA (Foerster et al., 2018a)</a:t>
            </a:r>
          </a:p>
          <a:p>
            <a:pPr lvl="2"/>
            <a:r>
              <a:rPr lang="en-US" altLang="ko-KR" sz="1600" dirty="0"/>
              <a:t>actor-critic </a:t>
            </a:r>
            <a:r>
              <a:rPr lang="ko-KR" altLang="en-US" sz="1600" dirty="0"/>
              <a:t>방법</a:t>
            </a:r>
            <a:endParaRPr lang="en-US" altLang="ko-KR" sz="1600" dirty="0"/>
          </a:p>
          <a:p>
            <a:pPr lvl="1"/>
            <a:r>
              <a:rPr lang="en-US" altLang="ko-KR" sz="2000" dirty="0"/>
              <a:t>QMIX</a:t>
            </a:r>
          </a:p>
          <a:p>
            <a:pPr lvl="2"/>
            <a:r>
              <a:rPr lang="en-US" altLang="ko-KR" sz="1600" dirty="0"/>
              <a:t>Q-learning </a:t>
            </a:r>
            <a:r>
              <a:rPr lang="ko-KR" altLang="en-US" sz="1600" dirty="0"/>
              <a:t>방법</a:t>
            </a:r>
            <a:endParaRPr lang="en-US" altLang="ko-KR" sz="16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89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6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RTS</a:t>
            </a:r>
            <a:r>
              <a:rPr lang="ko-KR" altLang="en-US" sz="2400" dirty="0"/>
              <a:t>게임인 </a:t>
            </a:r>
            <a:r>
              <a:rPr lang="en-US" altLang="ko-KR" sz="2400" dirty="0"/>
              <a:t>StarCraft II </a:t>
            </a:r>
            <a:r>
              <a:rPr lang="ko-KR" altLang="en-US" sz="2400" dirty="0"/>
              <a:t>기반으로 제공</a:t>
            </a:r>
            <a:endParaRPr lang="en-US" altLang="ko-KR" sz="2400" dirty="0"/>
          </a:p>
          <a:p>
            <a:pPr lvl="1"/>
            <a:r>
              <a:rPr lang="en-US" altLang="ko-KR" sz="2000" dirty="0"/>
              <a:t>Macro-management </a:t>
            </a:r>
            <a:r>
              <a:rPr lang="ko-KR" altLang="en-US" sz="2000" dirty="0"/>
              <a:t>와 </a:t>
            </a:r>
            <a:r>
              <a:rPr lang="en-US" altLang="ko-KR" sz="2000" dirty="0"/>
              <a:t>micro-management</a:t>
            </a:r>
            <a:r>
              <a:rPr lang="ko-KR" altLang="en-US" sz="2000" dirty="0"/>
              <a:t>로 구성</a:t>
            </a:r>
            <a:endParaRPr lang="en-US" altLang="ko-KR" sz="2000" dirty="0"/>
          </a:p>
          <a:p>
            <a:pPr lvl="2"/>
            <a:r>
              <a:rPr lang="en-US" altLang="ko-KR" sz="1600" dirty="0"/>
              <a:t>Macro-management – </a:t>
            </a:r>
            <a:r>
              <a:rPr lang="ko-KR" altLang="en-US" sz="1600" dirty="0"/>
              <a:t>자원에 대한 관리</a:t>
            </a:r>
            <a:r>
              <a:rPr lang="en-US" altLang="ko-KR" sz="1600" dirty="0"/>
              <a:t> </a:t>
            </a:r>
            <a:r>
              <a:rPr lang="ko-KR" altLang="en-US" sz="1600" dirty="0"/>
              <a:t>고급 전략</a:t>
            </a:r>
            <a:endParaRPr lang="en-US" altLang="ko-KR" sz="1600" dirty="0"/>
          </a:p>
          <a:p>
            <a:pPr lvl="2"/>
            <a:r>
              <a:rPr lang="en-US" altLang="ko-KR" sz="1600" dirty="0"/>
              <a:t>Micro-management – </a:t>
            </a:r>
            <a:r>
              <a:rPr lang="ko-KR" altLang="en-US" sz="1600" dirty="0"/>
              <a:t>각 유닛의 컨트롤 </a:t>
            </a:r>
            <a:endParaRPr lang="en-US" altLang="ko-KR" sz="1600" dirty="0"/>
          </a:p>
          <a:p>
            <a:pPr lvl="1"/>
            <a:endParaRPr lang="en-US" altLang="ko-KR" sz="2000" b="1" dirty="0"/>
          </a:p>
          <a:p>
            <a:r>
              <a:rPr lang="en-US" altLang="ko-KR" sz="2400" dirty="0"/>
              <a:t>Micro-management</a:t>
            </a:r>
            <a:r>
              <a:rPr lang="ko-KR" altLang="en-US" sz="2400" dirty="0"/>
              <a:t>에만 </a:t>
            </a:r>
            <a:r>
              <a:rPr lang="en-US" altLang="ko-KR" sz="2400" dirty="0"/>
              <a:t>focus!</a:t>
            </a:r>
          </a:p>
          <a:p>
            <a:pPr lvl="1"/>
            <a:r>
              <a:rPr lang="en-US" altLang="ko-KR" sz="2000" dirty="0" err="1"/>
              <a:t>decentralised</a:t>
            </a:r>
            <a:r>
              <a:rPr lang="en-US" altLang="ko-KR" sz="2000" dirty="0"/>
              <a:t> control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맞춰진 환경 제공</a:t>
            </a:r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530EB-0CB0-45E3-A334-4EB6AA42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195836"/>
            <a:ext cx="3544680" cy="25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다양한 테스트를 위한 </a:t>
            </a:r>
            <a:r>
              <a:rPr lang="en-US" altLang="ko-KR" sz="2400" dirty="0"/>
              <a:t>Scenario</a:t>
            </a:r>
            <a:r>
              <a:rPr lang="ko-KR" altLang="en-US" sz="2400" dirty="0"/>
              <a:t>들 제공</a:t>
            </a:r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9E454-4A81-4BD9-9B74-A9719FF3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83" y="2636912"/>
            <a:ext cx="742123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State and Observations</a:t>
            </a:r>
          </a:p>
          <a:p>
            <a:pPr lvl="1"/>
            <a:r>
              <a:rPr lang="ko-KR" altLang="en-US" sz="2000" dirty="0">
                <a:latin typeface="+mj-ea"/>
              </a:rPr>
              <a:t>유닛은 다른 유닛들 중 시야 범위에 있는 유닛만 탐색 가능하다</a:t>
            </a:r>
            <a:endParaRPr lang="en-US" altLang="ko-KR" sz="2000" dirty="0">
              <a:latin typeface="+mj-ea"/>
            </a:endParaRPr>
          </a:p>
          <a:p>
            <a:pPr lvl="2"/>
            <a:r>
              <a:rPr lang="en-US" altLang="ko-KR" sz="1600" dirty="0" err="1">
                <a:latin typeface="+mj-ea"/>
              </a:rPr>
              <a:t>Agnet</a:t>
            </a:r>
            <a:r>
              <a:rPr lang="ko-KR" altLang="en-US" sz="1600" dirty="0">
                <a:latin typeface="+mj-ea"/>
              </a:rPr>
              <a:t>는 어떤 유닛이 </a:t>
            </a:r>
            <a:r>
              <a:rPr lang="ko-KR" altLang="en-US" sz="1600" dirty="0" err="1">
                <a:latin typeface="+mj-ea"/>
              </a:rPr>
              <a:t>죽었는지와</a:t>
            </a:r>
            <a:r>
              <a:rPr lang="ko-KR" altLang="en-US" sz="1600" dirty="0">
                <a:latin typeface="+mj-ea"/>
              </a:rPr>
              <a:t> 얼마나 </a:t>
            </a:r>
            <a:r>
              <a:rPr lang="ko-KR" altLang="en-US" sz="1600" dirty="0" err="1">
                <a:latin typeface="+mj-ea"/>
              </a:rPr>
              <a:t>떨어저</a:t>
            </a:r>
            <a:r>
              <a:rPr lang="ko-KR" altLang="en-US" sz="1600" dirty="0">
                <a:latin typeface="+mj-ea"/>
              </a:rPr>
              <a:t> 있는지는 알지 못한다</a:t>
            </a:r>
            <a:endParaRPr lang="en-US" altLang="ko-KR" sz="1600" dirty="0">
              <a:latin typeface="+mj-ea"/>
            </a:endParaRP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r>
              <a:rPr lang="en-US" altLang="ko-KR" sz="2000" dirty="0"/>
              <a:t>Feature </a:t>
            </a:r>
            <a:r>
              <a:rPr lang="ko-KR" altLang="en-US" sz="2000" dirty="0"/>
              <a:t>들이 </a:t>
            </a:r>
            <a:r>
              <a:rPr lang="en-US" altLang="ko-KR" sz="2000" dirty="0"/>
              <a:t>vector</a:t>
            </a:r>
            <a:r>
              <a:rPr lang="ko-KR" altLang="en-US" sz="2000" dirty="0"/>
              <a:t>로 제공됨</a:t>
            </a:r>
            <a:r>
              <a:rPr lang="en-US" altLang="ko-KR" sz="2000" dirty="0"/>
              <a:t>(</a:t>
            </a:r>
            <a:r>
              <a:rPr lang="ko-KR" altLang="en-US" sz="2000" dirty="0"/>
              <a:t>시야 범위에 있어야 함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600" dirty="0"/>
              <a:t>Distance , relative x, relative y, health, shield, and </a:t>
            </a:r>
            <a:r>
              <a:rPr lang="en-US" altLang="ko-KR" sz="1600" dirty="0" err="1"/>
              <a:t>unit_type</a:t>
            </a:r>
            <a:endParaRPr lang="en-US" altLang="ko-KR" sz="1600" dirty="0"/>
          </a:p>
          <a:p>
            <a:pPr lvl="2"/>
            <a:endParaRPr lang="en-US" altLang="ko-KR" sz="1600" dirty="0">
              <a:latin typeface="+mj-ea"/>
            </a:endParaRPr>
          </a:p>
          <a:p>
            <a:r>
              <a:rPr lang="en-US" altLang="ko-KR" sz="2400" b="1" dirty="0"/>
              <a:t>Action Space </a:t>
            </a:r>
          </a:p>
          <a:p>
            <a:pPr lvl="1"/>
            <a:r>
              <a:rPr lang="ko-KR" altLang="en-US" sz="2000" dirty="0">
                <a:latin typeface="+mj-ea"/>
              </a:rPr>
              <a:t>이산적인 </a:t>
            </a:r>
            <a:r>
              <a:rPr lang="en-US" altLang="ko-KR" sz="2000" dirty="0">
                <a:latin typeface="+mj-ea"/>
              </a:rPr>
              <a:t>action space</a:t>
            </a:r>
            <a:r>
              <a:rPr lang="ko-KR" altLang="en-US" sz="2000" dirty="0">
                <a:latin typeface="+mj-ea"/>
              </a:rPr>
              <a:t>로 구성</a:t>
            </a:r>
            <a:endParaRPr lang="en-US" altLang="ko-KR" sz="2000" dirty="0">
              <a:latin typeface="+mj-ea"/>
            </a:endParaRPr>
          </a:p>
          <a:p>
            <a:pPr lvl="2"/>
            <a:r>
              <a:rPr lang="en-US" altLang="ko-KR" sz="1600" dirty="0"/>
              <a:t>move[direction] , attack[</a:t>
            </a:r>
            <a:r>
              <a:rPr lang="en-US" altLang="ko-KR" sz="1600" dirty="0" err="1"/>
              <a:t>enemy_id</a:t>
            </a:r>
            <a:r>
              <a:rPr lang="en-US" altLang="ko-KR" sz="1600" dirty="0"/>
              <a:t>], stop and no-op</a:t>
            </a:r>
            <a:endParaRPr lang="en-US" altLang="ko-KR" sz="1600" dirty="0">
              <a:latin typeface="+mj-ea"/>
            </a:endParaRPr>
          </a:p>
          <a:p>
            <a:pPr lvl="2"/>
            <a:r>
              <a:rPr lang="en-US" altLang="ko-KR" sz="1600" dirty="0"/>
              <a:t>healer units(Medivacs)</a:t>
            </a:r>
            <a:r>
              <a:rPr lang="ko-KR" altLang="en-US" sz="1600" dirty="0"/>
              <a:t>은 </a:t>
            </a:r>
            <a:r>
              <a:rPr lang="en-US" altLang="ko-KR" sz="1600" dirty="0"/>
              <a:t>attack[</a:t>
            </a:r>
            <a:r>
              <a:rPr lang="en-US" altLang="ko-KR" sz="1600" dirty="0" err="1"/>
              <a:t>enemy_id</a:t>
            </a:r>
            <a:r>
              <a:rPr lang="en-US" altLang="ko-KR" sz="1600" dirty="0"/>
              <a:t>] </a:t>
            </a:r>
            <a:r>
              <a:rPr lang="ko-KR" altLang="en-US" sz="1600" dirty="0"/>
              <a:t>대신에 </a:t>
            </a:r>
            <a:r>
              <a:rPr lang="en-US" altLang="ko-KR" sz="1600" dirty="0"/>
              <a:t>e heal[</a:t>
            </a:r>
            <a:r>
              <a:rPr lang="en-US" altLang="ko-KR" sz="1600" dirty="0" err="1"/>
              <a:t>agent_id</a:t>
            </a:r>
            <a:r>
              <a:rPr lang="en-US" altLang="ko-KR" sz="1600" dirty="0"/>
              <a:t>]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attack[</a:t>
            </a:r>
            <a:r>
              <a:rPr lang="en-US" altLang="ko-KR" sz="1600" dirty="0" err="1"/>
              <a:t>enemy_id</a:t>
            </a:r>
            <a:r>
              <a:rPr lang="en-US" altLang="ko-KR" sz="1600" dirty="0"/>
              <a:t>]</a:t>
            </a:r>
            <a:r>
              <a:rPr lang="ko-KR" altLang="en-US" sz="1600" dirty="0"/>
              <a:t>은 </a:t>
            </a:r>
            <a:r>
              <a:rPr lang="en-US" altLang="ko-KR" sz="1600" dirty="0"/>
              <a:t>shooting range </a:t>
            </a:r>
            <a:r>
              <a:rPr lang="ko-KR" altLang="en-US" sz="1600" dirty="0"/>
              <a:t>에서만 사용됨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3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Reward</a:t>
            </a:r>
          </a:p>
          <a:p>
            <a:pPr lvl="1"/>
            <a:r>
              <a:rPr lang="ko-KR" altLang="en-US" sz="2000" dirty="0"/>
              <a:t>승률을 올리는게 목표에 따라 </a:t>
            </a:r>
            <a:r>
              <a:rPr lang="en-US" altLang="ko-KR" sz="2000" dirty="0"/>
              <a:t>shaped reward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2"/>
            <a:r>
              <a:rPr lang="en-US" altLang="ko-KR" sz="1600" dirty="0"/>
              <a:t>Damage,</a:t>
            </a:r>
            <a:r>
              <a:rPr lang="ko-KR" altLang="en-US" sz="1600" dirty="0"/>
              <a:t> 죽인 유닛 수</a:t>
            </a:r>
            <a:r>
              <a:rPr lang="en-US" altLang="ko-KR" sz="1600" dirty="0"/>
              <a:t>, special bonus</a:t>
            </a:r>
          </a:p>
          <a:p>
            <a:pPr lvl="1"/>
            <a:r>
              <a:rPr lang="en-US" altLang="ko-KR" sz="2000" dirty="0"/>
              <a:t>sparse reward option</a:t>
            </a:r>
            <a:r>
              <a:rPr lang="ko-KR" altLang="en-US" sz="2000" dirty="0"/>
              <a:t>도 사용</a:t>
            </a:r>
            <a:endParaRPr lang="en-US" altLang="ko-KR" sz="2000" dirty="0"/>
          </a:p>
          <a:p>
            <a:pPr lvl="2"/>
            <a:r>
              <a:rPr lang="en-US" altLang="ko-KR" sz="1600" dirty="0"/>
              <a:t>Win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/>
              <a:t>lose</a:t>
            </a:r>
            <a:r>
              <a:rPr lang="ko-KR" altLang="en-US" sz="1600" dirty="0"/>
              <a:t> </a:t>
            </a:r>
            <a:r>
              <a:rPr lang="en-US" altLang="ko-KR" sz="1600" dirty="0"/>
              <a:t>-1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52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PyMARL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/>
              <a:t>PyMARL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SMAC</a:t>
            </a:r>
            <a:r>
              <a:rPr lang="ko-KR" altLang="en-US" sz="2400" b="1" dirty="0"/>
              <a:t>의 </a:t>
            </a:r>
            <a:r>
              <a:rPr lang="ko-KR" altLang="en-US" sz="2400" b="1" dirty="0" err="1"/>
              <a:t>원할한</a:t>
            </a:r>
            <a:r>
              <a:rPr lang="ko-KR" altLang="en-US" sz="2400" b="1" dirty="0"/>
              <a:t> 개발을 위해 </a:t>
            </a:r>
            <a:r>
              <a:rPr lang="en-US" altLang="ko-KR" sz="2400" b="1" dirty="0" err="1"/>
              <a:t>PyMARL</a:t>
            </a:r>
            <a:r>
              <a:rPr lang="en-US" altLang="ko-KR" sz="2400" b="1" dirty="0"/>
              <a:t> framework </a:t>
            </a:r>
            <a:r>
              <a:rPr lang="ko-KR" altLang="en-US" sz="2400" b="1" dirty="0"/>
              <a:t>개발함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모듈화로 이루어져 있다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600" dirty="0"/>
              <a:t>확장성 및 독립성이 보장 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2000" dirty="0" err="1"/>
              <a:t>PyTorch</a:t>
            </a:r>
            <a:r>
              <a:rPr lang="ko-KR" altLang="en-US" sz="2000" dirty="0"/>
              <a:t>기반으로 제공 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가독성을 위해 캡슐화 되어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몇가지 </a:t>
            </a:r>
            <a:r>
              <a:rPr lang="en-US" altLang="ko-KR" sz="2000" dirty="0"/>
              <a:t>algorithm</a:t>
            </a:r>
            <a:r>
              <a:rPr lang="ko-KR" altLang="en-US" sz="2000" dirty="0"/>
              <a:t>들을 제공한다</a:t>
            </a:r>
            <a:endParaRPr lang="en-US" altLang="ko-KR" sz="2000" dirty="0"/>
          </a:p>
          <a:p>
            <a:pPr lvl="2"/>
            <a:r>
              <a:rPr lang="da-DK" altLang="ko-KR" sz="1600" dirty="0"/>
              <a:t>QMIX (Rashid et al., 2018)</a:t>
            </a:r>
          </a:p>
          <a:p>
            <a:pPr lvl="2"/>
            <a:r>
              <a:rPr lang="fr-FR" altLang="ko-KR" sz="1600" dirty="0"/>
              <a:t>QTRAN (Son et al., 2019)</a:t>
            </a:r>
          </a:p>
          <a:p>
            <a:pPr lvl="2"/>
            <a:r>
              <a:rPr lang="en-US" altLang="ko-KR" sz="1600" dirty="0"/>
              <a:t>COMA (Foerster et al., 2018a)</a:t>
            </a:r>
          </a:p>
          <a:p>
            <a:pPr lvl="2"/>
            <a:r>
              <a:rPr lang="da-DK" altLang="ko-KR" sz="1600" dirty="0"/>
              <a:t>VDN (Sunehag et al., 2017)</a:t>
            </a:r>
          </a:p>
          <a:p>
            <a:pPr lvl="2"/>
            <a:r>
              <a:rPr lang="en-US" altLang="ko-KR" sz="1600" dirty="0"/>
              <a:t>IQL (Tan, 1993)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b="1" dirty="0"/>
          </a:p>
          <a:p>
            <a:pPr lvl="1"/>
            <a:endParaRPr lang="en-US" altLang="ko-KR" sz="20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9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3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AC6F-F8AB-43D2-ACEC-64102EF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BE270-06C5-47F6-9117-A2826379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  <a:ea typeface="+mj-ea"/>
              </a:rPr>
              <a:t>요약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서론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 err="1">
                <a:latin typeface="+mj-ea"/>
                <a:ea typeface="+mj-ea"/>
              </a:rPr>
              <a:t>Multy</a:t>
            </a:r>
            <a:r>
              <a:rPr lang="en-US" altLang="ko-KR" sz="2400" dirty="0">
                <a:latin typeface="+mj-ea"/>
                <a:ea typeface="+mj-ea"/>
              </a:rPr>
              <a:t>-Agent Reinforcement Learning</a:t>
            </a:r>
          </a:p>
          <a:p>
            <a:r>
              <a:rPr lang="en-US" altLang="ko-KR" sz="2400" dirty="0">
                <a:latin typeface="+mj-ea"/>
                <a:ea typeface="+mj-ea"/>
              </a:rPr>
              <a:t>SMAC</a:t>
            </a:r>
          </a:p>
          <a:p>
            <a:r>
              <a:rPr lang="en-US" altLang="ko-KR" sz="2400" dirty="0" err="1">
                <a:latin typeface="+mj-ea"/>
                <a:ea typeface="+mj-ea"/>
              </a:rPr>
              <a:t>PyMARL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  <a:p>
            <a:r>
              <a:rPr lang="en-US" altLang="ko-KR" sz="2400" dirty="0">
                <a:latin typeface="+mj-ea"/>
                <a:ea typeface="+mj-ea"/>
              </a:rPr>
              <a:t>Conclusion and Future Work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9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- Overall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61494-B9AD-4FF6-AA40-94D9BDBD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528887"/>
            <a:ext cx="8639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- Easy scenarios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8A108-47E9-4A3F-B037-0F6783BA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94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- Hard scenarios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2CB20-5B2F-4A29-91BE-43F4AFF6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3" y="2060848"/>
            <a:ext cx="80180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3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- Super Hard scenarios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1F1DE-4450-4D92-B908-F21AD4D6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1" y="2348880"/>
            <a:ext cx="8935938" cy="31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– QTRAN </a:t>
            </a:r>
            <a:r>
              <a:rPr lang="ko-KR" altLang="en-US" sz="3600" b="1" dirty="0"/>
              <a:t>포함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QTRAN: Learning to Factorize with Transformation for Cooperative Multi-Agent Reinforcement Learning</a:t>
            </a:r>
          </a:p>
          <a:p>
            <a:pPr marL="0" indent="0">
              <a:buNone/>
            </a:pPr>
            <a:r>
              <a:rPr lang="en-US" altLang="ko-KR" b="1" i="1" dirty="0"/>
              <a:t>(Submitted on 14 May 2019)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047C8-08FA-4D4E-9E8A-8656F9B1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84984"/>
            <a:ext cx="8604448" cy="32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 – QMIX(RNN </a:t>
            </a:r>
            <a:r>
              <a:rPr lang="ko-KR" altLang="en-US" sz="3600" b="1" dirty="0"/>
              <a:t>유무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DEDDF-60B8-4DCB-B953-83D44831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4" y="2518501"/>
            <a:ext cx="8948911" cy="29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5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and Future Work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Conclusion and Future Work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StarCraft II</a:t>
            </a:r>
            <a:r>
              <a:rPr lang="ko-KR" altLang="en-US" b="1" dirty="0"/>
              <a:t>를 이용하여 </a:t>
            </a:r>
            <a:r>
              <a:rPr lang="en-US" altLang="ko-KR" b="1" dirty="0"/>
              <a:t>SMAC </a:t>
            </a:r>
            <a:r>
              <a:rPr lang="ko-KR" altLang="en-US" b="1" dirty="0"/>
              <a:t>제공함</a:t>
            </a:r>
            <a:endParaRPr lang="en-US" altLang="ko-KR" b="1" spc="-150" dirty="0"/>
          </a:p>
          <a:p>
            <a:pPr lvl="1"/>
            <a:r>
              <a:rPr lang="en-US" altLang="ko-KR" sz="2000" dirty="0" err="1"/>
              <a:t>decentralised</a:t>
            </a:r>
            <a:r>
              <a:rPr lang="en-US" altLang="ko-KR" sz="2000" dirty="0"/>
              <a:t> micromanagement tasks</a:t>
            </a:r>
          </a:p>
          <a:p>
            <a:pPr lvl="1"/>
            <a:r>
              <a:rPr lang="en-US" altLang="ko-KR" sz="2000" dirty="0"/>
              <a:t>14</a:t>
            </a:r>
            <a:r>
              <a:rPr lang="ko-KR" altLang="en-US" sz="2000" dirty="0"/>
              <a:t>개의 다양한 전투 시나리오 제공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b="1" dirty="0"/>
              <a:t>몇가지 알고리즘도 제공 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QMIX, COMA </a:t>
            </a:r>
            <a:r>
              <a:rPr lang="ko-KR" altLang="en-US" sz="2000" dirty="0"/>
              <a:t>등등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b="1" dirty="0"/>
              <a:t>차후에 더 다양하고 다수의 유닛 조합으로 테스팅 할 예정이다</a:t>
            </a:r>
            <a:endParaRPr lang="en-US" altLang="ko-KR" sz="2400" b="1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000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5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spc="-150" dirty="0" err="1">
                <a:latin typeface="+mj-ea"/>
              </a:rPr>
              <a:t>Multy</a:t>
            </a:r>
            <a:r>
              <a:rPr lang="en-US" altLang="ko-KR" sz="2400" b="1" spc="-150" dirty="0">
                <a:latin typeface="+mj-ea"/>
              </a:rPr>
              <a:t>-agent </a:t>
            </a:r>
            <a:r>
              <a:rPr lang="ko-KR" altLang="en-US" sz="2400" b="1" spc="-150" dirty="0">
                <a:latin typeface="+mj-ea"/>
              </a:rPr>
              <a:t>강화학습은 매력적인 분야이다</a:t>
            </a:r>
            <a:endParaRPr lang="en-US" altLang="ko-KR" sz="2400" b="1" spc="-150" dirty="0">
              <a:latin typeface="+mj-ea"/>
            </a:endParaRPr>
          </a:p>
          <a:p>
            <a:pPr lvl="1"/>
            <a:r>
              <a:rPr lang="ko-KR" altLang="en-US" spc="-150" dirty="0">
                <a:latin typeface="+mj-ea"/>
                <a:ea typeface="+mj-ea"/>
              </a:rPr>
              <a:t>각자 부분적 탐색</a:t>
            </a:r>
            <a:r>
              <a:rPr lang="en-US" altLang="ko-KR" spc="-150" dirty="0">
                <a:latin typeface="+mj-ea"/>
                <a:ea typeface="+mj-ea"/>
              </a:rPr>
              <a:t>(</a:t>
            </a:r>
            <a:r>
              <a:rPr lang="en-US" altLang="ko-KR" dirty="0"/>
              <a:t>partially observable</a:t>
            </a:r>
            <a:r>
              <a:rPr lang="en-US" altLang="ko-KR" spc="-150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spc="-150" dirty="0">
                <a:latin typeface="+mj-ea"/>
                <a:ea typeface="+mj-ea"/>
              </a:rPr>
              <a:t>협력</a:t>
            </a:r>
            <a:r>
              <a:rPr lang="en-US" altLang="ko-KR" spc="-150" dirty="0">
                <a:latin typeface="+mj-ea"/>
                <a:ea typeface="+mj-ea"/>
              </a:rPr>
              <a:t>(</a:t>
            </a:r>
            <a:r>
              <a:rPr lang="en-US" altLang="ko-KR" dirty="0"/>
              <a:t>cooperative</a:t>
            </a:r>
            <a:r>
              <a:rPr lang="en-US" altLang="ko-KR" spc="-150" dirty="0">
                <a:latin typeface="+mj-ea"/>
                <a:ea typeface="+mj-ea"/>
              </a:rPr>
              <a:t>)</a:t>
            </a: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endParaRPr lang="en-US" altLang="ko-KR" sz="2400" spc="-150" dirty="0">
              <a:latin typeface="+mj-ea"/>
              <a:ea typeface="+mj-ea"/>
            </a:endParaRPr>
          </a:p>
          <a:p>
            <a:r>
              <a:rPr lang="en-US" altLang="ko-KR" sz="2400" b="1" spc="-150" dirty="0">
                <a:latin typeface="+mj-ea"/>
                <a:ea typeface="+mj-ea"/>
              </a:rPr>
              <a:t>SMAC(</a:t>
            </a:r>
            <a:r>
              <a:rPr lang="en-US" altLang="ko-KR" sz="2400" b="1" dirty="0"/>
              <a:t>StarCraft Multi-Agent Challenge</a:t>
            </a:r>
            <a:r>
              <a:rPr lang="en-US" altLang="ko-KR" sz="2400" b="1" spc="-150" dirty="0">
                <a:latin typeface="+mj-ea"/>
                <a:ea typeface="+mj-ea"/>
              </a:rPr>
              <a:t>) </a:t>
            </a:r>
            <a:r>
              <a:rPr lang="ko-KR" altLang="en-US" sz="2400" b="1" spc="-150" dirty="0">
                <a:latin typeface="+mj-ea"/>
                <a:ea typeface="+mj-ea"/>
              </a:rPr>
              <a:t>환경 제공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ko-KR" altLang="en-US" sz="2000" spc="-150" dirty="0">
                <a:latin typeface="+mj-ea"/>
                <a:ea typeface="+mj-ea"/>
              </a:rPr>
              <a:t>기존의 </a:t>
            </a:r>
            <a:r>
              <a:rPr lang="en-US" altLang="ko-KR" sz="2000" dirty="0"/>
              <a:t>ALE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MuJoCo</a:t>
            </a:r>
            <a:r>
              <a:rPr lang="ko-KR" altLang="en-US" sz="2000" dirty="0"/>
              <a:t>는</a:t>
            </a:r>
            <a:r>
              <a:rPr lang="en-US" altLang="ko-KR" sz="2000" dirty="0"/>
              <a:t> single-agent</a:t>
            </a:r>
            <a:r>
              <a:rPr lang="ko-KR" altLang="en-US" sz="2000" dirty="0"/>
              <a:t>에 적합함</a:t>
            </a:r>
            <a:endParaRPr lang="en-US" altLang="ko-KR" sz="2000" dirty="0"/>
          </a:p>
          <a:p>
            <a:pPr lvl="1"/>
            <a:r>
              <a:rPr lang="en-US" altLang="ko-KR" sz="2000" spc="-150" dirty="0" err="1">
                <a:latin typeface="+mj-ea"/>
                <a:ea typeface="+mj-ea"/>
              </a:rPr>
              <a:t>Multy</a:t>
            </a:r>
            <a:r>
              <a:rPr lang="en-US" altLang="ko-KR" sz="2000" spc="-150" dirty="0">
                <a:latin typeface="+mj-ea"/>
                <a:ea typeface="+mj-ea"/>
              </a:rPr>
              <a:t>-agent </a:t>
            </a:r>
            <a:r>
              <a:rPr lang="ko-KR" altLang="en-US" sz="2000" spc="-150" dirty="0">
                <a:latin typeface="+mj-ea"/>
                <a:ea typeface="+mj-ea"/>
              </a:rPr>
              <a:t>환경인 </a:t>
            </a:r>
            <a:r>
              <a:rPr lang="en-US" altLang="ko-KR" sz="2000" spc="-150" dirty="0" err="1">
                <a:latin typeface="+mj-ea"/>
                <a:ea typeface="+mj-ea"/>
              </a:rPr>
              <a:t>Smac</a:t>
            </a:r>
            <a:r>
              <a:rPr lang="ko-KR" altLang="en-US" sz="2000" spc="-150" dirty="0">
                <a:latin typeface="+mj-ea"/>
                <a:ea typeface="+mj-ea"/>
              </a:rPr>
              <a:t>를 제공하고자 함</a:t>
            </a:r>
            <a:r>
              <a:rPr lang="en-US" altLang="ko-KR" sz="2000" spc="-15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2000" dirty="0"/>
              <a:t>multi-agent RL learning framework </a:t>
            </a:r>
            <a:r>
              <a:rPr lang="ko-KR" altLang="en-US" sz="2000" dirty="0"/>
              <a:t>또한 제공함</a:t>
            </a:r>
            <a:endParaRPr lang="en-US" altLang="ko-KR" sz="2000" spc="-150" dirty="0">
              <a:latin typeface="+mj-ea"/>
              <a:ea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			</a:t>
            </a: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latin typeface="+mj-ea"/>
                <a:ea typeface="+mj-ea"/>
              </a:rPr>
              <a:t>현실 세계는  </a:t>
            </a:r>
            <a:r>
              <a:rPr lang="en-US" altLang="ko-KR" sz="2400" b="1" dirty="0" err="1">
                <a:latin typeface="+mj-ea"/>
                <a:ea typeface="+mj-ea"/>
              </a:rPr>
              <a:t>Multy</a:t>
            </a:r>
            <a:r>
              <a:rPr lang="en-US" altLang="ko-KR" sz="2400" b="1" dirty="0">
                <a:latin typeface="+mj-ea"/>
                <a:ea typeface="+mj-ea"/>
              </a:rPr>
              <a:t>-Agent</a:t>
            </a:r>
            <a:r>
              <a:rPr lang="ko-KR" altLang="en-US" sz="2400" b="1" dirty="0">
                <a:latin typeface="+mj-ea"/>
                <a:ea typeface="+mj-ea"/>
              </a:rPr>
              <a:t>환경이다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multi-agent RL (MARL)  </a:t>
            </a:r>
            <a:r>
              <a:rPr lang="ko-KR" altLang="en-US" sz="2000" dirty="0">
                <a:latin typeface="+mj-ea"/>
                <a:ea typeface="+mj-ea"/>
              </a:rPr>
              <a:t>솔루션을 개발하는 것은 중요하다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r>
              <a:rPr lang="en-US" altLang="ko-KR" sz="2400" b="1" spc="-150" dirty="0">
                <a:latin typeface="+mj-ea"/>
                <a:ea typeface="+mj-ea"/>
              </a:rPr>
              <a:t>decentralized </a:t>
            </a:r>
            <a:r>
              <a:rPr lang="ko-KR" altLang="en-US" sz="2400" b="1" spc="-150" dirty="0">
                <a:latin typeface="+mj-ea"/>
                <a:ea typeface="+mj-ea"/>
              </a:rPr>
              <a:t>실행에 기반한 </a:t>
            </a:r>
            <a:r>
              <a:rPr lang="en-US" altLang="ko-KR" sz="2400" b="1" spc="-150" dirty="0">
                <a:latin typeface="+mj-ea"/>
                <a:ea typeface="+mj-ea"/>
              </a:rPr>
              <a:t>communication</a:t>
            </a:r>
            <a:r>
              <a:rPr lang="ko-KR" altLang="en-US" sz="2400" b="1" spc="-150" dirty="0">
                <a:latin typeface="+mj-ea"/>
                <a:ea typeface="+mj-ea"/>
              </a:rPr>
              <a:t>에 한계가 있다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센서의 한계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Input</a:t>
            </a:r>
            <a:r>
              <a:rPr lang="ko-KR" altLang="en-US" sz="2000" dirty="0">
                <a:latin typeface="+mj-ea"/>
                <a:ea typeface="+mj-ea"/>
              </a:rPr>
              <a:t>의</a:t>
            </a:r>
            <a:r>
              <a:rPr lang="en-US" altLang="ko-KR" sz="2000" dirty="0">
                <a:latin typeface="+mj-ea"/>
                <a:ea typeface="+mj-ea"/>
              </a:rPr>
              <a:t> noisy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부분적 탐색 등등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그러나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Controll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가능한 조건에서는 학습 중 추가 정보들에 접근 가능 하다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Single-Agent </a:t>
            </a:r>
            <a:r>
              <a:rPr lang="ko-KR" altLang="en-US" sz="2400" b="1" dirty="0"/>
              <a:t>상황에서 큰 발전이 있었다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Arcade Learning Environment (Bellemare et al., 2013)</a:t>
            </a:r>
          </a:p>
          <a:p>
            <a:pPr lvl="1"/>
            <a:r>
              <a:rPr lang="fr-FR" altLang="ko-KR" sz="2000" dirty="0"/>
              <a:t>MuJoCo for continuous control (Plappert et al., 2018)</a:t>
            </a:r>
          </a:p>
          <a:p>
            <a:endParaRPr lang="fr-FR" altLang="ko-KR" sz="2400" b="1" dirty="0"/>
          </a:p>
          <a:p>
            <a:r>
              <a:rPr lang="en-US" altLang="ko-KR" sz="2400" b="1" dirty="0"/>
              <a:t>MARL(multi-agent RL)</a:t>
            </a:r>
            <a:r>
              <a:rPr lang="ko-KR" altLang="en-US" sz="2400" b="1" dirty="0"/>
              <a:t>에 초점을 맞췄다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000" dirty="0"/>
              <a:t>StarCraft Multi-Agent Challenge (SMAC) </a:t>
            </a:r>
            <a:r>
              <a:rPr lang="ko-KR" altLang="en-US" sz="2000" dirty="0"/>
              <a:t>제공함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Full game </a:t>
            </a:r>
            <a:r>
              <a:rPr lang="ko-KR" altLang="en-US" sz="1600" dirty="0"/>
              <a:t>이 아니라 </a:t>
            </a:r>
            <a:r>
              <a:rPr lang="en-US" altLang="ko-KR" sz="1600" dirty="0"/>
              <a:t>mini-game</a:t>
            </a:r>
            <a:r>
              <a:rPr lang="ko-KR" altLang="en-US" sz="1600" dirty="0"/>
              <a:t>에 </a:t>
            </a:r>
            <a:r>
              <a:rPr lang="en-US" altLang="ko-KR" sz="1600" dirty="0"/>
              <a:t>focus </a:t>
            </a:r>
            <a:r>
              <a:rPr lang="ko-KR" altLang="en-US" sz="1600" dirty="0"/>
              <a:t>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우리편 </a:t>
            </a:r>
            <a:r>
              <a:rPr lang="en-US" altLang="ko-KR" sz="1600" dirty="0"/>
              <a:t>unit</a:t>
            </a:r>
            <a:r>
              <a:rPr lang="ko-KR" altLang="en-US" sz="1600" dirty="0"/>
              <a:t>은 독립적으로 </a:t>
            </a:r>
            <a:r>
              <a:rPr lang="en-US" altLang="ko-KR" sz="1600" dirty="0"/>
              <a:t>control </a:t>
            </a:r>
            <a:r>
              <a:rPr lang="ko-KR" altLang="en-US" sz="1600" dirty="0"/>
              <a:t>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상대 </a:t>
            </a:r>
            <a:r>
              <a:rPr lang="en-US" altLang="ko-KR" sz="1600" dirty="0"/>
              <a:t>Unit</a:t>
            </a:r>
            <a:r>
              <a:rPr lang="ko-KR" altLang="en-US" sz="1600" dirty="0"/>
              <a:t>은 </a:t>
            </a:r>
            <a:r>
              <a:rPr lang="en-US" altLang="ko-KR" sz="1600" dirty="0"/>
              <a:t>StarCraft II AI</a:t>
            </a:r>
            <a:r>
              <a:rPr lang="ko-KR" altLang="en-US" sz="1600" dirty="0"/>
              <a:t>로 작동한다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2000" dirty="0"/>
              <a:t>다양한 테스트를 위한 게임 </a:t>
            </a:r>
            <a:r>
              <a:rPr lang="en-US" altLang="ko-KR" sz="2000" dirty="0"/>
              <a:t>scenario</a:t>
            </a:r>
            <a:r>
              <a:rPr lang="ko-KR" altLang="en-US" sz="2000" dirty="0"/>
              <a:t>도 제공 한다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8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MARL Frame Work</a:t>
            </a:r>
            <a:r>
              <a:rPr lang="ko-KR" altLang="en-US" sz="2400" dirty="0"/>
              <a:t>인 </a:t>
            </a:r>
            <a:r>
              <a:rPr lang="en-US" altLang="ko-KR" sz="2400" dirty="0" err="1"/>
              <a:t>PyMARL</a:t>
            </a:r>
            <a:r>
              <a:rPr lang="ko-KR" altLang="en-US" sz="2400" dirty="0"/>
              <a:t>를 제공한다</a:t>
            </a:r>
            <a:endParaRPr lang="en-US" altLang="ko-KR" sz="2400" dirty="0"/>
          </a:p>
          <a:p>
            <a:pPr lvl="1"/>
            <a:r>
              <a:rPr lang="en-US" altLang="ko-KR" sz="2000" dirty="0"/>
              <a:t>QMIX </a:t>
            </a:r>
            <a:r>
              <a:rPr lang="ko-KR" altLang="en-US" sz="2000" dirty="0"/>
              <a:t>와 </a:t>
            </a:r>
            <a:r>
              <a:rPr lang="en-US" altLang="ko-KR" sz="2000" dirty="0"/>
              <a:t>baseline algorithm </a:t>
            </a:r>
            <a:r>
              <a:rPr lang="ko-KR" altLang="en-US" sz="2000" dirty="0"/>
              <a:t>들을 제공함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7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Multi-Agent Reinforcement Learning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722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38432</TotalTime>
  <Words>1097</Words>
  <Application>Microsoft Office PowerPoint</Application>
  <PresentationFormat>화면 슬라이드 쇼(4:3)</PresentationFormat>
  <Paragraphs>224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The StarCraft Multy-Agent Challenge</vt:lpstr>
      <vt:lpstr>목차</vt:lpstr>
      <vt:lpstr>Abstract</vt:lpstr>
      <vt:lpstr>Abstract</vt:lpstr>
      <vt:lpstr>Introduction</vt:lpstr>
      <vt:lpstr>Introduction</vt:lpstr>
      <vt:lpstr>Introduction</vt:lpstr>
      <vt:lpstr>Introduction</vt:lpstr>
      <vt:lpstr>Multi-Agent Reinforcement Learning</vt:lpstr>
      <vt:lpstr>Multi-Agent Reinforcement Learning</vt:lpstr>
      <vt:lpstr>Multi-Agent Reinforcement Learning</vt:lpstr>
      <vt:lpstr>SMAC</vt:lpstr>
      <vt:lpstr>SMAC</vt:lpstr>
      <vt:lpstr>SMAC</vt:lpstr>
      <vt:lpstr>SMAC</vt:lpstr>
      <vt:lpstr>SMAC</vt:lpstr>
      <vt:lpstr>PyMARL </vt:lpstr>
      <vt:lpstr>PyMARL</vt:lpstr>
      <vt:lpstr>Results </vt:lpstr>
      <vt:lpstr>Results - Overall</vt:lpstr>
      <vt:lpstr>Results - Easy scenarios</vt:lpstr>
      <vt:lpstr>Results - Hard scenarios</vt:lpstr>
      <vt:lpstr>Results - Super Hard scenarios</vt:lpstr>
      <vt:lpstr>Results – QTRAN 포함</vt:lpstr>
      <vt:lpstr>Results – QMIX(RNN 유무)</vt:lpstr>
      <vt:lpstr>Conclusion and Future Work 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3819</cp:revision>
  <cp:lastPrinted>2014-01-28T15:06:27Z</cp:lastPrinted>
  <dcterms:created xsi:type="dcterms:W3CDTF">2014-01-17T23:41:00Z</dcterms:created>
  <dcterms:modified xsi:type="dcterms:W3CDTF">2020-03-11T01:12:13Z</dcterms:modified>
</cp:coreProperties>
</file>