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449" r:id="rId2"/>
    <p:sldId id="462" r:id="rId3"/>
    <p:sldId id="531" r:id="rId4"/>
    <p:sldId id="480" r:id="rId5"/>
    <p:sldId id="479" r:id="rId6"/>
    <p:sldId id="482" r:id="rId7"/>
    <p:sldId id="496" r:id="rId8"/>
    <p:sldId id="497" r:id="rId9"/>
    <p:sldId id="498" r:id="rId10"/>
    <p:sldId id="499" r:id="rId11"/>
    <p:sldId id="484" r:id="rId12"/>
    <p:sldId id="501" r:id="rId13"/>
    <p:sldId id="502" r:id="rId14"/>
    <p:sldId id="503" r:id="rId15"/>
    <p:sldId id="504" r:id="rId16"/>
    <p:sldId id="505" r:id="rId17"/>
    <p:sldId id="506" r:id="rId18"/>
    <p:sldId id="508" r:id="rId19"/>
    <p:sldId id="510" r:id="rId20"/>
    <p:sldId id="512" r:id="rId21"/>
    <p:sldId id="511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2" r:id="rId30"/>
    <p:sldId id="523" r:id="rId31"/>
    <p:sldId id="524" r:id="rId32"/>
    <p:sldId id="525" r:id="rId33"/>
    <p:sldId id="526" r:id="rId34"/>
    <p:sldId id="529" r:id="rId35"/>
    <p:sldId id="530" r:id="rId36"/>
    <p:sldId id="527" r:id="rId37"/>
    <p:sldId id="528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2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5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5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2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46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39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5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8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3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63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1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9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34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0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08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42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1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0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Computing a global maximization at every step</a:t>
            </a:r>
          </a:p>
          <a:p>
            <a:endParaRPr lang="en-US" altLang="ko-KR" sz="1200" dirty="0"/>
          </a:p>
          <a:p>
            <a:r>
              <a:rPr lang="en-US" altLang="ko-KR" sz="1200" dirty="0"/>
              <a:t>Opens up the possibility of extending it to very high-dimensional and continuous actions.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0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2020-02-26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izzard/s2client-prot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mind/pysc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StarCraft II: A New Challenge for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2020.2.26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6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Related Work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컴퓨터 게임이 </a:t>
            </a:r>
            <a:r>
              <a:rPr lang="en-US" altLang="ko-KR" sz="2400" b="1" dirty="0"/>
              <a:t>AI </a:t>
            </a:r>
            <a:r>
              <a:rPr lang="ko-KR" altLang="en-US" sz="2400" b="1" dirty="0"/>
              <a:t>연구에 유용한 이유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객관적인 성공의 척도가 있다</a:t>
            </a:r>
            <a:endParaRPr lang="en-US" altLang="ko-KR" sz="2000" dirty="0"/>
          </a:p>
          <a:p>
            <a:pPr lvl="1"/>
            <a:r>
              <a:rPr lang="ko-KR" altLang="en-US" sz="2000" dirty="0"/>
              <a:t>심층학습에 입력될 풍부한 관측 데이터를 제공</a:t>
            </a:r>
            <a:endParaRPr lang="en-US" altLang="ko-KR" sz="2000" dirty="0"/>
          </a:p>
          <a:p>
            <a:pPr lvl="1"/>
            <a:r>
              <a:rPr lang="ko-KR" altLang="en-US" sz="2000" dirty="0"/>
              <a:t>동일한 인터페이스로 실행 되므로 다른 연구자들과 쉽게 공유가능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고수 유저가 있는 경우 높은 기술수준으로 만들 수 있다</a:t>
            </a:r>
            <a:endParaRPr lang="en-US" altLang="ko-KR" sz="2000" dirty="0"/>
          </a:p>
          <a:p>
            <a:pPr lvl="1"/>
            <a:r>
              <a:rPr lang="ko-KR" altLang="en-US" sz="2000" dirty="0"/>
              <a:t>게임은 시뮬레이션이므로 규모를 고려해 실행 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RTS </a:t>
            </a:r>
            <a:r>
              <a:rPr lang="ko-KR" altLang="en-US" sz="2000" dirty="0"/>
              <a:t>장르의 풀버전 게임은 엄청난 양의 인풋</a:t>
            </a:r>
            <a:r>
              <a:rPr lang="en-US" altLang="ko-KR" sz="2000" dirty="0"/>
              <a:t>, </a:t>
            </a:r>
            <a:r>
              <a:rPr lang="ko-KR" altLang="en-US" sz="2000" dirty="0"/>
              <a:t>아웃풋</a:t>
            </a:r>
            <a:r>
              <a:rPr lang="en-US" altLang="ko-KR" sz="2000" dirty="0"/>
              <a:t>, </a:t>
            </a:r>
            <a:r>
              <a:rPr lang="ko-KR" altLang="en-US" sz="2000" dirty="0"/>
              <a:t>공간 뿐 아니라 게임결과 시스템을 보면 매력적인 장르이다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4129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SC2LE </a:t>
            </a:r>
            <a:r>
              <a:rPr lang="ko-KR" altLang="en-US" dirty="0"/>
              <a:t>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 Architecture</a:t>
            </a:r>
          </a:p>
          <a:p>
            <a:pPr marL="0" indent="0">
              <a:buNone/>
            </a:pPr>
            <a:r>
              <a:rPr lang="en-US" altLang="ko-KR" sz="2400" b="1" dirty="0"/>
              <a:t> 	</a:t>
            </a:r>
          </a:p>
          <a:p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4D1DA2E0-6ABE-4BF2-8B93-22E5F60F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76462"/>
            <a:ext cx="7229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 </a:t>
            </a:r>
            <a:r>
              <a:rPr lang="ko-KR" altLang="en-US" sz="2400" b="1" dirty="0"/>
              <a:t>구성</a:t>
            </a:r>
            <a:endParaRPr lang="en-US" altLang="ko-KR" sz="2400" b="1" dirty="0"/>
          </a:p>
          <a:p>
            <a:pPr lvl="1"/>
            <a:r>
              <a:rPr lang="en-US" altLang="ko-KR" sz="2000" dirty="0" err="1"/>
              <a:t>Starcraft</a:t>
            </a:r>
            <a:r>
              <a:rPr lang="en-US" altLang="ko-KR" sz="2000" dirty="0"/>
              <a:t> 2 Binary</a:t>
            </a:r>
          </a:p>
          <a:p>
            <a:pPr lvl="1"/>
            <a:r>
              <a:rPr lang="en-US" altLang="ko-KR" sz="2000" dirty="0" err="1"/>
              <a:t>Starcraft</a:t>
            </a:r>
            <a:r>
              <a:rPr lang="en-US" altLang="ko-KR" sz="2000" dirty="0"/>
              <a:t> 2 API – </a:t>
            </a:r>
            <a:r>
              <a:rPr lang="ko-KR" altLang="en-US" sz="2000" dirty="0"/>
              <a:t>게임을 프로그래밍으로 컨트롤 할 수 있다</a:t>
            </a:r>
            <a:endParaRPr lang="en-US" altLang="ko-KR" sz="2000" dirty="0"/>
          </a:p>
          <a:p>
            <a:pPr lvl="1"/>
            <a:r>
              <a:rPr lang="en-US" altLang="ko-KR" sz="2000" dirty="0"/>
              <a:t>PySC2</a:t>
            </a:r>
          </a:p>
          <a:p>
            <a:pPr lvl="1"/>
            <a:endParaRPr lang="en-US" altLang="ko-KR" sz="2000" b="1" dirty="0"/>
          </a:p>
          <a:p>
            <a:pPr marL="0" indent="0">
              <a:buNone/>
            </a:pPr>
            <a:r>
              <a:rPr lang="en-US" altLang="ko-KR" sz="2400" b="1" dirty="0"/>
              <a:t> 	</a:t>
            </a:r>
          </a:p>
          <a:p>
            <a:r>
              <a:rPr lang="en-US" altLang="ko-KR" sz="2400" b="1" dirty="0"/>
              <a:t>PySC2</a:t>
            </a:r>
            <a:r>
              <a:rPr lang="ko-KR" altLang="en-US" sz="2400" b="1" dirty="0"/>
              <a:t>기능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바이너리와 </a:t>
            </a:r>
            <a:r>
              <a:rPr lang="en-US" altLang="ko-KR" sz="2000" dirty="0"/>
              <a:t>API </a:t>
            </a:r>
            <a:r>
              <a:rPr lang="ko-KR" altLang="en-US" sz="2000" dirty="0"/>
              <a:t>모두 컨트롤 하며 상호작용 가능하게 해준다</a:t>
            </a:r>
            <a:endParaRPr lang="en-US" altLang="ko-KR" sz="2000" dirty="0"/>
          </a:p>
          <a:p>
            <a:pPr lvl="1"/>
            <a:r>
              <a:rPr lang="en-US" altLang="ko-KR" sz="2000" dirty="0"/>
              <a:t>Observation </a:t>
            </a:r>
            <a:r>
              <a:rPr lang="ko-KR" altLang="en-US" sz="2000" dirty="0"/>
              <a:t>과 </a:t>
            </a:r>
            <a:r>
              <a:rPr lang="en-US" altLang="ko-KR" sz="2000" dirty="0"/>
              <a:t>action</a:t>
            </a:r>
            <a:r>
              <a:rPr lang="ko-KR" altLang="en-US" sz="2000" dirty="0"/>
              <a:t>정의 하며 랜덤 </a:t>
            </a:r>
            <a:r>
              <a:rPr lang="en-US" altLang="ko-KR" sz="2000" dirty="0"/>
              <a:t>Agent</a:t>
            </a:r>
            <a:r>
              <a:rPr lang="ko-KR" altLang="en-US" sz="2000" dirty="0"/>
              <a:t>를 포함한다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미니게임과 관측 도구도 제공 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6500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4460"/>
            <a:ext cx="8229600" cy="4908739"/>
          </a:xfrm>
        </p:spPr>
        <p:txBody>
          <a:bodyPr/>
          <a:lstStyle/>
          <a:p>
            <a:r>
              <a:rPr lang="ko-KR" altLang="en-US" sz="2400" b="1" dirty="0"/>
              <a:t>전체게임 묘사 및 보상 구조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자원</a:t>
            </a:r>
            <a:r>
              <a:rPr lang="en-US" altLang="ko-KR" sz="2000" dirty="0"/>
              <a:t>(</a:t>
            </a:r>
            <a:r>
              <a:rPr lang="ko-KR" altLang="en-US" sz="2000" dirty="0"/>
              <a:t>미네랄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베스핀</a:t>
            </a:r>
            <a:r>
              <a:rPr lang="ko-KR" altLang="en-US" sz="2000" dirty="0"/>
              <a:t> 가스</a:t>
            </a:r>
            <a:r>
              <a:rPr lang="en-US" altLang="ko-KR" sz="2000" dirty="0"/>
              <a:t>)</a:t>
            </a:r>
            <a:r>
              <a:rPr lang="ko-KR" altLang="en-US" sz="2000" dirty="0"/>
              <a:t>을 축적 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생산 건물을 짓고</a:t>
            </a:r>
            <a:r>
              <a:rPr lang="en-US" altLang="ko-KR" sz="2000" dirty="0"/>
              <a:t>, </a:t>
            </a:r>
            <a:r>
              <a:rPr lang="ko-KR" altLang="en-US" sz="2000" dirty="0"/>
              <a:t>군대를 구성한다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상대방 건물을 전멸시킨다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보상은 </a:t>
            </a:r>
            <a:r>
              <a:rPr lang="en-US" altLang="ko-KR" sz="2000" dirty="0"/>
              <a:t>(- 1/ 0/ 1, Blizzard Score)</a:t>
            </a:r>
            <a:r>
              <a:rPr lang="ko-KR" altLang="en-US" sz="2000" dirty="0"/>
              <a:t>로 제공 된다</a:t>
            </a:r>
            <a:endParaRPr lang="en-US" altLang="ko-KR" sz="2000" dirty="0"/>
          </a:p>
          <a:p>
            <a:pPr lvl="2"/>
            <a:r>
              <a:rPr lang="en-US" altLang="ko-KR" sz="1600" dirty="0"/>
              <a:t>-1(lose), 0(draw), 1(win)</a:t>
            </a:r>
          </a:p>
          <a:p>
            <a:pPr lvl="2"/>
            <a:r>
              <a:rPr lang="en-US" altLang="ko-KR" sz="1600" dirty="0"/>
              <a:t>Blizzard Score – </a:t>
            </a:r>
            <a:r>
              <a:rPr lang="ko-KR" altLang="en-US" sz="1600" dirty="0"/>
              <a:t>게임 종료 후 나타나는 최종 점수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2050" name="Picture 2" descr="starcraft2 score 이미지 검색결과">
            <a:extLst>
              <a:ext uri="{FF2B5EF4-FFF2-40B4-BE49-F238E27FC236}">
                <a16:creationId xmlns:a16="http://schemas.microsoft.com/office/drawing/2014/main" id="{6A313C13-E60B-436A-9F99-1547F24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555776" y="4098828"/>
            <a:ext cx="3347864" cy="24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9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Observation</a:t>
            </a:r>
          </a:p>
          <a:p>
            <a:pPr lvl="1"/>
            <a:r>
              <a:rPr lang="ko-KR" altLang="en-US" sz="2000" dirty="0"/>
              <a:t>원근 투영으로 제공된 게임환경과 달리 </a:t>
            </a:r>
            <a:r>
              <a:rPr lang="ko-KR" altLang="en-US" sz="2000" dirty="0" err="1"/>
              <a:t>직교투영으로</a:t>
            </a:r>
            <a:r>
              <a:rPr lang="ko-KR" altLang="en-US" sz="2000" dirty="0"/>
              <a:t> 여러가지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제공한다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Spatial Feature</a:t>
            </a:r>
            <a:r>
              <a:rPr lang="ko-KR" altLang="en-US" sz="2000" dirty="0"/>
              <a:t>는 </a:t>
            </a:r>
            <a:r>
              <a:rPr lang="en-US" altLang="ko-KR" sz="2000" dirty="0"/>
              <a:t>RGB </a:t>
            </a:r>
            <a:r>
              <a:rPr lang="ko-KR" altLang="en-US" sz="2000" dirty="0"/>
              <a:t>픽셀로 표기된다</a:t>
            </a:r>
            <a:endParaRPr lang="en-US" altLang="ko-KR" sz="2000" dirty="0"/>
          </a:p>
          <a:p>
            <a:pPr lvl="2"/>
            <a:r>
              <a:rPr lang="ko-KR" altLang="en-US" sz="1600" dirty="0"/>
              <a:t>유닛 위치</a:t>
            </a:r>
            <a:r>
              <a:rPr lang="en-US" altLang="ko-KR" sz="1600" dirty="0"/>
              <a:t>, </a:t>
            </a:r>
            <a:r>
              <a:rPr lang="ko-KR" altLang="en-US" sz="1600" dirty="0"/>
              <a:t>건물 위치</a:t>
            </a:r>
            <a:r>
              <a:rPr lang="en-US" altLang="ko-KR" sz="1600" dirty="0"/>
              <a:t> </a:t>
            </a:r>
            <a:r>
              <a:rPr lang="ko-KR" altLang="en-US" sz="1600" dirty="0"/>
              <a:t>등등 공간적 정보</a:t>
            </a:r>
            <a:endParaRPr lang="en-US" altLang="ko-KR" sz="1600" dirty="0"/>
          </a:p>
          <a:p>
            <a:pPr lvl="1"/>
            <a:r>
              <a:rPr lang="en-US" altLang="ko-KR" sz="2000" dirty="0"/>
              <a:t>Non- Spatial Feature</a:t>
            </a:r>
            <a:r>
              <a:rPr lang="ko-KR" altLang="en-US" sz="2000" dirty="0"/>
              <a:t>는 </a:t>
            </a:r>
            <a:r>
              <a:rPr lang="en-US" altLang="ko-KR" sz="2000" dirty="0"/>
              <a:t>Human interface</a:t>
            </a:r>
            <a:r>
              <a:rPr lang="ko-KR" altLang="en-US" sz="2000" dirty="0"/>
              <a:t>로 제공된다</a:t>
            </a:r>
            <a:endParaRPr lang="en-US" altLang="ko-KR" sz="2000" dirty="0"/>
          </a:p>
          <a:p>
            <a:pPr lvl="2"/>
            <a:r>
              <a:rPr lang="ko-KR" altLang="en-US" sz="1600" dirty="0"/>
              <a:t>자원현황</a:t>
            </a:r>
            <a:r>
              <a:rPr lang="en-US" altLang="ko-KR" sz="1600" dirty="0"/>
              <a:t>, </a:t>
            </a:r>
            <a:r>
              <a:rPr lang="ko-KR" altLang="en-US" sz="1600" dirty="0"/>
              <a:t>선택된 유닛</a:t>
            </a:r>
            <a:r>
              <a:rPr lang="en-US" altLang="ko-KR" sz="1600" dirty="0"/>
              <a:t>, </a:t>
            </a:r>
            <a:r>
              <a:rPr lang="ko-KR" altLang="en-US" sz="1600" dirty="0"/>
              <a:t>유닛 및 건물의 상세 정보 등등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73D35-28DA-47C7-BA2D-F28632C5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76700"/>
            <a:ext cx="4133773" cy="24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Action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122" name="Picture 2" descr="Figure3">
            <a:extLst>
              <a:ext uri="{FF2B5EF4-FFF2-40B4-BE49-F238E27FC236}">
                <a16:creationId xmlns:a16="http://schemas.microsoft.com/office/drawing/2014/main" id="{0CA09A9E-FA50-4333-9E39-66423B3E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2132856"/>
            <a:ext cx="67722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6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SC2LE </a:t>
            </a:r>
            <a:r>
              <a:rPr lang="ko-KR" altLang="en-US" sz="3600" b="1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미니게임들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제한된 시간안에 수행 하여야 한다</a:t>
            </a:r>
            <a:r>
              <a:rPr lang="en-US" altLang="ko-KR" sz="2400" b="1" dirty="0"/>
              <a:t>)</a:t>
            </a:r>
          </a:p>
          <a:p>
            <a:pPr lvl="1"/>
            <a:r>
              <a:rPr lang="en-US" altLang="ko-KR" sz="2000" dirty="0" err="1"/>
              <a:t>MoveToBeacon</a:t>
            </a:r>
            <a:endParaRPr lang="en-US" altLang="ko-KR" sz="2000" dirty="0"/>
          </a:p>
          <a:p>
            <a:pPr lvl="2"/>
            <a:r>
              <a:rPr lang="en-US" altLang="ko-KR" sz="1600" dirty="0"/>
              <a:t>Agent</a:t>
            </a:r>
            <a:r>
              <a:rPr lang="ko-KR" altLang="en-US" sz="1600" dirty="0"/>
              <a:t>는 마린 하나이며 </a:t>
            </a:r>
            <a:r>
              <a:rPr lang="ko-KR" altLang="en-US" sz="1600" dirty="0" err="1"/>
              <a:t>비콘에</a:t>
            </a:r>
            <a:r>
              <a:rPr lang="ko-KR" altLang="en-US" sz="1600" dirty="0"/>
              <a:t> 도착할 때 마다 마린이 추가됨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CollectMineralShards</a:t>
            </a:r>
            <a:endParaRPr lang="en-US" altLang="ko-KR" sz="2000" dirty="0"/>
          </a:p>
          <a:p>
            <a:pPr lvl="2"/>
            <a:r>
              <a:rPr lang="en-US" altLang="ko-KR" sz="1600" dirty="0"/>
              <a:t>Agent</a:t>
            </a:r>
            <a:r>
              <a:rPr lang="ko-KR" altLang="en-US" sz="1600" dirty="0"/>
              <a:t>는 마린 둘이며 맵 곳곳에 </a:t>
            </a:r>
            <a:r>
              <a:rPr lang="ko-KR" altLang="en-US" sz="1600" dirty="0" err="1"/>
              <a:t>퍼져있는</a:t>
            </a:r>
            <a:r>
              <a:rPr lang="ko-KR" altLang="en-US" sz="1600" dirty="0"/>
              <a:t> 미네랄로 이동시킨다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FindAndDefeatZerglings</a:t>
            </a:r>
            <a:endParaRPr lang="en-US" altLang="ko-KR" sz="2000" dirty="0"/>
          </a:p>
          <a:p>
            <a:pPr lvl="2"/>
            <a:r>
              <a:rPr lang="en-US" altLang="ko-KR" sz="1600" dirty="0"/>
              <a:t>Agent</a:t>
            </a:r>
            <a:r>
              <a:rPr lang="ko-KR" altLang="en-US" sz="1600" dirty="0"/>
              <a:t>는 마린 셋이며 맵 을 탐험 하여 </a:t>
            </a:r>
            <a:r>
              <a:rPr lang="ko-KR" altLang="en-US" sz="1600" dirty="0" err="1"/>
              <a:t>저글링을</a:t>
            </a:r>
            <a:r>
              <a:rPr lang="ko-KR" altLang="en-US" sz="1600" dirty="0"/>
              <a:t> 격파한다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DefeatRoaches</a:t>
            </a:r>
            <a:endParaRPr lang="en-US" altLang="ko-KR" sz="2000" dirty="0"/>
          </a:p>
          <a:p>
            <a:pPr lvl="2"/>
            <a:r>
              <a:rPr lang="en-US" altLang="ko-KR" sz="1600" dirty="0"/>
              <a:t>Agent</a:t>
            </a:r>
            <a:r>
              <a:rPr lang="ko-KR" altLang="en-US" sz="1600" dirty="0"/>
              <a:t>는 마린 아홉이며 바퀴 </a:t>
            </a:r>
            <a:r>
              <a:rPr lang="en-US" altLang="ko-KR" sz="1600" dirty="0"/>
              <a:t>4</a:t>
            </a:r>
            <a:r>
              <a:rPr lang="ko-KR" altLang="en-US" sz="1600" dirty="0"/>
              <a:t>마리를 격파한다</a:t>
            </a:r>
            <a:r>
              <a:rPr lang="en-US" altLang="ko-KR" sz="1600" dirty="0"/>
              <a:t>. </a:t>
            </a:r>
            <a:r>
              <a:rPr lang="ko-KR" altLang="en-US" sz="1600" dirty="0"/>
              <a:t>모두 격파하면 다섯의 마린이 생성되며 바퀴 </a:t>
            </a:r>
            <a:r>
              <a:rPr lang="en-US" altLang="ko-KR" sz="1600" dirty="0"/>
              <a:t>4</a:t>
            </a:r>
            <a:r>
              <a:rPr lang="ko-KR" altLang="en-US" sz="1600" dirty="0"/>
              <a:t>마리가 추가된다</a:t>
            </a:r>
            <a:r>
              <a:rPr lang="en-US" altLang="ko-KR" sz="1600" dirty="0"/>
              <a:t>(</a:t>
            </a:r>
            <a:r>
              <a:rPr lang="ko-KR" altLang="en-US" sz="1600" dirty="0"/>
              <a:t>바퀴 하나당 보상은 </a:t>
            </a:r>
            <a:r>
              <a:rPr lang="en-US" altLang="ko-KR" sz="1600" dirty="0"/>
              <a:t>10, </a:t>
            </a:r>
            <a:r>
              <a:rPr lang="ko-KR" altLang="en-US" sz="1600" dirty="0"/>
              <a:t>마린이 죽으면 </a:t>
            </a:r>
            <a:r>
              <a:rPr lang="en-US" altLang="ko-KR" sz="1600" dirty="0"/>
              <a:t>-1)</a:t>
            </a:r>
          </a:p>
          <a:p>
            <a:pPr lvl="1"/>
            <a:r>
              <a:rPr lang="ko-KR" altLang="en-US" sz="2000" dirty="0"/>
              <a:t>기타 등등</a:t>
            </a:r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3606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강화학습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: Baseline Agents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요약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서론 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관련 연구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SC2LE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환경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강화학습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: Baseline Agents</a:t>
            </a:r>
          </a:p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Replay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를 이용한 지도학습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결론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Contributions</a:t>
            </a:r>
            <a:endParaRPr lang="ko-KR" altLang="en-US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Learning Algorithm</a:t>
            </a:r>
          </a:p>
          <a:p>
            <a:pPr lvl="1"/>
            <a:r>
              <a:rPr lang="en-US" altLang="ko-KR" sz="2000" dirty="0"/>
              <a:t>Asynchronous Advantage Actor Critic (A3C) </a:t>
            </a:r>
            <a:r>
              <a:rPr lang="ko-KR" altLang="en-US" sz="2000" dirty="0"/>
              <a:t>사용됨</a:t>
            </a:r>
            <a:endParaRPr lang="en-US" altLang="ko-KR" sz="2000" dirty="0"/>
          </a:p>
          <a:p>
            <a:pPr lvl="1"/>
            <a:r>
              <a:rPr lang="en-US" altLang="ko-KR" sz="2000" dirty="0"/>
              <a:t>Full return </a:t>
            </a:r>
            <a:r>
              <a:rPr lang="ko-KR" altLang="en-US" sz="2000" dirty="0"/>
              <a:t>대신에 </a:t>
            </a:r>
            <a:r>
              <a:rPr lang="en-US" altLang="ko-KR" sz="2000" dirty="0"/>
              <a:t>n-step return</a:t>
            </a:r>
            <a:r>
              <a:rPr lang="ko-KR" altLang="en-US" sz="2000" dirty="0"/>
              <a:t>이 사용됨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FBFD8-DCDA-4F8D-AC5F-6E42A8D3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876550"/>
            <a:ext cx="7362825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12F466-3DC1-41DE-9D92-353870C95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168876"/>
            <a:ext cx="4181475" cy="27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90AD55-FD0D-4CBC-8746-38B702BD7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331" y="4899498"/>
            <a:ext cx="240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6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Policy </a:t>
            </a:r>
            <a:r>
              <a:rPr lang="en-US" altLang="ko-KR" b="1" dirty="0" err="1"/>
              <a:t>Representaion</a:t>
            </a:r>
            <a:endParaRPr lang="en-US" altLang="ko-KR" b="1" dirty="0"/>
          </a:p>
          <a:p>
            <a:pPr lvl="1"/>
            <a:r>
              <a:rPr lang="en-US" altLang="ko-KR" sz="2000" dirty="0"/>
              <a:t>Action</a:t>
            </a:r>
            <a:r>
              <a:rPr lang="ko-KR" altLang="en-US" sz="2000" dirty="0"/>
              <a:t>은 모든 </a:t>
            </a:r>
            <a:r>
              <a:rPr lang="en-US" altLang="ko-KR" sz="2000" dirty="0"/>
              <a:t>action space</a:t>
            </a:r>
            <a:r>
              <a:rPr lang="ko-KR" altLang="en-US" sz="2000" dirty="0"/>
              <a:t>에 대한 집합으로 나타내어 진다</a:t>
            </a:r>
            <a:endParaRPr lang="en-US" altLang="ko-KR" sz="2000" dirty="0"/>
          </a:p>
          <a:p>
            <a:pPr lvl="1"/>
            <a:r>
              <a:rPr lang="ko-KR" altLang="en-US" sz="2000" dirty="0"/>
              <a:t>즉 낮은 해상도에서도 수백만개의 값을 요구한다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이를 위해 </a:t>
            </a:r>
            <a:r>
              <a:rPr lang="en-US" altLang="ko-KR" sz="2000" dirty="0"/>
              <a:t>chain-rule</a:t>
            </a:r>
            <a:r>
              <a:rPr lang="ko-KR" altLang="en-US" sz="2000" dirty="0"/>
              <a:t>인 </a:t>
            </a:r>
            <a:r>
              <a:rPr lang="en-US" altLang="ko-KR" sz="2000" dirty="0"/>
              <a:t>Auto-regressive</a:t>
            </a:r>
            <a:r>
              <a:rPr lang="ko-KR" altLang="en-US" sz="2000" dirty="0"/>
              <a:t> 방법을 사용한다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1600" dirty="0"/>
              <a:t>하나의 </a:t>
            </a:r>
            <a:r>
              <a:rPr lang="en-US" altLang="ko-KR" sz="1600" dirty="0"/>
              <a:t>action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대해 이어지는 </a:t>
            </a:r>
            <a:r>
              <a:rPr lang="en-US" altLang="ko-KR" sz="1600" dirty="0" err="1"/>
              <a:t>subAction</a:t>
            </a:r>
            <a:r>
              <a:rPr lang="en-US" altLang="ko-KR" sz="1600" dirty="0"/>
              <a:t> </a:t>
            </a:r>
            <a:r>
              <a:rPr lang="ko-KR" altLang="en-US" sz="1600" dirty="0"/>
              <a:t>들의 확률 곱으로 나타낸다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이때 불필요한 </a:t>
            </a:r>
            <a:r>
              <a:rPr lang="en-US" altLang="ko-KR" sz="1600" dirty="0"/>
              <a:t>action(</a:t>
            </a:r>
            <a:r>
              <a:rPr lang="ko-KR" altLang="en-US" sz="1600" dirty="0"/>
              <a:t>불가능한 </a:t>
            </a:r>
            <a:r>
              <a:rPr lang="en-US" altLang="ko-KR" sz="1600" dirty="0"/>
              <a:t>action</a:t>
            </a:r>
            <a:r>
              <a:rPr lang="ko-KR" altLang="en-US" sz="1600" dirty="0"/>
              <a:t>들</a:t>
            </a:r>
            <a:r>
              <a:rPr lang="en-US" altLang="ko-KR" sz="1600" dirty="0"/>
              <a:t>)</a:t>
            </a:r>
            <a:r>
              <a:rPr lang="ko-KR" altLang="en-US" sz="1600" dirty="0"/>
              <a:t>을 제거하면 효율적으로 이용 가능하다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8194" name="Picture 2" descr="\pi (a|s) = \displaystyle\prod^{L}_{l=0} \pi(a^l | a^{&lt;l}, s) ">
            <a:extLst>
              <a:ext uri="{FF2B5EF4-FFF2-40B4-BE49-F238E27FC236}">
                <a16:creationId xmlns:a16="http://schemas.microsoft.com/office/drawing/2014/main" id="{E37369BF-F41A-4A7A-B909-296231CE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04681"/>
            <a:ext cx="22193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7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Agent Architectures</a:t>
            </a:r>
          </a:p>
          <a:p>
            <a:pPr lvl="1"/>
            <a:r>
              <a:rPr lang="en-US" altLang="ko-KR" b="1" dirty="0"/>
              <a:t>Atari-net</a:t>
            </a:r>
          </a:p>
          <a:p>
            <a:pPr lvl="1"/>
            <a:r>
              <a:rPr lang="en-US" altLang="ko-KR" b="1" dirty="0" err="1"/>
              <a:t>FullyConv</a:t>
            </a:r>
            <a:endParaRPr lang="en-US" altLang="ko-KR" b="1" dirty="0"/>
          </a:p>
          <a:p>
            <a:pPr lvl="1"/>
            <a:r>
              <a:rPr lang="ko-KR" altLang="en-US" dirty="0"/>
              <a:t>우선적으로</a:t>
            </a:r>
            <a:r>
              <a:rPr lang="en-US" altLang="ko-KR" dirty="0"/>
              <a:t> pre-processing </a:t>
            </a:r>
            <a:r>
              <a:rPr lang="ko-KR" altLang="en-US" dirty="0"/>
              <a:t>작업을 진행한다</a:t>
            </a:r>
            <a:endParaRPr lang="en-US" altLang="ko-KR" sz="2800" dirty="0"/>
          </a:p>
          <a:p>
            <a:pPr lvl="2"/>
            <a:r>
              <a:rPr lang="en-US" altLang="ko-KR" dirty="0"/>
              <a:t>Observation</a:t>
            </a:r>
            <a:r>
              <a:rPr lang="ko-KR" altLang="en-US" dirty="0"/>
              <a:t>으로 부터 신경망의 </a:t>
            </a:r>
            <a:r>
              <a:rPr lang="en-US" altLang="ko-KR" dirty="0"/>
              <a:t>input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pPr lvl="2"/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들은 </a:t>
            </a:r>
            <a:r>
              <a:rPr lang="en-US" altLang="ko-KR" dirty="0"/>
              <a:t>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과 같이 해당 부분만 값을 가지는 형태로 변형</a:t>
            </a:r>
            <a:endParaRPr lang="en-US" altLang="ko-KR" dirty="0"/>
          </a:p>
          <a:p>
            <a:pPr lvl="2"/>
            <a:r>
              <a:rPr lang="en-US" altLang="ko-KR" dirty="0"/>
              <a:t>non-spatial feature</a:t>
            </a:r>
            <a:r>
              <a:rPr lang="ko-KR" altLang="en-US" dirty="0"/>
              <a:t>들은 로그 변형으로 </a:t>
            </a:r>
            <a:r>
              <a:rPr lang="en-US" altLang="ko-KR" dirty="0"/>
              <a:t>rescaling			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9093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Baseline Agents - Agent Architectures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Atari-net</a:t>
            </a:r>
          </a:p>
          <a:p>
            <a:pPr lvl="1"/>
            <a:r>
              <a:rPr lang="ko-KR" altLang="en-US" sz="2000" dirty="0"/>
              <a:t>게임화면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fiter</a:t>
            </a:r>
            <a:r>
              <a:rPr lang="en-US" altLang="ko-KR" sz="2000" dirty="0"/>
              <a:t> size =16, 8 stride = 4)</a:t>
            </a:r>
            <a:r>
              <a:rPr lang="ko-KR" altLang="en-US" sz="2000" dirty="0"/>
              <a:t>로 이루어진 </a:t>
            </a:r>
            <a:r>
              <a:rPr lang="en-US" altLang="ko-KR" sz="2000" dirty="0"/>
              <a:t>CNN</a:t>
            </a:r>
          </a:p>
          <a:p>
            <a:pPr lvl="1"/>
            <a:r>
              <a:rPr lang="ko-KR" altLang="en-US" sz="2000" dirty="0" err="1"/>
              <a:t>미니맵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fiter</a:t>
            </a:r>
            <a:r>
              <a:rPr lang="en-US" altLang="ko-KR" sz="2000" dirty="0"/>
              <a:t> size =32, 4 stride = 4)</a:t>
            </a:r>
            <a:r>
              <a:rPr lang="ko-KR" altLang="en-US" sz="2000" dirty="0"/>
              <a:t>로 이루어진 </a:t>
            </a:r>
            <a:r>
              <a:rPr lang="en-US" altLang="ko-KR" sz="2000" dirty="0"/>
              <a:t>CNN</a:t>
            </a:r>
          </a:p>
          <a:p>
            <a:pPr lvl="1"/>
            <a:r>
              <a:rPr lang="en-US" altLang="ko-KR" sz="2000" dirty="0"/>
              <a:t>Non-Spatial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tanh </a:t>
            </a:r>
            <a:r>
              <a:rPr lang="ko-KR" altLang="en-US" sz="2000" dirty="0"/>
              <a:t> </a:t>
            </a:r>
            <a:r>
              <a:rPr lang="en-US" altLang="ko-KR" sz="2000" dirty="0"/>
              <a:t>non-linearity</a:t>
            </a:r>
            <a:r>
              <a:rPr lang="ko-KR" altLang="en-US" sz="2000" dirty="0"/>
              <a:t>의 선형 레이어로 가공</a:t>
            </a:r>
            <a:endParaRPr lang="en-US" altLang="ko-KR" sz="2000" dirty="0"/>
          </a:p>
          <a:p>
            <a:pPr lvl="1"/>
            <a:r>
              <a:rPr lang="ko-KR" altLang="en-US" sz="2000" dirty="0"/>
              <a:t>최종 결과는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activation</a:t>
            </a:r>
            <a:r>
              <a:rPr lang="ko-KR" altLang="en-US" sz="2000" dirty="0"/>
              <a:t>로 이루어진 선형 레이어를 통해 보내진다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b="1" dirty="0"/>
              <a:t>						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EA912A-C80C-4874-8439-2B189C26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3706469"/>
            <a:ext cx="3476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Baseline Agents - Agent Architectures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FullyConv</a:t>
            </a:r>
            <a:r>
              <a:rPr lang="en-US" altLang="ko-KR" b="1" dirty="0"/>
              <a:t> Agent</a:t>
            </a:r>
          </a:p>
          <a:p>
            <a:pPr lvl="1"/>
            <a:r>
              <a:rPr lang="en-US" altLang="ko-KR" sz="2000" dirty="0"/>
              <a:t>Atari-net 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spatial resolution</a:t>
            </a:r>
            <a:r>
              <a:rPr lang="ko-KR" altLang="en-US" sz="2000" dirty="0"/>
              <a:t> 감소로 </a:t>
            </a:r>
            <a:r>
              <a:rPr lang="en-US" altLang="ko-KR" sz="2000" dirty="0"/>
              <a:t>spatial structure </a:t>
            </a:r>
            <a:r>
              <a:rPr lang="ko-KR" altLang="en-US" sz="2000" dirty="0" err="1"/>
              <a:t>버려짐</a:t>
            </a:r>
            <a:endParaRPr lang="en-US" altLang="ko-KR" sz="2000" dirty="0"/>
          </a:p>
          <a:p>
            <a:pPr lvl="1"/>
            <a:r>
              <a:rPr lang="ko-KR" altLang="en-US" sz="2000" dirty="0"/>
              <a:t>이는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실행되기 전에 </a:t>
            </a:r>
            <a:r>
              <a:rPr lang="en-US" altLang="ko-KR" sz="2000" dirty="0"/>
              <a:t>spatial</a:t>
            </a:r>
            <a:r>
              <a:rPr lang="ko-KR" altLang="en-US" sz="2000" dirty="0"/>
              <a:t>정보가 </a:t>
            </a:r>
            <a:r>
              <a:rPr lang="ko-KR" altLang="en-US" sz="2000" dirty="0" err="1"/>
              <a:t>날아감</a:t>
            </a:r>
            <a:endParaRPr lang="en-US" altLang="ko-KR" sz="2000" dirty="0"/>
          </a:p>
          <a:p>
            <a:pPr lvl="1"/>
            <a:r>
              <a:rPr lang="ko-KR" altLang="en-US" sz="2000" dirty="0"/>
              <a:t>이를 해결하기 위하여 </a:t>
            </a:r>
            <a:r>
              <a:rPr lang="en-US" altLang="ko-KR" sz="2000" dirty="0"/>
              <a:t>stride</a:t>
            </a:r>
            <a:r>
              <a:rPr lang="ko-KR" altLang="en-US" sz="2000" dirty="0"/>
              <a:t>사용하지 않고 모든 레이어 마다 </a:t>
            </a:r>
            <a:r>
              <a:rPr lang="en-US" altLang="ko-KR" sz="2000" dirty="0"/>
              <a:t>padding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수행함</a:t>
            </a:r>
            <a:endParaRPr lang="en-US" altLang="ko-KR" sz="2000" dirty="0"/>
          </a:p>
          <a:p>
            <a:pPr lvl="1"/>
            <a:r>
              <a:rPr lang="en-US" altLang="ko-KR" sz="2000" dirty="0"/>
              <a:t>None-spatial, </a:t>
            </a:r>
            <a:r>
              <a:rPr lang="en-US" altLang="ko-KR" sz="2000" dirty="0" err="1"/>
              <a:t>minimap</a:t>
            </a:r>
            <a:r>
              <a:rPr lang="en-US" altLang="ko-KR" sz="2000" dirty="0"/>
              <a:t>, screen</a:t>
            </a:r>
            <a:r>
              <a:rPr lang="ko-KR" altLang="en-US" sz="2000" dirty="0"/>
              <a:t>데이터를 모두 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 </a:t>
            </a:r>
            <a:r>
              <a:rPr lang="ko-KR" altLang="en-US" sz="2000" dirty="0"/>
              <a:t>시킴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b="1" dirty="0"/>
              <a:t>						</a:t>
            </a:r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0BB5C-2ED0-42C9-A58C-2ADE8DEF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005064"/>
            <a:ext cx="2725688" cy="20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2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Baseline Agents - Agent Architectures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FullyConv</a:t>
            </a:r>
            <a:r>
              <a:rPr lang="en-US" altLang="ko-KR" b="1" dirty="0"/>
              <a:t> LSTM Agent</a:t>
            </a:r>
          </a:p>
          <a:p>
            <a:pPr lvl="1"/>
            <a:r>
              <a:rPr lang="en-US" altLang="ko-KR" sz="2000" dirty="0"/>
              <a:t>Atari-net 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FullyConv</a:t>
            </a:r>
            <a:r>
              <a:rPr lang="en-US" altLang="ko-KR" sz="2000" dirty="0"/>
              <a:t> Agent </a:t>
            </a:r>
            <a:r>
              <a:rPr lang="ko-KR" altLang="en-US" sz="2000" dirty="0"/>
              <a:t>모두</a:t>
            </a:r>
            <a:r>
              <a:rPr lang="en-US" altLang="ko-KR" sz="2000" dirty="0"/>
              <a:t> feed-forward </a:t>
            </a:r>
            <a:r>
              <a:rPr lang="ko-KR" altLang="en-US" sz="2000" dirty="0"/>
              <a:t>방식이다</a:t>
            </a:r>
            <a:endParaRPr lang="en-US" altLang="ko-KR" sz="2000" dirty="0"/>
          </a:p>
          <a:p>
            <a:pPr lvl="1"/>
            <a:r>
              <a:rPr lang="en-US" altLang="ko-KR" sz="2000" dirty="0"/>
              <a:t>None-spatial, </a:t>
            </a:r>
            <a:r>
              <a:rPr lang="en-US" altLang="ko-KR" sz="2000" dirty="0" err="1"/>
              <a:t>minimap</a:t>
            </a:r>
            <a:r>
              <a:rPr lang="en-US" altLang="ko-KR" sz="2000" dirty="0"/>
              <a:t>, screen 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 </a:t>
            </a:r>
            <a:r>
              <a:rPr lang="ko-KR" altLang="en-US" sz="2000" dirty="0"/>
              <a:t>한 이후 </a:t>
            </a:r>
            <a:r>
              <a:rPr lang="en-US" altLang="ko-KR" sz="2000" dirty="0"/>
              <a:t>CNN LSTM</a:t>
            </a:r>
            <a:r>
              <a:rPr lang="ko-KR" altLang="en-US" sz="2000" dirty="0"/>
              <a:t>이 추가됨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b="1" dirty="0"/>
              <a:t>						</a:t>
            </a:r>
          </a:p>
          <a:p>
            <a:r>
              <a:rPr lang="en-US" altLang="ko-KR" b="1" dirty="0"/>
              <a:t>Random Agent</a:t>
            </a:r>
          </a:p>
          <a:p>
            <a:pPr lvl="1"/>
            <a:r>
              <a:rPr lang="en-US" altLang="ko-KR" sz="2000" dirty="0"/>
              <a:t>Random policy</a:t>
            </a:r>
          </a:p>
          <a:p>
            <a:pPr lvl="2"/>
            <a:r>
              <a:rPr lang="ko-KR" altLang="en-US" sz="1600" dirty="0"/>
              <a:t>성공적 </a:t>
            </a:r>
            <a:r>
              <a:rPr lang="en-US" altLang="ko-KR" sz="1600" dirty="0"/>
              <a:t>Episode</a:t>
            </a:r>
            <a:r>
              <a:rPr lang="ko-KR" altLang="en-US" sz="1600" dirty="0"/>
              <a:t>가 되는 걸림돌이었던 </a:t>
            </a:r>
            <a:r>
              <a:rPr lang="en-US" altLang="ko-KR" sz="1600" dirty="0"/>
              <a:t>action</a:t>
            </a:r>
            <a:r>
              <a:rPr lang="ko-KR" altLang="en-US" sz="1600" dirty="0"/>
              <a:t>을 선택함</a:t>
            </a:r>
            <a:endParaRPr lang="en-US" altLang="ko-KR" sz="1600" dirty="0"/>
          </a:p>
          <a:p>
            <a:pPr lvl="1"/>
            <a:r>
              <a:rPr lang="en-US" altLang="ko-KR" sz="2000" dirty="0"/>
              <a:t>Random search</a:t>
            </a:r>
          </a:p>
          <a:p>
            <a:pPr lvl="2"/>
            <a:r>
              <a:rPr lang="en-US" altLang="ko-KR" sz="1600" dirty="0" err="1"/>
              <a:t>FullyConv</a:t>
            </a:r>
            <a:r>
              <a:rPr lang="en-US" altLang="ko-KR" sz="1600" dirty="0"/>
              <a:t> </a:t>
            </a:r>
            <a:r>
              <a:rPr lang="ko-KR" altLang="en-US" sz="1600" dirty="0"/>
              <a:t>기반으로 독립적이며 </a:t>
            </a:r>
            <a:r>
              <a:rPr lang="en-US" altLang="ko-KR" sz="1600" dirty="0"/>
              <a:t>Random</a:t>
            </a:r>
            <a:r>
              <a:rPr lang="ko-KR" altLang="en-US" sz="1600" dirty="0"/>
              <a:t>하게 초기화된 </a:t>
            </a:r>
            <a:r>
              <a:rPr lang="en-US" altLang="ko-KR" sz="1600" dirty="0"/>
              <a:t>policy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243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Full Game(Terran vs Terran)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Ternary </a:t>
            </a:r>
            <a:r>
              <a:rPr lang="ko-KR" altLang="en-US" sz="2000" dirty="0"/>
              <a:t>보상은 </a:t>
            </a:r>
            <a:r>
              <a:rPr lang="en-US" altLang="ko-KR" sz="2000" dirty="0" err="1"/>
              <a:t>fullgame</a:t>
            </a:r>
            <a:r>
              <a:rPr lang="ko-KR" altLang="en-US" sz="2000" dirty="0"/>
              <a:t>에 적합하지 않다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/>
              <a:t> 	- </a:t>
            </a:r>
            <a:r>
              <a:rPr lang="en-US" altLang="ko-KR" sz="2000" dirty="0" err="1"/>
              <a:t>FullyConv</a:t>
            </a:r>
            <a:r>
              <a:rPr lang="ko-KR" altLang="en-US" sz="2000" dirty="0"/>
              <a:t>가 가장 성공적이었다</a:t>
            </a:r>
            <a:r>
              <a:rPr lang="en-US" altLang="ko-KR" sz="2000" dirty="0"/>
              <a:t> (</a:t>
            </a:r>
            <a:r>
              <a:rPr lang="ko-KR" altLang="en-US" sz="2000" dirty="0"/>
              <a:t>테란의 건물 이동 기능 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189AC-333B-4022-BC2D-BC97381C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698477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Mini-Game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C44C5-9530-40D2-856C-5324D32C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32856"/>
            <a:ext cx="4524375" cy="46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37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강화학습 </a:t>
            </a:r>
            <a:r>
              <a:rPr lang="en-US" altLang="ko-KR" sz="3600" b="1" dirty="0"/>
              <a:t>: Baseline Agents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Mini-Game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FE8A0-844D-4EC4-92F4-04C9AB77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4" y="2204863"/>
            <a:ext cx="8470531" cy="4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Learning from Replays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Supervised Learning from Replays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800" dirty="0"/>
              <a:t>MMR - Match Making Rating</a:t>
            </a:r>
          </a:p>
          <a:p>
            <a:pPr marL="0" indent="0">
              <a:buNone/>
            </a:pPr>
            <a:r>
              <a:rPr lang="en-US" altLang="ko-KR" sz="1800" dirty="0"/>
              <a:t>	APM - The average number of Actions Per Minute </a:t>
            </a:r>
          </a:p>
          <a:p>
            <a:endParaRPr lang="en-US" altLang="ko-KR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85140-AF88-439E-B93F-87F348EE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538394" cy="2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9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Supervised Learning from Replays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</a:t>
            </a:r>
            <a:r>
              <a:rPr lang="ko-KR" altLang="en-US" b="1" dirty="0"/>
              <a:t>승패 예측 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marL="457200" lvl="1" indent="0">
              <a:buNone/>
            </a:pPr>
            <a:r>
              <a:rPr lang="en-US" altLang="ko-KR" sz="1600" dirty="0" err="1"/>
              <a:t>arFullyConv</a:t>
            </a:r>
            <a:r>
              <a:rPr lang="en-US" altLang="ko-KR" sz="1600" dirty="0"/>
              <a:t> - 					</a:t>
            </a:r>
            <a:r>
              <a:rPr lang="ko-KR" altLang="en-US" sz="1600" dirty="0"/>
              <a:t>을 이용 </a:t>
            </a:r>
            <a:r>
              <a:rPr lang="en-US" altLang="ko-KR" sz="1600" dirty="0"/>
              <a:t>(auto-regressive)</a:t>
            </a:r>
            <a:endParaRPr lang="en-US" altLang="ko-KR" sz="16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A0700-7D40-47CA-98EC-5F494C37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0" y="2350210"/>
            <a:ext cx="7850040" cy="2628480"/>
          </a:xfrm>
          <a:prstGeom prst="rect">
            <a:avLst/>
          </a:prstGeom>
        </p:spPr>
      </p:pic>
      <p:pic>
        <p:nvPicPr>
          <p:cNvPr id="7" name="Picture 2" descr="\pi (a|s) = \displaystyle\prod^{L}_{l=0} \pi(a^l | a^{&lt;l}, s) ">
            <a:extLst>
              <a:ext uri="{FF2B5EF4-FFF2-40B4-BE49-F238E27FC236}">
                <a16:creationId xmlns:a16="http://schemas.microsoft.com/office/drawing/2014/main" id="{DE8CD71C-E36C-4380-88DF-CD1FBC72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445224"/>
            <a:ext cx="1831350" cy="5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8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Supervised Learning from Replays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action</a:t>
            </a:r>
            <a:r>
              <a:rPr lang="ko-KR" altLang="en-US" b="1" dirty="0"/>
              <a:t> 예측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sz="2000" dirty="0"/>
              <a:t>random – </a:t>
            </a:r>
            <a:r>
              <a:rPr lang="ko-KR" altLang="en-US" sz="2000" dirty="0"/>
              <a:t>랜덤하게 가중치를 초기화 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arFullyConv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F4409-F8F4-453D-A62D-EA26B342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60848"/>
            <a:ext cx="817245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Supervised Learning from Replays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결과 </a:t>
            </a:r>
            <a:r>
              <a:rPr lang="en-US" altLang="ko-KR" b="1" dirty="0"/>
              <a:t>– training data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  <a:r>
              <a:rPr lang="ko-KR" altLang="en-US" b="1" dirty="0"/>
              <a:t>으로 학습시킨 결과</a:t>
            </a:r>
            <a:endParaRPr lang="en-US" altLang="ko-KR" sz="2000" b="1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3CBDD-FF68-4C69-8DCA-BB0232C2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348880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5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r>
              <a:rPr lang="en-US" altLang="ko-KR" b="1" dirty="0"/>
              <a:t>	</a:t>
            </a:r>
          </a:p>
          <a:p>
            <a:pPr lvl="1"/>
            <a:r>
              <a:rPr lang="ko-KR" altLang="en-US" dirty="0"/>
              <a:t>심층 강화학습에 활용할 </a:t>
            </a:r>
            <a:r>
              <a:rPr lang="en-US" altLang="ko-KR" dirty="0"/>
              <a:t>PySC2 </a:t>
            </a:r>
            <a:r>
              <a:rPr lang="ko-KR" altLang="en-US" dirty="0"/>
              <a:t>제공함</a:t>
            </a:r>
            <a:endParaRPr lang="en-US" altLang="ko-KR" dirty="0"/>
          </a:p>
          <a:p>
            <a:pPr lvl="1"/>
            <a:r>
              <a:rPr lang="ko-KR" altLang="en-US" dirty="0"/>
              <a:t>실제 유저의 플레이 데이터셋 제공</a:t>
            </a:r>
            <a:endParaRPr lang="en-US" altLang="ko-KR" dirty="0"/>
          </a:p>
          <a:p>
            <a:pPr lvl="1"/>
            <a:r>
              <a:rPr lang="ko-KR" altLang="en-US" dirty="0"/>
              <a:t>승패예측과 </a:t>
            </a:r>
            <a:r>
              <a:rPr lang="en-US" altLang="ko-KR" dirty="0"/>
              <a:t>action</a:t>
            </a:r>
            <a:r>
              <a:rPr lang="ko-KR" altLang="en-US" dirty="0"/>
              <a:t> 예측 실험 결과 제공</a:t>
            </a:r>
            <a:endParaRPr lang="en-US" altLang="ko-KR" dirty="0"/>
          </a:p>
          <a:p>
            <a:pPr lvl="1"/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r>
              <a:rPr lang="ko-KR" altLang="en-US" dirty="0"/>
              <a:t>과 </a:t>
            </a:r>
            <a:r>
              <a:rPr lang="en-US" altLang="ko-KR" dirty="0"/>
              <a:t>minigame</a:t>
            </a:r>
            <a:r>
              <a:rPr lang="ko-KR" altLang="en-US" dirty="0"/>
              <a:t>들에 대한 </a:t>
            </a:r>
            <a:r>
              <a:rPr lang="en-US" altLang="ko-KR" dirty="0"/>
              <a:t>Baseline RL </a:t>
            </a:r>
            <a:r>
              <a:rPr lang="en-US" altLang="ko-KR" dirty="0" err="1"/>
              <a:t>agnet</a:t>
            </a:r>
            <a:r>
              <a:rPr lang="ko-KR" altLang="en-US" dirty="0"/>
              <a:t> 소개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600" b="1" dirty="0"/>
              <a:t>		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27595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b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97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Contributions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Blizzard</a:t>
            </a:r>
          </a:p>
          <a:p>
            <a:pPr lvl="1"/>
            <a:r>
              <a:rPr lang="en-US" altLang="ko-KR" dirty="0"/>
              <a:t>StarCraft II Binary</a:t>
            </a:r>
          </a:p>
          <a:p>
            <a:pPr lvl="1"/>
            <a:r>
              <a:rPr lang="en-US" altLang="ko-KR" dirty="0"/>
              <a:t>StarCraft II API: </a:t>
            </a:r>
            <a:r>
              <a:rPr lang="en-US" altLang="ko-KR" dirty="0">
                <a:hlinkClick r:id="rId3"/>
              </a:rPr>
              <a:t>https://github.com/Blizzard/s2client-proto</a:t>
            </a:r>
            <a:endParaRPr lang="en-US" altLang="ko-KR" dirty="0"/>
          </a:p>
          <a:p>
            <a:pPr lvl="1"/>
            <a:r>
              <a:rPr lang="en-US" altLang="ko-KR" dirty="0"/>
              <a:t>Replays</a:t>
            </a:r>
          </a:p>
          <a:p>
            <a:endParaRPr lang="en-US" altLang="ko-KR" b="1" dirty="0"/>
          </a:p>
          <a:p>
            <a:r>
              <a:rPr lang="en-US" altLang="ko-KR" dirty="0"/>
              <a:t>DeepMind</a:t>
            </a:r>
          </a:p>
          <a:p>
            <a:pPr lvl="1"/>
            <a:r>
              <a:rPr lang="fi-FI" altLang="ko-KR" dirty="0"/>
              <a:t>PySC2: </a:t>
            </a:r>
            <a:r>
              <a:rPr lang="fi-FI" altLang="ko-KR" dirty="0">
                <a:hlinkClick r:id="rId4"/>
              </a:rPr>
              <a:t>https://github.com/deepmind/pysc2</a:t>
            </a:r>
            <a:endParaRPr lang="fi-FI" altLang="ko-KR" dirty="0"/>
          </a:p>
          <a:p>
            <a:pPr lvl="1"/>
            <a:r>
              <a:rPr lang="en-US" altLang="ko-KR" dirty="0"/>
              <a:t>All the agents and experiments in the paper</a:t>
            </a:r>
            <a:endParaRPr lang="en-US" altLang="ko-KR" b="1" dirty="0"/>
          </a:p>
          <a:p>
            <a:pPr marL="0" indent="0">
              <a:buNone/>
            </a:pPr>
            <a:endParaRPr lang="en-US" altLang="ko-KR" sz="1600" b="1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914400" lvl="2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314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spc="-150" dirty="0">
                <a:latin typeface="+mj-ea"/>
                <a:ea typeface="+mj-ea"/>
              </a:rPr>
              <a:t>고차원적 강화학습에 이용되는 </a:t>
            </a:r>
            <a:r>
              <a:rPr lang="en-US" altLang="ko-KR" sz="2400" b="1" spc="-150" dirty="0">
                <a:latin typeface="+mj-ea"/>
                <a:ea typeface="+mj-ea"/>
              </a:rPr>
              <a:t>StarCraft2 </a:t>
            </a:r>
            <a:r>
              <a:rPr lang="ko-KR" altLang="en-US" sz="2400" b="1" spc="-150" dirty="0">
                <a:latin typeface="+mj-ea"/>
                <a:ea typeface="+mj-ea"/>
              </a:rPr>
              <a:t>환경의 특징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다수의 유저가 상호작용하는 멀티 에이전트 환경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맵 의 일부만 관찰가능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다수의 유닛의 선택과 행동이 존재하는 </a:t>
            </a:r>
            <a:r>
              <a:rPr lang="en-US" altLang="ko-KR" sz="2000" dirty="0">
                <a:latin typeface="+mj-ea"/>
                <a:ea typeface="+mj-ea"/>
              </a:rPr>
              <a:t>action space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기타 등등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위 특징을 테스트 할 수 있는 환경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en-US" altLang="ko-KR" sz="2400" dirty="0">
                <a:latin typeface="+mj-ea"/>
                <a:ea typeface="+mj-ea"/>
              </a:rPr>
              <a:t>SC2LE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400" b="1" dirty="0">
                <a:latin typeface="+mj-ea"/>
                <a:ea typeface="+mj-ea"/>
              </a:rPr>
              <a:t>을 제공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파이썬 환경으로 </a:t>
            </a:r>
            <a:r>
              <a:rPr lang="en-US" altLang="ko-KR" sz="2000" dirty="0">
                <a:latin typeface="+mj-ea"/>
                <a:ea typeface="+mj-ea"/>
              </a:rPr>
              <a:t>Scartcraft2 </a:t>
            </a:r>
            <a:r>
              <a:rPr lang="ko-KR" altLang="en-US" sz="2000" dirty="0">
                <a:latin typeface="+mj-ea"/>
                <a:ea typeface="+mj-ea"/>
              </a:rPr>
              <a:t>와 소통하는 인터페이스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메인 게임 맵 과 미니게임 맵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유저 행동예측에 사용되는 고수 유저의 리플레이 데이터셋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기존 강화학습의 성과</a:t>
            </a:r>
            <a:endParaRPr lang="en-US" altLang="ko-KR" sz="2400" b="1" dirty="0"/>
          </a:p>
          <a:p>
            <a:pPr lvl="1"/>
            <a:r>
              <a:rPr lang="ko-KR" altLang="en-US" sz="2000" dirty="0" err="1"/>
              <a:t>딥러닝의</a:t>
            </a:r>
            <a:r>
              <a:rPr lang="ko-KR" altLang="en-US" sz="2000" dirty="0"/>
              <a:t> 부활로 </a:t>
            </a:r>
            <a:r>
              <a:rPr lang="en-US" altLang="ko-KR" sz="2000" dirty="0"/>
              <a:t>Atari </a:t>
            </a:r>
            <a:r>
              <a:rPr lang="ko-KR" altLang="en-US" sz="2000" dirty="0"/>
              <a:t>게임</a:t>
            </a:r>
            <a:r>
              <a:rPr lang="en-US" altLang="ko-KR" sz="2000" dirty="0"/>
              <a:t>, 3</a:t>
            </a:r>
            <a:r>
              <a:rPr lang="ko-KR" altLang="en-US" sz="2000" dirty="0"/>
              <a:t>차원 가상환경 </a:t>
            </a:r>
            <a:r>
              <a:rPr lang="ko-KR" altLang="en-US" sz="2000" dirty="0" err="1"/>
              <a:t>로보틱스</a:t>
            </a:r>
            <a:r>
              <a:rPr lang="en-US" altLang="ko-KR" sz="2000" dirty="0"/>
              <a:t>, </a:t>
            </a:r>
            <a:r>
              <a:rPr lang="ko-KR" altLang="en-US" sz="2000" dirty="0"/>
              <a:t>바둑 등 유의미한 성과가 나타남</a:t>
            </a:r>
            <a:endParaRPr lang="en-US" altLang="ko-KR" sz="2000" dirty="0"/>
          </a:p>
          <a:p>
            <a:pPr lvl="1"/>
            <a:r>
              <a:rPr lang="ko-KR" altLang="en-US" sz="2000" dirty="0"/>
              <a:t>그러나 수용 가능한 환경에서 실행</a:t>
            </a:r>
            <a:endParaRPr lang="en-US" altLang="ko-KR" sz="2000" dirty="0"/>
          </a:p>
          <a:p>
            <a:pPr lvl="1"/>
            <a:r>
              <a:rPr lang="ko-KR" altLang="en-US" sz="2000" dirty="0"/>
              <a:t>좀 더 고차원적인 환경의 필요성이 대두됨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200" b="1" dirty="0"/>
              <a:t>따라서 고차원 환경인 </a:t>
            </a:r>
            <a:r>
              <a:rPr lang="en-US" altLang="ko-KR" sz="2200" b="1" dirty="0"/>
              <a:t>SC2LE(StarCraft II Learning Environment)</a:t>
            </a:r>
            <a:r>
              <a:rPr lang="ko-KR" altLang="en-US" sz="2200" b="1" dirty="0"/>
              <a:t>환경 소개</a:t>
            </a:r>
            <a:endParaRPr lang="en-US" altLang="ko-KR" sz="2200" b="1" dirty="0"/>
          </a:p>
          <a:p>
            <a:pPr marL="457200" lvl="1" indent="0">
              <a:buNone/>
            </a:pPr>
            <a:r>
              <a:rPr lang="en-US" altLang="ko-KR" sz="2000" b="1" dirty="0"/>
              <a:t>  		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Starcraft2 </a:t>
            </a:r>
            <a:r>
              <a:rPr lang="ko-KR" altLang="en-US" sz="2400" b="1" dirty="0"/>
              <a:t>가 고차원적인 강화학습 환경으로 가능한 이유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Real-time strategy(RTS)</a:t>
            </a:r>
            <a:r>
              <a:rPr lang="ko-KR" altLang="en-US" sz="2000" dirty="0"/>
              <a:t>환경으로 빠른 </a:t>
            </a:r>
            <a:r>
              <a:rPr lang="en-US" altLang="ko-KR" sz="2000" dirty="0"/>
              <a:t>action</a:t>
            </a:r>
            <a:r>
              <a:rPr lang="ko-KR" altLang="en-US" sz="2000" dirty="0"/>
              <a:t>과 높은 수준의 전략수립 및 실행력이 필요 하다</a:t>
            </a:r>
            <a:endParaRPr lang="en-US" altLang="ko-KR" sz="2000" dirty="0"/>
          </a:p>
          <a:p>
            <a:pPr lvl="1"/>
            <a:r>
              <a:rPr lang="ko-KR" altLang="en-US" sz="2000" dirty="0"/>
              <a:t>다수의 사용자가 상호작용하는 </a:t>
            </a:r>
            <a:r>
              <a:rPr lang="en-US" altLang="ko-KR" sz="2000" dirty="0" err="1"/>
              <a:t>muity</a:t>
            </a:r>
            <a:r>
              <a:rPr lang="en-US" altLang="ko-KR" sz="2000" dirty="0"/>
              <a:t>-agent </a:t>
            </a:r>
            <a:r>
              <a:rPr lang="ko-KR" altLang="en-US" sz="2000" dirty="0"/>
              <a:t>환경이다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플레이어는 맵 의 일부만을 관찰 가능하므로 적극적으로 정찰 하여야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Action space</a:t>
            </a:r>
            <a:r>
              <a:rPr lang="ko-KR" altLang="en-US" sz="2000" dirty="0"/>
              <a:t>가 아주 넓다</a:t>
            </a:r>
            <a:endParaRPr lang="en-US" altLang="ko-KR" sz="2000" dirty="0"/>
          </a:p>
          <a:p>
            <a:pPr lvl="1"/>
            <a:r>
              <a:rPr lang="ko-KR" altLang="en-US" sz="2000" dirty="0">
                <a:latin typeface="+mj-ea"/>
              </a:rPr>
              <a:t>다양한 유닛과 건물이 존재하고 각각 유니크한 방법으로 행동한다</a:t>
            </a:r>
            <a:r>
              <a:rPr lang="en-US" altLang="ko-KR" sz="2000" dirty="0">
                <a:latin typeface="+mj-ea"/>
              </a:rPr>
              <a:t>.(</a:t>
            </a:r>
            <a:r>
              <a:rPr lang="ko-KR" altLang="en-US" sz="2000" dirty="0">
                <a:latin typeface="+mj-ea"/>
              </a:rPr>
              <a:t>건물 건축 순서</a:t>
            </a:r>
            <a:r>
              <a:rPr lang="en-US" altLang="ko-KR" sz="2000" dirty="0">
                <a:latin typeface="+mj-ea"/>
              </a:rPr>
              <a:t>)</a:t>
            </a:r>
          </a:p>
          <a:p>
            <a:pPr lvl="1"/>
            <a:endParaRPr lang="en-US" altLang="ko-KR" sz="20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0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SC2LE(StarCraft II Learning Environment) </a:t>
            </a:r>
            <a:r>
              <a:rPr lang="ko-KR" altLang="en-US" sz="2400" b="1" dirty="0"/>
              <a:t>인터페이스 제공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Observation, action</a:t>
            </a:r>
            <a:r>
              <a:rPr lang="ko-KR" altLang="en-US" sz="2000" dirty="0"/>
              <a:t>등</a:t>
            </a:r>
            <a:r>
              <a:rPr lang="en-US" altLang="ko-KR" sz="2000" dirty="0"/>
              <a:t> Feature </a:t>
            </a:r>
            <a:r>
              <a:rPr lang="ko-KR" altLang="en-US" sz="2000" dirty="0"/>
              <a:t>가  제공된다</a:t>
            </a:r>
            <a:endParaRPr lang="en-US" altLang="ko-KR" sz="2000" dirty="0"/>
          </a:p>
          <a:p>
            <a:pPr lvl="1"/>
            <a:r>
              <a:rPr lang="ko-KR" altLang="en-US" sz="2000" dirty="0"/>
              <a:t>게임 엔진 기반으로 상대 컴퓨터 적으로부터 보상이 정해진다</a:t>
            </a:r>
            <a:r>
              <a:rPr lang="en-US" altLang="ko-KR" sz="2000" dirty="0"/>
              <a:t>(Blizzard score)</a:t>
            </a:r>
          </a:p>
          <a:p>
            <a:pPr lvl="1"/>
            <a:r>
              <a:rPr lang="ko-KR" altLang="en-US" sz="2000" dirty="0"/>
              <a:t>미니게임 맵 및 전체게임 </a:t>
            </a:r>
            <a:r>
              <a:rPr lang="ko-KR" altLang="en-US" sz="2000" dirty="0" err="1"/>
              <a:t>맵으로</a:t>
            </a:r>
            <a:r>
              <a:rPr lang="ko-KR" altLang="en-US" sz="2000" dirty="0"/>
              <a:t> 제공되며 </a:t>
            </a:r>
            <a:r>
              <a:rPr lang="en-US" altLang="ko-KR" sz="2000" dirty="0"/>
              <a:t>RGB </a:t>
            </a:r>
            <a:r>
              <a:rPr lang="ko-KR" altLang="en-US" sz="2000" dirty="0"/>
              <a:t>픽셀로 표현된다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b="1" dirty="0"/>
              <a:t>SC2LE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Future Work - </a:t>
            </a:r>
            <a:r>
              <a:rPr lang="ko-KR" altLang="en-US" sz="2400" b="1" dirty="0" err="1"/>
              <a:t>확장판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Observation, action</a:t>
            </a:r>
            <a:r>
              <a:rPr lang="ko-KR" altLang="en-US" sz="2000" dirty="0"/>
              <a:t>등 </a:t>
            </a:r>
            <a:r>
              <a:rPr lang="en-US" altLang="ko-KR" sz="2000" dirty="0"/>
              <a:t>RGB </a:t>
            </a:r>
            <a:r>
              <a:rPr lang="ko-KR" altLang="en-US" sz="2000" dirty="0"/>
              <a:t>픽셀로 노출된다</a:t>
            </a:r>
            <a:endParaRPr lang="en-US" altLang="ko-KR" sz="2000" dirty="0"/>
          </a:p>
          <a:p>
            <a:pPr lvl="1"/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Multi-player</a:t>
            </a:r>
            <a:r>
              <a:rPr lang="ko-KR" altLang="en-US" sz="2000" dirty="0"/>
              <a:t>게임에서 마지막 승리</a:t>
            </a:r>
            <a:r>
              <a:rPr lang="en-US" altLang="ko-KR" sz="2000" dirty="0"/>
              <a:t>, </a:t>
            </a:r>
            <a:r>
              <a:rPr lang="ko-KR" altLang="en-US" sz="2000" dirty="0"/>
              <a:t>패배로 순위가 결정</a:t>
            </a:r>
            <a:endParaRPr lang="en-US" altLang="ko-KR" sz="2000" dirty="0"/>
          </a:p>
          <a:p>
            <a:pPr lvl="1"/>
            <a:r>
              <a:rPr lang="ko-KR" altLang="en-US" sz="2000" dirty="0"/>
              <a:t>평가는 실제 사람과 경쟁하기 위해 전체 게임 </a:t>
            </a:r>
            <a:r>
              <a:rPr lang="ko-KR" altLang="en-US" sz="2000" dirty="0" err="1"/>
              <a:t>맵으로</a:t>
            </a:r>
            <a:r>
              <a:rPr lang="ko-KR" altLang="en-US" sz="2000" dirty="0"/>
              <a:t> 제한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SC2LE </a:t>
            </a:r>
            <a:r>
              <a:rPr lang="ko-KR" altLang="en-US" sz="2400" b="1" dirty="0"/>
              <a:t>화면</a:t>
            </a:r>
            <a:endParaRPr lang="en-US" altLang="ko-KR" sz="2000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4B523-25E4-416B-A13B-95509ACE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4" y="2827689"/>
            <a:ext cx="3575004" cy="2430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1FC4E2-8213-4812-BEF9-555A943FF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03" y="2827689"/>
            <a:ext cx="4133773" cy="24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44066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36005</TotalTime>
  <Words>1658</Words>
  <Application>Microsoft Office PowerPoint</Application>
  <PresentationFormat>화면 슬라이드 쇼(4:3)</PresentationFormat>
  <Paragraphs>407</Paragraphs>
  <Slides>37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StarCraft II: A New Challenge for Reinforcement Learning</vt:lpstr>
      <vt:lpstr>목차</vt:lpstr>
      <vt:lpstr>Abstract</vt:lpstr>
      <vt:lpstr>Abstract</vt:lpstr>
      <vt:lpstr>Introduction</vt:lpstr>
      <vt:lpstr>Introduction</vt:lpstr>
      <vt:lpstr>Introduction</vt:lpstr>
      <vt:lpstr>Introduction</vt:lpstr>
      <vt:lpstr>Introduction</vt:lpstr>
      <vt:lpstr>Related Work</vt:lpstr>
      <vt:lpstr>Related Work</vt:lpstr>
      <vt:lpstr>SC2LE 환경</vt:lpstr>
      <vt:lpstr>SC2LE 환경</vt:lpstr>
      <vt:lpstr>SC2LE 환경</vt:lpstr>
      <vt:lpstr>SC2LE 환경</vt:lpstr>
      <vt:lpstr>SC2LE 환경</vt:lpstr>
      <vt:lpstr>SC2LE 환경</vt:lpstr>
      <vt:lpstr>SC2LE 환경</vt:lpstr>
      <vt:lpstr>강화학습: Baseline Agents </vt:lpstr>
      <vt:lpstr>강화학습 : Baseline Agents</vt:lpstr>
      <vt:lpstr>강화학습 : Baseline Agents</vt:lpstr>
      <vt:lpstr>강화학습 : Baseline Agents</vt:lpstr>
      <vt:lpstr>Baseline Agents - Agent Architectures</vt:lpstr>
      <vt:lpstr>Baseline Agents - Agent Architectures</vt:lpstr>
      <vt:lpstr>Baseline Agents - Agent Architectures</vt:lpstr>
      <vt:lpstr>강화학습 : Baseline Agents</vt:lpstr>
      <vt:lpstr>강화학습 : Baseline Agents</vt:lpstr>
      <vt:lpstr>강화학습 : Baseline Agents</vt:lpstr>
      <vt:lpstr>Supervised Learning from Replays </vt:lpstr>
      <vt:lpstr>Supervised Learning from Replays</vt:lpstr>
      <vt:lpstr>Supervised Learning from Replays</vt:lpstr>
      <vt:lpstr>Supervised Learning from Replays</vt:lpstr>
      <vt:lpstr>Supervised Learning from Replays</vt:lpstr>
      <vt:lpstr>Conclusions </vt:lpstr>
      <vt:lpstr>Conclusions</vt:lpstr>
      <vt:lpstr>Contributions 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3714</cp:revision>
  <cp:lastPrinted>2014-01-28T15:06:27Z</cp:lastPrinted>
  <dcterms:created xsi:type="dcterms:W3CDTF">2014-01-17T23:41:00Z</dcterms:created>
  <dcterms:modified xsi:type="dcterms:W3CDTF">2020-02-26T01:51:58Z</dcterms:modified>
</cp:coreProperties>
</file>