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449" r:id="rId2"/>
    <p:sldId id="480" r:id="rId3"/>
    <p:sldId id="574" r:id="rId4"/>
    <p:sldId id="580" r:id="rId5"/>
    <p:sldId id="570" r:id="rId6"/>
    <p:sldId id="572" r:id="rId7"/>
    <p:sldId id="579" r:id="rId8"/>
    <p:sldId id="573" r:id="rId9"/>
    <p:sldId id="581" r:id="rId10"/>
    <p:sldId id="482" r:id="rId11"/>
    <p:sldId id="569" r:id="rId12"/>
    <p:sldId id="577" r:id="rId13"/>
    <p:sldId id="497" r:id="rId14"/>
    <p:sldId id="575" r:id="rId15"/>
    <p:sldId id="576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비선형 신경망을 추가하여 계산함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0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7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3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7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4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3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0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2020-04-12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MARL </a:t>
            </a:r>
            <a:r>
              <a:rPr lang="ko-KR" altLang="en-US" dirty="0"/>
              <a:t>알고리즘 비교 분석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2020.4.08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Policy Gradient MARL - COMA</a:t>
            </a:r>
            <a:endParaRPr lang="ko-KR" altLang="en-US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적용된 학습 방법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Actor(Decentralize)-Critic(Centralize)</a:t>
            </a:r>
            <a:r>
              <a:rPr lang="ko-KR" altLang="en-US" sz="2000" dirty="0"/>
              <a:t>의</a:t>
            </a:r>
            <a:r>
              <a:rPr lang="en-US" altLang="ko-KR" sz="2000" dirty="0"/>
              <a:t> Policy Gradient</a:t>
            </a:r>
          </a:p>
          <a:p>
            <a:pPr lvl="1"/>
            <a:r>
              <a:rPr lang="ko-KR" altLang="en-US" sz="2000" dirty="0"/>
              <a:t>각</a:t>
            </a:r>
            <a:r>
              <a:rPr lang="en-US" altLang="ko-KR" sz="2000" dirty="0"/>
              <a:t> agent</a:t>
            </a:r>
            <a:r>
              <a:rPr lang="ko-KR" altLang="en-US" sz="2000" dirty="0"/>
              <a:t>의 </a:t>
            </a:r>
            <a:r>
              <a:rPr lang="en-US" altLang="ko-KR" sz="2000" dirty="0"/>
              <a:t>policy</a:t>
            </a:r>
            <a:r>
              <a:rPr lang="ko-KR" altLang="en-US" sz="2000" dirty="0"/>
              <a:t>에 </a:t>
            </a:r>
            <a:r>
              <a:rPr lang="en-US" altLang="ko-KR" sz="2000" dirty="0"/>
              <a:t>Advantage</a:t>
            </a:r>
            <a:r>
              <a:rPr lang="ko-KR" altLang="en-US" sz="2000" dirty="0"/>
              <a:t>를 반영하여 최적화 시킴</a:t>
            </a:r>
            <a:endParaRPr lang="en-US" altLang="ko-KR" sz="2000" dirty="0"/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의 </a:t>
            </a:r>
            <a:r>
              <a:rPr lang="en-US" altLang="ko-KR" sz="1600" dirty="0"/>
              <a:t>action</a:t>
            </a:r>
            <a:r>
              <a:rPr lang="ko-KR" altLang="en-US" sz="1600" dirty="0"/>
              <a:t>을 평가함</a:t>
            </a:r>
            <a:endParaRPr lang="en-US" altLang="ko-KR" sz="1600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각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policy </a:t>
            </a:r>
            <a:r>
              <a:rPr lang="ko-KR" altLang="en-US" sz="2400" b="1" dirty="0"/>
              <a:t>수행방법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action</a:t>
            </a:r>
            <a:r>
              <a:rPr lang="ko-KR" altLang="en-US" sz="2000" dirty="0"/>
              <a:t>의 확률을 얻는다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Q</a:t>
            </a:r>
            <a:r>
              <a:rPr lang="ko-KR" altLang="en-US" sz="2000" dirty="0"/>
              <a:t>값과 </a:t>
            </a:r>
            <a:r>
              <a:rPr lang="en-US" altLang="ko-KR" sz="2000" dirty="0"/>
              <a:t>action</a:t>
            </a:r>
            <a:r>
              <a:rPr lang="ko-KR" altLang="en-US" sz="2000" dirty="0"/>
              <a:t>의 확률의 합을 </a:t>
            </a:r>
            <a:r>
              <a:rPr lang="en-US" altLang="ko-KR" sz="2000" dirty="0"/>
              <a:t>baseline</a:t>
            </a:r>
            <a:r>
              <a:rPr lang="ko-KR" altLang="en-US" sz="2000" dirty="0"/>
              <a:t>으로 설정한다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Advantage</a:t>
            </a:r>
            <a:r>
              <a:rPr lang="ko-KR" altLang="en-US" sz="2000" dirty="0"/>
              <a:t>를 </a:t>
            </a:r>
            <a:r>
              <a:rPr lang="en-US" altLang="ko-KR" sz="2000" dirty="0"/>
              <a:t>(Q</a:t>
            </a:r>
            <a:r>
              <a:rPr lang="ko-KR" altLang="en-US" sz="2000" dirty="0"/>
              <a:t>값 </a:t>
            </a:r>
            <a:r>
              <a:rPr lang="en-US" altLang="ko-KR" sz="2000" dirty="0"/>
              <a:t>– baseline)</a:t>
            </a:r>
            <a:r>
              <a:rPr lang="ko-KR" altLang="en-US" sz="2000" dirty="0"/>
              <a:t>의 값으로</a:t>
            </a:r>
            <a:r>
              <a:rPr lang="en-US" altLang="ko-KR" sz="2000" dirty="0"/>
              <a:t> </a:t>
            </a:r>
            <a:r>
              <a:rPr lang="ko-KR" altLang="en-US" sz="2000" dirty="0"/>
              <a:t>설정한다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Action</a:t>
            </a:r>
            <a:r>
              <a:rPr lang="ko-KR" altLang="en-US" sz="2000" dirty="0"/>
              <a:t>의 대한 확률과 </a:t>
            </a:r>
            <a:r>
              <a:rPr lang="en-US" altLang="ko-KR" sz="2000" dirty="0"/>
              <a:t>Advantage</a:t>
            </a:r>
            <a:r>
              <a:rPr lang="ko-KR" altLang="en-US" sz="2000" dirty="0"/>
              <a:t>를 목적함수로 설정하여 </a:t>
            </a:r>
            <a:r>
              <a:rPr lang="en-US" altLang="ko-KR" sz="2000" dirty="0"/>
              <a:t>Gradient Ascent </a:t>
            </a:r>
            <a:r>
              <a:rPr lang="ko-KR" altLang="en-US" sz="2000" dirty="0"/>
              <a:t>방법으로 최적화 시킨다</a:t>
            </a:r>
            <a:r>
              <a:rPr lang="en-US" altLang="ko-KR" sz="2000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5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Policy Gradient MARL</a:t>
            </a:r>
            <a:r>
              <a:rPr lang="en-US" altLang="ko-KR" sz="3600" b="1" dirty="0"/>
              <a:t> – COMA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sz="1600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FF608-285A-40DA-8E24-5B97E5B5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824037"/>
            <a:ext cx="8743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2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MARL - COMA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결론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기본적으로는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Policy</a:t>
            </a:r>
            <a:r>
              <a:rPr lang="ko-KR" altLang="en-US" sz="2000" dirty="0"/>
              <a:t>에 대한 목적함수의 </a:t>
            </a:r>
            <a:r>
              <a:rPr lang="en-US" altLang="ko-KR" sz="2000" dirty="0"/>
              <a:t>Gradient Ascent </a:t>
            </a:r>
            <a:r>
              <a:rPr lang="ko-KR" altLang="en-US" sz="2000" dirty="0"/>
              <a:t>방법으로 수행된다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Gradient</a:t>
            </a:r>
            <a:r>
              <a:rPr lang="ko-KR" altLang="en-US" sz="2000" dirty="0"/>
              <a:t>의 목적함수에 </a:t>
            </a:r>
            <a:r>
              <a:rPr lang="en-US" altLang="ko-KR" sz="2000" dirty="0"/>
              <a:t>Advantage</a:t>
            </a:r>
            <a:r>
              <a:rPr lang="ko-KR" altLang="en-US" sz="2000" dirty="0"/>
              <a:t>를 적용하여 최적화 시킨다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600" dirty="0"/>
              <a:t>Q</a:t>
            </a:r>
            <a:r>
              <a:rPr lang="ko-KR" altLang="en-US" sz="1600" dirty="0"/>
              <a:t>값</a:t>
            </a:r>
            <a:r>
              <a:rPr lang="en-US" altLang="ko-KR" sz="1600" dirty="0"/>
              <a:t> - Baseline(Q</a:t>
            </a:r>
            <a:r>
              <a:rPr lang="ko-KR" altLang="en-US" sz="1600" dirty="0"/>
              <a:t>값과 </a:t>
            </a:r>
            <a:r>
              <a:rPr lang="en-US" altLang="ko-KR" sz="1600" dirty="0"/>
              <a:t>action</a:t>
            </a:r>
            <a:r>
              <a:rPr lang="ko-KR" altLang="en-US" sz="1600" dirty="0"/>
              <a:t>의 확률 합</a:t>
            </a:r>
            <a:r>
              <a:rPr lang="en-US" altLang="ko-KR" sz="1600" dirty="0"/>
              <a:t>)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Central-V</a:t>
            </a:r>
          </a:p>
          <a:p>
            <a:pPr lvl="1"/>
            <a:r>
              <a:rPr lang="ko-KR" altLang="en-US" sz="2000" dirty="0"/>
              <a:t>기본적으로는  </a:t>
            </a:r>
            <a:r>
              <a:rPr lang="en-US" altLang="ko-KR" sz="2000" dirty="0"/>
              <a:t>COMA </a:t>
            </a:r>
            <a:r>
              <a:rPr lang="ko-KR" altLang="en-US" sz="2000" dirty="0"/>
              <a:t>방법과 유사함</a:t>
            </a:r>
            <a:endParaRPr lang="en-US" altLang="ko-KR" sz="2000" dirty="0"/>
          </a:p>
          <a:p>
            <a:pPr lvl="1"/>
            <a:r>
              <a:rPr lang="en-US" altLang="ko-KR" sz="2000" dirty="0"/>
              <a:t>TD </a:t>
            </a:r>
            <a:r>
              <a:rPr lang="ko-KR" altLang="en-US" sz="2000" dirty="0"/>
              <a:t>방법으로 얻어진 </a:t>
            </a:r>
            <a:r>
              <a:rPr lang="en-US" altLang="ko-KR" sz="2000" dirty="0"/>
              <a:t>Value </a:t>
            </a:r>
            <a:r>
              <a:rPr lang="ko-KR" altLang="en-US" sz="2000" dirty="0"/>
              <a:t>값으로 </a:t>
            </a:r>
            <a:r>
              <a:rPr lang="en-US" altLang="ko-KR" sz="2000" dirty="0"/>
              <a:t>Advantage</a:t>
            </a:r>
            <a:r>
              <a:rPr lang="ko-KR" altLang="en-US" sz="2000" dirty="0"/>
              <a:t>를 적용함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1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Policy Gradient MARL</a:t>
            </a:r>
            <a:r>
              <a:rPr lang="en-US" altLang="ko-KR" sz="3600" b="1" dirty="0"/>
              <a:t> – LIIR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적용된 학습 방법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기본적인 기법은 </a:t>
            </a:r>
            <a:r>
              <a:rPr lang="en-US" altLang="ko-KR" sz="2000" dirty="0"/>
              <a:t>COMA </a:t>
            </a:r>
            <a:r>
              <a:rPr lang="ko-KR" altLang="en-US" sz="2000" dirty="0"/>
              <a:t>기법을 사용함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Advantage</a:t>
            </a:r>
            <a:r>
              <a:rPr lang="ko-KR" altLang="en-US" sz="2000" dirty="0"/>
              <a:t>를 </a:t>
            </a:r>
            <a:r>
              <a:rPr lang="en-US" altLang="ko-KR" sz="2000" dirty="0"/>
              <a:t>TRPO,</a:t>
            </a:r>
            <a:r>
              <a:rPr lang="ko-KR" altLang="en-US" sz="2000" dirty="0"/>
              <a:t> </a:t>
            </a:r>
            <a:r>
              <a:rPr lang="en-US" altLang="ko-KR" sz="2000" dirty="0"/>
              <a:t>PPO</a:t>
            </a:r>
            <a:r>
              <a:rPr lang="ko-KR" altLang="en-US" sz="2000" dirty="0"/>
              <a:t>와 비슷한 기법으로 적용한 </a:t>
            </a:r>
            <a:r>
              <a:rPr lang="en-US" altLang="ko-KR" sz="2000" dirty="0"/>
              <a:t>Policy Gradient</a:t>
            </a:r>
          </a:p>
          <a:p>
            <a:pPr lvl="2"/>
            <a:r>
              <a:rPr lang="en-US" altLang="ko-KR" sz="1600" dirty="0"/>
              <a:t>Old policy</a:t>
            </a:r>
            <a:r>
              <a:rPr lang="ko-KR" altLang="en-US" sz="1600" dirty="0"/>
              <a:t>와 </a:t>
            </a:r>
            <a:r>
              <a:rPr lang="en-US" altLang="ko-KR" sz="1600" dirty="0"/>
              <a:t>new policy</a:t>
            </a:r>
            <a:r>
              <a:rPr lang="ko-KR" altLang="en-US" sz="1600" dirty="0"/>
              <a:t>의 </a:t>
            </a:r>
            <a:r>
              <a:rPr lang="en-US" altLang="ko-KR" sz="1600" dirty="0"/>
              <a:t>Ratio</a:t>
            </a:r>
            <a:r>
              <a:rPr lang="ko-KR" altLang="en-US" sz="1600" dirty="0"/>
              <a:t>로 </a:t>
            </a:r>
            <a:r>
              <a:rPr lang="en-US" altLang="ko-KR" sz="1600" dirty="0"/>
              <a:t>Advantage </a:t>
            </a:r>
            <a:r>
              <a:rPr lang="ko-KR" altLang="en-US" sz="1600" dirty="0"/>
              <a:t>적용함</a:t>
            </a:r>
            <a:endParaRPr lang="en-US" altLang="ko-KR" sz="1600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reward</a:t>
            </a:r>
            <a:r>
              <a:rPr lang="ko-KR" altLang="en-US" sz="2000" dirty="0"/>
              <a:t>를 파라미터화 하여 학습시켜 사용함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b="1" dirty="0"/>
              <a:t>각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policy </a:t>
            </a:r>
            <a:r>
              <a:rPr lang="ko-KR" altLang="en-US" sz="2400" b="1" dirty="0"/>
              <a:t>수행방법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Episode sample</a:t>
            </a:r>
            <a:r>
              <a:rPr lang="ko-KR" altLang="en-US" sz="2000" dirty="0"/>
              <a:t>에서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함수를 얻는다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얻어진 </a:t>
            </a:r>
            <a:r>
              <a:rPr lang="en-US" altLang="ko-KR" sz="2000" dirty="0"/>
              <a:t>Q</a:t>
            </a:r>
            <a:r>
              <a:rPr lang="ko-KR" altLang="en-US" sz="2000" dirty="0"/>
              <a:t>함수로 </a:t>
            </a:r>
            <a:r>
              <a:rPr lang="en-US" altLang="ko-KR" sz="2000" dirty="0"/>
              <a:t>Advantage </a:t>
            </a:r>
            <a:r>
              <a:rPr lang="ko-KR" altLang="en-US" sz="2000" dirty="0"/>
              <a:t>설정한 후 </a:t>
            </a:r>
            <a:r>
              <a:rPr lang="en-US" altLang="ko-KR" sz="2000" dirty="0"/>
              <a:t>reward</a:t>
            </a:r>
            <a:r>
              <a:rPr lang="ko-KR" altLang="en-US" sz="2000" dirty="0"/>
              <a:t>를 파라미터를 최적화 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Old policy</a:t>
            </a:r>
            <a:r>
              <a:rPr lang="ko-KR" altLang="en-US" sz="2000" dirty="0"/>
              <a:t>와</a:t>
            </a:r>
            <a:r>
              <a:rPr lang="en-US" altLang="ko-KR" sz="2000" dirty="0"/>
              <a:t> new policy</a:t>
            </a:r>
            <a:r>
              <a:rPr lang="ko-KR" altLang="en-US" sz="2000" dirty="0"/>
              <a:t>의 </a:t>
            </a:r>
            <a:r>
              <a:rPr lang="en-US" altLang="ko-KR" sz="2000" dirty="0"/>
              <a:t>Ratio</a:t>
            </a:r>
            <a:r>
              <a:rPr lang="ko-KR" altLang="en-US" sz="2000" dirty="0"/>
              <a:t>를 산출 후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최적화 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5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Policy Gradient MARL</a:t>
            </a:r>
            <a:r>
              <a:rPr lang="en-US" altLang="ko-KR" sz="3600" b="1" dirty="0"/>
              <a:t>– LIIR</a:t>
            </a:r>
            <a:endParaRPr lang="ko-KR" altLang="en-US" sz="3600" b="1" spc="-1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4A17A-DF62-4033-8013-BC41DE2F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" y="1772816"/>
            <a:ext cx="9025086" cy="45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6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Policy Gradient MARL</a:t>
            </a:r>
            <a:r>
              <a:rPr lang="en-US" altLang="ko-KR" sz="3600" b="1" dirty="0"/>
              <a:t> – LIIR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결론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Policy</a:t>
            </a:r>
            <a:r>
              <a:rPr lang="ko-KR" altLang="en-US" sz="2000" dirty="0"/>
              <a:t>에 따라 </a:t>
            </a:r>
            <a:r>
              <a:rPr lang="en-US" altLang="ko-KR" sz="2000" dirty="0" err="1"/>
              <a:t>Intrisic</a:t>
            </a:r>
            <a:r>
              <a:rPr lang="en-US" altLang="ko-KR" sz="2000" dirty="0"/>
              <a:t> Reward</a:t>
            </a:r>
            <a:r>
              <a:rPr lang="ko-KR" altLang="en-US" sz="2000" dirty="0"/>
              <a:t>가 형성 된다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Intrisic</a:t>
            </a:r>
            <a:r>
              <a:rPr lang="en-US" altLang="ko-KR" sz="2000" dirty="0"/>
              <a:t> Reward</a:t>
            </a:r>
            <a:r>
              <a:rPr lang="ko-KR" altLang="en-US" sz="2000" dirty="0"/>
              <a:t>에 와 </a:t>
            </a:r>
            <a:r>
              <a:rPr lang="en-US" altLang="ko-KR" sz="2000" dirty="0"/>
              <a:t>Extrinsic Reward</a:t>
            </a:r>
            <a:r>
              <a:rPr lang="ko-KR" altLang="en-US" sz="2000" dirty="0"/>
              <a:t>를 이용하여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적용한다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Extrinsic Reward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Reward </a:t>
            </a:r>
            <a:r>
              <a:rPr lang="ko-KR" altLang="en-US" sz="2000" dirty="0"/>
              <a:t>파라미터를 최적화 시킨다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이로인해</a:t>
            </a:r>
            <a:r>
              <a:rPr lang="ko-KR" altLang="en-US" sz="2000" dirty="0"/>
              <a:t>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독립성이 보장된다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42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MARL Algorithms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latin typeface="+mj-ea"/>
              </a:rPr>
              <a:t>각 </a:t>
            </a:r>
            <a:r>
              <a:rPr lang="en-US" altLang="ko-KR" sz="2400" b="1" dirty="0">
                <a:latin typeface="+mj-ea"/>
              </a:rPr>
              <a:t>Agent</a:t>
            </a:r>
            <a:r>
              <a:rPr lang="ko-KR" altLang="en-US" sz="2400" b="1" dirty="0">
                <a:latin typeface="+mj-ea"/>
              </a:rPr>
              <a:t>의 </a:t>
            </a:r>
            <a:r>
              <a:rPr lang="en-US" altLang="ko-KR" sz="2400" b="1" dirty="0">
                <a:latin typeface="+mj-ea"/>
              </a:rPr>
              <a:t>Q</a:t>
            </a:r>
            <a:r>
              <a:rPr lang="ko-KR" altLang="en-US" sz="2400" b="1" dirty="0">
                <a:latin typeface="+mj-ea"/>
              </a:rPr>
              <a:t>러닝으로 진행하는 </a:t>
            </a:r>
            <a:r>
              <a:rPr lang="en-US" altLang="ko-KR" sz="2400" b="1" dirty="0">
                <a:latin typeface="+mj-ea"/>
                <a:ea typeface="+mj-ea"/>
              </a:rPr>
              <a:t>MARL</a:t>
            </a:r>
            <a:endParaRPr lang="en-US" altLang="ko-KR" sz="1600" b="1" dirty="0">
              <a:latin typeface="+mj-ea"/>
            </a:endParaRPr>
          </a:p>
          <a:p>
            <a:pPr lvl="1"/>
            <a:r>
              <a:rPr lang="en-US" altLang="ko-KR" sz="2000" dirty="0">
                <a:latin typeface="+mj-ea"/>
              </a:rPr>
              <a:t>IQL : </a:t>
            </a:r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Agent</a:t>
            </a:r>
            <a:r>
              <a:rPr lang="ko-KR" altLang="en-US" sz="2000" dirty="0">
                <a:latin typeface="+mj-ea"/>
              </a:rPr>
              <a:t>의</a:t>
            </a:r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>
                <a:latin typeface="+mj-ea"/>
              </a:rPr>
              <a:t>독립적인 </a:t>
            </a:r>
            <a:r>
              <a:rPr lang="en-US" altLang="ko-KR" sz="2000" dirty="0">
                <a:latin typeface="+mj-ea"/>
              </a:rPr>
              <a:t>Q</a:t>
            </a:r>
            <a:r>
              <a:rPr lang="ko-KR" altLang="en-US" sz="2000" dirty="0">
                <a:latin typeface="+mj-ea"/>
              </a:rPr>
              <a:t>함수로 </a:t>
            </a:r>
            <a:r>
              <a:rPr lang="en-US" altLang="ko-KR" sz="2000" dirty="0">
                <a:latin typeface="+mj-ea"/>
              </a:rPr>
              <a:t>Policy</a:t>
            </a:r>
            <a:r>
              <a:rPr lang="ko-KR" altLang="en-US" sz="2000" dirty="0">
                <a:latin typeface="+mj-ea"/>
              </a:rPr>
              <a:t>가 결정됨</a:t>
            </a:r>
            <a:endParaRPr lang="en-US" altLang="ko-KR" sz="2000" dirty="0">
              <a:latin typeface="+mj-ea"/>
            </a:endParaRPr>
          </a:p>
          <a:p>
            <a:pPr lvl="1"/>
            <a:r>
              <a:rPr lang="en-US" altLang="ko-KR" sz="2000" dirty="0">
                <a:latin typeface="+mj-ea"/>
              </a:rPr>
              <a:t>QMIX : Q</a:t>
            </a:r>
            <a:r>
              <a:rPr lang="ko-KR" altLang="en-US" sz="2000" dirty="0">
                <a:latin typeface="+mj-ea"/>
              </a:rPr>
              <a:t>함수의 조합인 </a:t>
            </a:r>
            <a:r>
              <a:rPr lang="en-US" altLang="ko-KR" sz="2000" dirty="0">
                <a:latin typeface="+mj-ea"/>
              </a:rPr>
              <a:t>Q-tot</a:t>
            </a:r>
            <a:r>
              <a:rPr lang="ko-KR" altLang="en-US" sz="2000" dirty="0">
                <a:latin typeface="+mj-ea"/>
              </a:rPr>
              <a:t>와 각 </a:t>
            </a:r>
            <a:r>
              <a:rPr lang="en-US" altLang="ko-KR" sz="2000" dirty="0">
                <a:latin typeface="+mj-ea"/>
              </a:rPr>
              <a:t>Agent</a:t>
            </a:r>
            <a:r>
              <a:rPr lang="ko-KR" altLang="en-US" sz="2000" dirty="0">
                <a:latin typeface="+mj-ea"/>
              </a:rPr>
              <a:t>의 </a:t>
            </a:r>
            <a:r>
              <a:rPr lang="en-US" altLang="ko-KR" sz="2000" dirty="0">
                <a:latin typeface="+mj-ea"/>
              </a:rPr>
              <a:t>Q</a:t>
            </a:r>
            <a:r>
              <a:rPr lang="ko-KR" altLang="en-US" sz="2000" dirty="0">
                <a:latin typeface="+mj-ea"/>
              </a:rPr>
              <a:t>함수를 비교하여 </a:t>
            </a:r>
            <a:r>
              <a:rPr lang="en-US" altLang="ko-KR" sz="2000" dirty="0">
                <a:latin typeface="+mj-ea"/>
              </a:rPr>
              <a:t>policy</a:t>
            </a:r>
            <a:r>
              <a:rPr lang="ko-KR" altLang="en-US" sz="2000" dirty="0">
                <a:latin typeface="+mj-ea"/>
              </a:rPr>
              <a:t>가 결정된다</a:t>
            </a:r>
            <a:r>
              <a:rPr lang="en-US" altLang="ko-KR" sz="2000" dirty="0">
                <a:latin typeface="+mj-ea"/>
              </a:rPr>
              <a:t>.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</a:rPr>
              <a:t>각 </a:t>
            </a:r>
            <a:r>
              <a:rPr lang="en-US" altLang="ko-KR" sz="2400" b="1" dirty="0">
                <a:latin typeface="+mj-ea"/>
              </a:rPr>
              <a:t>Agent</a:t>
            </a:r>
            <a:r>
              <a:rPr lang="ko-KR" altLang="en-US" sz="2400" b="1" dirty="0">
                <a:latin typeface="+mj-ea"/>
              </a:rPr>
              <a:t>의 </a:t>
            </a:r>
            <a:r>
              <a:rPr lang="en-US" altLang="ko-KR" sz="2400" b="1" dirty="0">
                <a:latin typeface="+mj-ea"/>
              </a:rPr>
              <a:t>Policy Gradient</a:t>
            </a:r>
            <a:r>
              <a:rPr lang="ko-KR" altLang="en-US" sz="2400" b="1" dirty="0">
                <a:latin typeface="+mj-ea"/>
              </a:rPr>
              <a:t>로 진행하는 </a:t>
            </a:r>
            <a:r>
              <a:rPr lang="en-US" altLang="ko-KR" sz="2400" b="1" dirty="0">
                <a:latin typeface="+mj-ea"/>
              </a:rPr>
              <a:t>MARL</a:t>
            </a:r>
          </a:p>
          <a:p>
            <a:pPr lvl="1"/>
            <a:r>
              <a:rPr lang="en-US" altLang="ko-KR" sz="2000" dirty="0">
                <a:latin typeface="+mj-ea"/>
              </a:rPr>
              <a:t>IAC : </a:t>
            </a:r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Agent</a:t>
            </a:r>
            <a:r>
              <a:rPr lang="ko-KR" altLang="en-US" sz="2000" dirty="0">
                <a:latin typeface="+mj-ea"/>
              </a:rPr>
              <a:t>가 </a:t>
            </a:r>
            <a:r>
              <a:rPr lang="en-US" altLang="ko-KR" sz="2000" dirty="0">
                <a:latin typeface="+mj-ea"/>
              </a:rPr>
              <a:t>actor-critic </a:t>
            </a:r>
            <a:r>
              <a:rPr lang="ko-KR" altLang="en-US" sz="2000" dirty="0">
                <a:latin typeface="+mj-ea"/>
              </a:rPr>
              <a:t>방법으로 학습을 진행함</a:t>
            </a:r>
            <a:endParaRPr lang="en-US" altLang="ko-KR" sz="2000" b="1" dirty="0">
              <a:latin typeface="+mj-ea"/>
            </a:endParaRPr>
          </a:p>
          <a:p>
            <a:pPr lvl="1"/>
            <a:r>
              <a:rPr lang="en-US" altLang="ko-KR" sz="2000" dirty="0">
                <a:latin typeface="+mj-ea"/>
              </a:rPr>
              <a:t>COMA : </a:t>
            </a:r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Agent</a:t>
            </a:r>
            <a:r>
              <a:rPr lang="ko-KR" altLang="en-US" sz="2000" dirty="0">
                <a:latin typeface="+mj-ea"/>
              </a:rPr>
              <a:t>의 </a:t>
            </a:r>
            <a:r>
              <a:rPr lang="en-US" altLang="ko-KR" sz="2000" dirty="0">
                <a:latin typeface="+mj-ea"/>
              </a:rPr>
              <a:t>Policy</a:t>
            </a:r>
            <a:r>
              <a:rPr lang="ko-KR" altLang="en-US" sz="2000" dirty="0">
                <a:latin typeface="+mj-ea"/>
              </a:rPr>
              <a:t>에 </a:t>
            </a:r>
            <a:r>
              <a:rPr lang="en-US" altLang="ko-KR" sz="2000" dirty="0">
                <a:latin typeface="+mj-ea"/>
              </a:rPr>
              <a:t>Centralize Critic</a:t>
            </a:r>
            <a:r>
              <a:rPr lang="ko-KR" altLang="en-US" sz="2000" dirty="0">
                <a:latin typeface="+mj-ea"/>
              </a:rPr>
              <a:t>으로 얻어진 </a:t>
            </a:r>
            <a:r>
              <a:rPr lang="en-US" altLang="ko-KR" sz="2000" dirty="0">
                <a:latin typeface="+mj-ea"/>
              </a:rPr>
              <a:t>Advantage</a:t>
            </a:r>
            <a:r>
              <a:rPr lang="ko-KR" altLang="en-US" sz="2000" dirty="0">
                <a:latin typeface="+mj-ea"/>
              </a:rPr>
              <a:t>를 적용하여 </a:t>
            </a:r>
            <a:r>
              <a:rPr lang="en-US" altLang="ko-KR" sz="2000" dirty="0">
                <a:latin typeface="+mj-ea"/>
              </a:rPr>
              <a:t>Policy</a:t>
            </a:r>
            <a:r>
              <a:rPr lang="ko-KR" altLang="en-US" sz="2000" dirty="0">
                <a:latin typeface="+mj-ea"/>
              </a:rPr>
              <a:t>가 결정됨</a:t>
            </a:r>
            <a:endParaRPr lang="en-US" altLang="ko-KR" sz="2000" dirty="0">
              <a:latin typeface="+mj-ea"/>
            </a:endParaRPr>
          </a:p>
          <a:p>
            <a:pPr lvl="1"/>
            <a:r>
              <a:rPr lang="en-US" altLang="ko-KR" sz="2000" dirty="0">
                <a:latin typeface="+mj-ea"/>
              </a:rPr>
              <a:t>CENTRAL-V : COMA</a:t>
            </a:r>
            <a:r>
              <a:rPr lang="ko-KR" altLang="en-US" sz="2000" dirty="0">
                <a:latin typeface="+mj-ea"/>
              </a:rPr>
              <a:t>의 방법과 유사하나 </a:t>
            </a:r>
            <a:r>
              <a:rPr lang="en-US" altLang="ko-KR" sz="2000" dirty="0">
                <a:latin typeface="+mj-ea"/>
              </a:rPr>
              <a:t>Advantage</a:t>
            </a:r>
            <a:r>
              <a:rPr lang="ko-KR" altLang="en-US" sz="2000" dirty="0">
                <a:latin typeface="+mj-ea"/>
              </a:rPr>
              <a:t>가 다르게 적용된다</a:t>
            </a:r>
            <a:r>
              <a:rPr lang="en-US" altLang="ko-KR" sz="2000" dirty="0">
                <a:latin typeface="+mj-ea"/>
              </a:rPr>
              <a:t>.</a:t>
            </a:r>
          </a:p>
          <a:p>
            <a:pPr lvl="1"/>
            <a:r>
              <a:rPr lang="en-US" altLang="ko-KR" sz="2000" dirty="0">
                <a:latin typeface="+mj-ea"/>
              </a:rPr>
              <a:t>LIIR : COMA </a:t>
            </a:r>
            <a:r>
              <a:rPr lang="ko-KR" altLang="en-US" sz="2000" dirty="0">
                <a:latin typeface="+mj-ea"/>
              </a:rPr>
              <a:t>방법과 비슷하며 </a:t>
            </a:r>
            <a:r>
              <a:rPr lang="en-US" altLang="ko-KR" sz="2000" dirty="0">
                <a:latin typeface="+mj-ea"/>
              </a:rPr>
              <a:t>Reward</a:t>
            </a:r>
            <a:r>
              <a:rPr lang="ko-KR" altLang="en-US" sz="2000" dirty="0">
                <a:latin typeface="+mj-ea"/>
              </a:rPr>
              <a:t>를 파라미터화 하고 최적화 및 </a:t>
            </a:r>
            <a:r>
              <a:rPr lang="en-US" altLang="ko-KR" sz="2000" dirty="0">
                <a:latin typeface="+mj-ea"/>
              </a:rPr>
              <a:t>TRPO, PPO </a:t>
            </a:r>
            <a:r>
              <a:rPr lang="ko-KR" altLang="en-US" sz="2000" dirty="0">
                <a:latin typeface="+mj-ea"/>
              </a:rPr>
              <a:t>방법과 비슷하게 </a:t>
            </a:r>
            <a:r>
              <a:rPr lang="en-US" altLang="ko-KR" sz="2000" dirty="0">
                <a:latin typeface="+mj-ea"/>
              </a:rPr>
              <a:t>Policy</a:t>
            </a:r>
            <a:r>
              <a:rPr lang="ko-KR" altLang="en-US" sz="2000" dirty="0">
                <a:latin typeface="+mj-ea"/>
              </a:rPr>
              <a:t>를 최적화 한다</a:t>
            </a:r>
            <a:r>
              <a:rPr lang="en-US" altLang="ko-KR" sz="2000" dirty="0">
                <a:latin typeface="+mj-ea"/>
              </a:rPr>
              <a:t>.</a:t>
            </a:r>
            <a:r>
              <a:rPr lang="ko-KR" altLang="en-US" sz="2000" dirty="0">
                <a:latin typeface="+mj-ea"/>
              </a:rPr>
              <a:t> </a:t>
            </a:r>
            <a:endParaRPr lang="en-US" altLang="ko-KR" sz="20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 </a:t>
            </a:r>
            <a:r>
              <a:rPr lang="en-US" altLang="ko-KR" dirty="0"/>
              <a:t>MARL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7CB0-F848-4689-BDC0-A98F411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Q-</a:t>
            </a:r>
            <a:r>
              <a:rPr lang="ko-KR" altLang="en-US" b="1" dirty="0">
                <a:latin typeface="Calibri (제목)"/>
              </a:rPr>
              <a:t>러닝 </a:t>
            </a:r>
            <a:r>
              <a:rPr lang="en-US" altLang="ko-KR" b="1" dirty="0">
                <a:latin typeface="Calibri (제목)"/>
              </a:rPr>
              <a:t>MARL – IQL</a:t>
            </a:r>
            <a:endParaRPr lang="ko-KR" altLang="en-US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6152-E5C5-4956-B5D8-A368D0D9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적용된 학습 방법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학습으로 </a:t>
            </a:r>
            <a:r>
              <a:rPr lang="en-US" altLang="ko-KR" sz="2000" dirty="0"/>
              <a:t>Policy</a:t>
            </a:r>
            <a:r>
              <a:rPr lang="ko-KR" altLang="en-US" sz="2000" dirty="0"/>
              <a:t>가 각자 결정됨</a:t>
            </a:r>
            <a:endParaRPr lang="en-US" altLang="ko-KR" sz="2000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Joint-action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평가하는 기능이 없음</a:t>
            </a:r>
            <a:r>
              <a:rPr lang="en-US" altLang="ko-KR" sz="2000" dirty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3932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7CB0-F848-4689-BDC0-A98F411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Q-</a:t>
            </a:r>
            <a:r>
              <a:rPr lang="ko-KR" altLang="en-US" b="1" dirty="0">
                <a:latin typeface="Calibri (제목)"/>
              </a:rPr>
              <a:t>러닝 </a:t>
            </a:r>
            <a:r>
              <a:rPr lang="en-US" altLang="ko-KR" b="1" dirty="0">
                <a:latin typeface="Calibri (제목)"/>
              </a:rPr>
              <a:t>MARL – QMIX</a:t>
            </a:r>
            <a:endParaRPr lang="ko-KR" altLang="en-US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6152-E5C5-4956-B5D8-A368D0D9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적용된 학습 방법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학습으로 </a:t>
            </a:r>
            <a:r>
              <a:rPr lang="en-US" altLang="ko-KR" sz="2000" dirty="0"/>
              <a:t>Policy</a:t>
            </a:r>
            <a:r>
              <a:rPr lang="ko-KR" altLang="en-US" sz="2000" dirty="0"/>
              <a:t>가 결정됨</a:t>
            </a:r>
            <a:endParaRPr lang="en-US" altLang="ko-KR" sz="2000" dirty="0"/>
          </a:p>
          <a:p>
            <a:pPr lvl="1"/>
            <a:r>
              <a:rPr lang="en-US" altLang="ko-KR" sz="2000" dirty="0"/>
              <a:t>Joint-action</a:t>
            </a:r>
            <a:r>
              <a:rPr lang="ko-KR" altLang="en-US" sz="2000" dirty="0"/>
              <a:t>에 대한</a:t>
            </a:r>
            <a:r>
              <a:rPr lang="en-US" altLang="ko-KR" sz="2000" dirty="0"/>
              <a:t> Policy</a:t>
            </a:r>
            <a:r>
              <a:rPr lang="ko-KR" altLang="en-US" sz="2000" dirty="0"/>
              <a:t> 평가는 </a:t>
            </a:r>
            <a:r>
              <a:rPr lang="en-US" altLang="ko-KR" sz="2000" dirty="0"/>
              <a:t>Non-Linear network</a:t>
            </a:r>
            <a:r>
              <a:rPr lang="ko-KR" altLang="en-US" sz="2000" dirty="0"/>
              <a:t>로 합쳐진       </a:t>
            </a:r>
            <a:r>
              <a:rPr lang="en-US" altLang="ko-KR" sz="2000" dirty="0"/>
              <a:t>Q-tot</a:t>
            </a:r>
            <a:r>
              <a:rPr lang="ko-KR" altLang="en-US" sz="2000" dirty="0"/>
              <a:t>에 의해 평가됨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400" dirty="0"/>
          </a:p>
          <a:p>
            <a:r>
              <a:rPr lang="ko-KR" altLang="en-US" sz="2400" b="1" dirty="0"/>
              <a:t>각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policy </a:t>
            </a:r>
            <a:r>
              <a:rPr lang="ko-KR" altLang="en-US" sz="2400" b="1" dirty="0"/>
              <a:t>수행방법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E-greedy </a:t>
            </a:r>
            <a:r>
              <a:rPr lang="ko-KR" altLang="en-US" sz="2000" dirty="0"/>
              <a:t>방법으로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수행한다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모든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함수의 합</a:t>
            </a:r>
            <a:r>
              <a:rPr lang="en-US" altLang="ko-KR" sz="2000" dirty="0"/>
              <a:t>(Q-tot)</a:t>
            </a:r>
            <a:r>
              <a:rPr lang="ko-KR" altLang="en-US" sz="2000" dirty="0"/>
              <a:t>으로 평가하여 다음 </a:t>
            </a:r>
            <a:r>
              <a:rPr lang="en-US" altLang="ko-KR" sz="2000" dirty="0"/>
              <a:t>action</a:t>
            </a:r>
            <a:r>
              <a:rPr lang="ko-KR" altLang="en-US" sz="2000" dirty="0"/>
              <a:t>에 반영된다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973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7CB0-F848-4689-BDC0-A98F411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Q-</a:t>
            </a:r>
            <a:r>
              <a:rPr lang="ko-KR" altLang="en-US" b="1" dirty="0">
                <a:latin typeface="Calibri (제목)"/>
              </a:rPr>
              <a:t>러닝 </a:t>
            </a:r>
            <a:r>
              <a:rPr lang="en-US" altLang="ko-KR" b="1" dirty="0">
                <a:latin typeface="Calibri (제목)"/>
              </a:rPr>
              <a:t>MARL</a:t>
            </a:r>
            <a:r>
              <a:rPr lang="en-US" altLang="ko-KR" b="1" dirty="0"/>
              <a:t> – QMIX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1059D7-50D5-4AE3-961B-E44DDB05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6872"/>
            <a:ext cx="8229600" cy="328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1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03C3C-295A-4506-BB5E-7611569F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Q-</a:t>
            </a:r>
            <a:r>
              <a:rPr lang="ko-KR" altLang="en-US" b="1" dirty="0">
                <a:latin typeface="Calibri (제목)"/>
              </a:rPr>
              <a:t>러닝 </a:t>
            </a:r>
            <a:r>
              <a:rPr lang="en-US" altLang="ko-KR" b="1" dirty="0">
                <a:latin typeface="Calibri (제목)"/>
              </a:rPr>
              <a:t>MARL</a:t>
            </a:r>
            <a:r>
              <a:rPr lang="en-US" altLang="ko-KR" b="1" dirty="0"/>
              <a:t> – QMIX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932BB-0057-44EC-918F-4DCE23CD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Q</a:t>
            </a:r>
            <a:r>
              <a:rPr lang="ko-KR" altLang="en-US" dirty="0"/>
              <a:t>함수</a:t>
            </a:r>
            <a:r>
              <a:rPr lang="en-US" altLang="ko-KR" dirty="0"/>
              <a:t>, e-greedy </a:t>
            </a:r>
            <a:r>
              <a:rPr lang="ko-KR" altLang="en-US" dirty="0"/>
              <a:t>기법으로 </a:t>
            </a:r>
            <a:r>
              <a:rPr lang="en-US" altLang="ko-KR" dirty="0"/>
              <a:t>Q-tot</a:t>
            </a:r>
            <a:r>
              <a:rPr lang="ko-KR" altLang="en-US" dirty="0"/>
              <a:t>가 생성된다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Q-tot</a:t>
            </a:r>
            <a:r>
              <a:rPr lang="ko-KR" altLang="en-US" dirty="0"/>
              <a:t> 와 각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Q</a:t>
            </a:r>
            <a:r>
              <a:rPr lang="ko-KR" altLang="en-US" dirty="0"/>
              <a:t>함수 값으로 </a:t>
            </a:r>
            <a:r>
              <a:rPr lang="en-US" altLang="ko-KR" dirty="0"/>
              <a:t>Policy</a:t>
            </a:r>
            <a:r>
              <a:rPr lang="ko-KR" altLang="en-US" dirty="0"/>
              <a:t>가 평가된다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평가된 각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Q</a:t>
            </a:r>
            <a:r>
              <a:rPr lang="ko-KR" altLang="en-US" dirty="0"/>
              <a:t>함수에 의해 </a:t>
            </a:r>
            <a:r>
              <a:rPr lang="en-US" altLang="ko-KR" dirty="0"/>
              <a:t>Policy</a:t>
            </a:r>
            <a:r>
              <a:rPr lang="ko-KR" altLang="en-US" dirty="0"/>
              <a:t>가 결정된다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23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 (제목)"/>
              </a:rPr>
              <a:t>Policy Gradient MARL</a:t>
            </a:r>
            <a:endParaRPr lang="ko-KR" altLang="en-US" dirty="0">
              <a:latin typeface="Calibri (제목)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2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Policy Gradient MARL – IAC</a:t>
            </a:r>
            <a:endParaRPr lang="ko-KR" altLang="en-US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적용된 학습 방법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Q</a:t>
            </a:r>
            <a:r>
              <a:rPr lang="ko-KR" altLang="en-US" sz="2000" dirty="0"/>
              <a:t>러닝이었던 </a:t>
            </a:r>
            <a:r>
              <a:rPr lang="en-US" altLang="ko-KR" sz="2000" dirty="0"/>
              <a:t>IQL</a:t>
            </a:r>
            <a:r>
              <a:rPr lang="ko-KR" altLang="en-US" sz="2000" dirty="0"/>
              <a:t>을 </a:t>
            </a:r>
            <a:r>
              <a:rPr lang="en-US" altLang="ko-KR" sz="2000" dirty="0"/>
              <a:t>actor-critic</a:t>
            </a:r>
            <a:r>
              <a:rPr lang="ko-KR" altLang="en-US" sz="2000" dirty="0"/>
              <a:t>방법으로 </a:t>
            </a:r>
            <a:r>
              <a:rPr lang="en-US" altLang="ko-KR" sz="2000" dirty="0"/>
              <a:t>Policy Gradient</a:t>
            </a:r>
            <a:r>
              <a:rPr lang="ko-KR" altLang="en-US" sz="2000" dirty="0"/>
              <a:t>를 이용함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각</a:t>
            </a:r>
            <a:r>
              <a:rPr lang="en-US" altLang="ko-KR" sz="2000" dirty="0"/>
              <a:t> agent</a:t>
            </a:r>
            <a:r>
              <a:rPr lang="ko-KR" altLang="en-US" sz="2000" dirty="0"/>
              <a:t>마다 </a:t>
            </a:r>
            <a:r>
              <a:rPr lang="en-US" altLang="ko-KR" sz="2000" dirty="0"/>
              <a:t>actor </a:t>
            </a:r>
            <a:r>
              <a:rPr lang="ko-KR" altLang="en-US" sz="2000" dirty="0"/>
              <a:t>및 </a:t>
            </a:r>
            <a:r>
              <a:rPr lang="en-US" altLang="ko-KR" sz="2000" dirty="0"/>
              <a:t>critic</a:t>
            </a:r>
            <a:r>
              <a:rPr lang="ko-KR" altLang="en-US" sz="2000" dirty="0"/>
              <a:t>이 할당되며 </a:t>
            </a:r>
            <a:r>
              <a:rPr lang="en-US" altLang="ko-KR" sz="2000" dirty="0"/>
              <a:t>critic</a:t>
            </a:r>
            <a:r>
              <a:rPr lang="ko-KR" altLang="en-US" sz="2000" dirty="0"/>
              <a:t>의 형태에 따라 </a:t>
            </a:r>
            <a:r>
              <a:rPr lang="en-US" altLang="ko-KR" sz="2000" dirty="0"/>
              <a:t>IAC-V, IAC-Q </a:t>
            </a:r>
            <a:r>
              <a:rPr lang="ko-KR" altLang="en-US" sz="2000" dirty="0"/>
              <a:t>가 존재한다</a:t>
            </a:r>
            <a:r>
              <a:rPr lang="en-US" altLang="ko-KR" sz="2000" dirty="0"/>
              <a:t>. </a:t>
            </a:r>
          </a:p>
          <a:p>
            <a:pPr lvl="1"/>
            <a:r>
              <a:rPr lang="en-US" altLang="ko-KR" sz="2000" dirty="0"/>
              <a:t>IQL</a:t>
            </a:r>
            <a:r>
              <a:rPr lang="ko-KR" altLang="en-US" sz="2000" dirty="0"/>
              <a:t>과 마찬가지로 각</a:t>
            </a:r>
            <a:r>
              <a:rPr lang="en-US" altLang="ko-KR" sz="2000" dirty="0"/>
              <a:t> agent</a:t>
            </a:r>
            <a:r>
              <a:rPr lang="ko-KR" altLang="en-US" sz="2000" dirty="0"/>
              <a:t>의 </a:t>
            </a:r>
            <a:r>
              <a:rPr lang="en-US" altLang="ko-KR" sz="2000" dirty="0"/>
              <a:t>Joint-action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평가하는 기능이 없다</a:t>
            </a:r>
            <a:r>
              <a:rPr lang="en-US" altLang="ko-KR" sz="2000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6165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42733</TotalTime>
  <Words>807</Words>
  <Application>Microsoft Office PowerPoint</Application>
  <PresentationFormat>화면 슬라이드 쇼(4:3)</PresentationFormat>
  <Paragraphs>133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Calibri (제목)</vt:lpstr>
      <vt:lpstr>맑은 고딕</vt:lpstr>
      <vt:lpstr>새굴림</vt:lpstr>
      <vt:lpstr>Arial</vt:lpstr>
      <vt:lpstr>Calibri</vt:lpstr>
      <vt:lpstr>Tahoma</vt:lpstr>
      <vt:lpstr>Wingdings</vt:lpstr>
      <vt:lpstr>연구실</vt:lpstr>
      <vt:lpstr>MARL 알고리즘 비교 분석</vt:lpstr>
      <vt:lpstr>MARL Algorithms</vt:lpstr>
      <vt:lpstr>Q-러닝 MARL</vt:lpstr>
      <vt:lpstr>Q-러닝 MARL – IQL</vt:lpstr>
      <vt:lpstr>Q-러닝 MARL – QMIX</vt:lpstr>
      <vt:lpstr>Q-러닝 MARL – QMIX</vt:lpstr>
      <vt:lpstr>Q-러닝 MARL – QMIX</vt:lpstr>
      <vt:lpstr>Policy Gradient MARL</vt:lpstr>
      <vt:lpstr>Policy Gradient MARL – IAC</vt:lpstr>
      <vt:lpstr>Policy Gradient MARL - COMA</vt:lpstr>
      <vt:lpstr>Policy Gradient MARL – COMA</vt:lpstr>
      <vt:lpstr>MARL - COMA</vt:lpstr>
      <vt:lpstr>Policy Gradient MARL – LIIR</vt:lpstr>
      <vt:lpstr>Policy Gradient MARL– LIIR</vt:lpstr>
      <vt:lpstr>Policy Gradient MARL – LIIR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3888</cp:revision>
  <cp:lastPrinted>2014-01-28T15:06:27Z</cp:lastPrinted>
  <dcterms:created xsi:type="dcterms:W3CDTF">2014-01-17T23:41:00Z</dcterms:created>
  <dcterms:modified xsi:type="dcterms:W3CDTF">2020-04-14T01:35:50Z</dcterms:modified>
</cp:coreProperties>
</file>