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449" r:id="rId2"/>
    <p:sldId id="462" r:id="rId3"/>
    <p:sldId id="531" r:id="rId4"/>
    <p:sldId id="480" r:id="rId5"/>
    <p:sldId id="479" r:id="rId6"/>
    <p:sldId id="482" r:id="rId7"/>
    <p:sldId id="553" r:id="rId8"/>
    <p:sldId id="535" r:id="rId9"/>
    <p:sldId id="497" r:id="rId10"/>
    <p:sldId id="556" r:id="rId11"/>
    <p:sldId id="546" r:id="rId12"/>
    <p:sldId id="572" r:id="rId13"/>
    <p:sldId id="567" r:id="rId14"/>
    <p:sldId id="574" r:id="rId15"/>
    <p:sldId id="573" r:id="rId16"/>
    <p:sldId id="568" r:id="rId17"/>
    <p:sldId id="557" r:id="rId18"/>
    <p:sldId id="569" r:id="rId19"/>
    <p:sldId id="558" r:id="rId20"/>
    <p:sldId id="570" r:id="rId21"/>
    <p:sldId id="571" r:id="rId22"/>
    <p:sldId id="536" r:id="rId23"/>
    <p:sldId id="537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2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6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1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Stabilising</a:t>
            </a:r>
            <a:r>
              <a:rPr lang="en-US" altLang="ko-KR" dirty="0"/>
              <a:t> Experience Replay for Deep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2020.3.18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SMAC- Multi-Agent Importance Sampling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들의 </a:t>
            </a:r>
            <a:r>
              <a:rPr lang="en-US" altLang="ko-KR" sz="2400" b="1" dirty="0"/>
              <a:t>optimality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Q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전체 탐색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</a:t>
            </a:r>
          </a:p>
          <a:p>
            <a:r>
              <a:rPr lang="en-US" altLang="ko-KR" sz="2000" b="1" dirty="0"/>
              <a:t>                                                </a:t>
            </a:r>
            <a:r>
              <a:rPr lang="en-US" altLang="ko-KR" sz="2000" dirty="0"/>
              <a:t>- joint</a:t>
            </a:r>
            <a:r>
              <a:rPr lang="ko-KR" altLang="en-US" sz="2000" dirty="0"/>
              <a:t> </a:t>
            </a:r>
            <a:r>
              <a:rPr lang="en-US" altLang="ko-KR" sz="2000" dirty="0"/>
              <a:t>action</a:t>
            </a:r>
            <a:r>
              <a:rPr lang="ko-KR" altLang="en-US" sz="2000" dirty="0"/>
              <a:t>에 대한 다른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들의 확률 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en-US" altLang="ko-KR" sz="2400" b="1" dirty="0"/>
              <a:t>Loss</a:t>
            </a:r>
            <a:r>
              <a:rPr lang="ko-KR" altLang="en-US" sz="2400" b="1" dirty="0"/>
              <a:t> 함수 </a:t>
            </a:r>
            <a:endParaRPr lang="en-US" altLang="ko-KR" sz="2400" b="1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B = </a:t>
            </a:r>
            <a:r>
              <a:rPr lang="ko-KR" altLang="en-US" sz="2400" dirty="0"/>
              <a:t>샘플 량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ti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 시간에 따른 샘플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8E683-7B40-4387-9E4D-809C30FE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" y="2077924"/>
            <a:ext cx="8229600" cy="7320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617FD-5A81-497C-83B9-86BC4648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9" y="3271837"/>
            <a:ext cx="3048000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BE790-DB42-45AB-9A8A-012A38DF6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9" y="4449390"/>
            <a:ext cx="4905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SMAC- Multi-Agent Importance Sampling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들의 </a:t>
            </a:r>
            <a:r>
              <a:rPr lang="en-US" altLang="ko-KR" sz="2400" b="1" dirty="0"/>
              <a:t>optimality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Q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부분 탐색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endParaRPr lang="en-US" altLang="ko-KR" sz="1600" dirty="0">
              <a:latin typeface="+mj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j-ea"/>
              </a:rPr>
              <a:t>State space :                                              , </a:t>
            </a:r>
            <a:r>
              <a:rPr lang="en-US" altLang="ko-KR" sz="1600" dirty="0"/>
              <a:t>observation function :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reward function :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transition function : </a:t>
            </a:r>
            <a:endParaRPr lang="en-US" altLang="ko-KR" sz="2400" b="1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                                                         </a:t>
            </a:r>
            <a:r>
              <a:rPr lang="ko-KR" altLang="en-US" sz="1800" dirty="0"/>
              <a:t>의 대한 </a:t>
            </a:r>
            <a:r>
              <a:rPr lang="ko-KR" altLang="en-US" sz="1800" dirty="0" err="1"/>
              <a:t>벨만</a:t>
            </a:r>
            <a:r>
              <a:rPr lang="ko-KR" altLang="en-US" sz="1800" dirty="0"/>
              <a:t> 방정식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최종 </a:t>
            </a:r>
            <a:r>
              <a:rPr lang="ko-KR" altLang="en-US" sz="2000" dirty="0" err="1"/>
              <a:t>벨만</a:t>
            </a:r>
            <a:r>
              <a:rPr lang="ko-KR" altLang="en-US" sz="2000" dirty="0"/>
              <a:t> 방정식 </a:t>
            </a:r>
            <a:r>
              <a:rPr lang="en-US" altLang="ko-KR" sz="2000" dirty="0"/>
              <a:t>: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6329BC-0EB9-470C-8894-4045B152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1344"/>
            <a:ext cx="9144000" cy="554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646B69-5321-4284-8C51-4DF59DB7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348880"/>
            <a:ext cx="3038475" cy="323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9151EA-A2BC-4F0C-9272-783E09CBA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2335932"/>
            <a:ext cx="1563389" cy="3338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A5FFFF-7656-463A-88FD-822D75675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938381"/>
            <a:ext cx="3819525" cy="314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9EDAA5-C0A9-4A03-9298-F63EA0CD3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309461"/>
            <a:ext cx="4924425" cy="1038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8F4266-7542-48C0-934D-1C0FCF6E13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2" y="4841264"/>
            <a:ext cx="7943850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A9B4D2-2AF8-49B8-B181-4D2B0495F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485" y="4340113"/>
            <a:ext cx="2603351" cy="3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1630362"/>
            <a:ext cx="8229600" cy="4953000"/>
          </a:xfrm>
        </p:spPr>
        <p:txBody>
          <a:bodyPr/>
          <a:lstStyle/>
          <a:p>
            <a:r>
              <a:rPr lang="en-US" altLang="ko-KR" sz="2400" b="1" dirty="0">
                <a:latin typeface="+mj-ea"/>
                <a:ea typeface="+mj-ea"/>
              </a:rPr>
              <a:t>Importance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Sampling </a:t>
            </a:r>
            <a:r>
              <a:rPr lang="ko-KR" altLang="en-US" sz="2400" b="1" dirty="0">
                <a:latin typeface="+mj-ea"/>
                <a:ea typeface="+mj-ea"/>
              </a:rPr>
              <a:t>기법 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Large, unbounded variance </a:t>
            </a:r>
            <a:r>
              <a:rPr lang="ko-KR" altLang="en-US" sz="2000" dirty="0">
                <a:latin typeface="+mj-ea"/>
                <a:ea typeface="+mj-ea"/>
              </a:rPr>
              <a:t>유발함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en-US" altLang="ko-KR" sz="1800" dirty="0">
                <a:latin typeface="+mj-ea"/>
                <a:ea typeface="+mj-ea"/>
              </a:rPr>
              <a:t>Truncating, adjust</a:t>
            </a:r>
            <a:r>
              <a:rPr lang="ko-KR" altLang="en-US" sz="1800" dirty="0">
                <a:latin typeface="+mj-ea"/>
                <a:ea typeface="+mj-ea"/>
              </a:rPr>
              <a:t>기법이 있었지만 </a:t>
            </a:r>
            <a:r>
              <a:rPr lang="en-US" altLang="ko-KR" sz="1800" dirty="0">
                <a:latin typeface="+mj-ea"/>
                <a:ea typeface="+mj-ea"/>
              </a:rPr>
              <a:t>bias </a:t>
            </a:r>
            <a:r>
              <a:rPr lang="ko-KR" altLang="en-US" sz="1800" dirty="0">
                <a:latin typeface="+mj-ea"/>
                <a:ea typeface="+mj-ea"/>
              </a:rPr>
              <a:t>발생시킴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위 문제를 고치는 대신 </a:t>
            </a:r>
            <a:r>
              <a:rPr lang="en-US" altLang="ko-KR" sz="2400" b="1" dirty="0">
                <a:latin typeface="+mj-ea"/>
                <a:ea typeface="+mj-ea"/>
              </a:rPr>
              <a:t>non-stationary </a:t>
            </a:r>
            <a:r>
              <a:rPr lang="ko-KR" altLang="en-US" sz="2400" b="1" dirty="0">
                <a:latin typeface="+mj-ea"/>
                <a:ea typeface="+mj-ea"/>
              </a:rPr>
              <a:t>문제를 포용하는 방법으로 접근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hyper-Q-Learning (</a:t>
            </a:r>
            <a:r>
              <a:rPr lang="en-US" altLang="ko-KR" sz="2000" dirty="0" err="1">
                <a:latin typeface="+mj-ea"/>
                <a:ea typeface="+mj-ea"/>
              </a:rPr>
              <a:t>Tesauro</a:t>
            </a:r>
            <a:r>
              <a:rPr lang="en-US" altLang="ko-KR" sz="2000" dirty="0">
                <a:latin typeface="+mj-ea"/>
                <a:ea typeface="+mj-ea"/>
              </a:rPr>
              <a:t>, 2003) </a:t>
            </a:r>
            <a:r>
              <a:rPr lang="ko-KR" altLang="en-US" sz="2000" dirty="0">
                <a:latin typeface="+mj-ea"/>
                <a:ea typeface="+mj-ea"/>
              </a:rPr>
              <a:t>방법 제시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agent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state space</a:t>
            </a:r>
            <a:r>
              <a:rPr lang="ko-KR" altLang="en-US" sz="1600" dirty="0">
                <a:latin typeface="+mj-ea"/>
                <a:ea typeface="+mj-ea"/>
              </a:rPr>
              <a:t>는 베이지안 추론으로 계산됨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더 큰 </a:t>
            </a:r>
            <a:r>
              <a:rPr lang="en-US" altLang="ko-KR" sz="1600" dirty="0">
                <a:latin typeface="+mj-ea"/>
                <a:ea typeface="+mj-ea"/>
              </a:rPr>
              <a:t>space </a:t>
            </a:r>
            <a:r>
              <a:rPr lang="ko-KR" altLang="en-US" sz="1600" dirty="0">
                <a:latin typeface="+mj-ea"/>
                <a:ea typeface="+mj-ea"/>
              </a:rPr>
              <a:t>계산이 필요하여 </a:t>
            </a:r>
            <a:r>
              <a:rPr lang="en-US" altLang="ko-KR" sz="1600" dirty="0">
                <a:latin typeface="+mj-ea"/>
                <a:ea typeface="+mj-ea"/>
              </a:rPr>
              <a:t>Q</a:t>
            </a:r>
            <a:r>
              <a:rPr lang="ko-KR" altLang="en-US" sz="1600" dirty="0">
                <a:latin typeface="+mj-ea"/>
                <a:ea typeface="+mj-ea"/>
              </a:rPr>
              <a:t>함수의 차원 증가시킴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1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1630362"/>
            <a:ext cx="8229600" cy="4953000"/>
          </a:xfrm>
        </p:spPr>
        <p:txBody>
          <a:bodyPr/>
          <a:lstStyle/>
          <a:p>
            <a:r>
              <a:rPr lang="en-US" altLang="ko-KR" sz="2400" b="1" dirty="0">
                <a:latin typeface="+mj-ea"/>
                <a:ea typeface="+mj-ea"/>
              </a:rPr>
              <a:t>Importance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Sampling </a:t>
            </a:r>
            <a:r>
              <a:rPr lang="ko-KR" altLang="en-US" sz="2400" b="1" dirty="0">
                <a:latin typeface="+mj-ea"/>
                <a:ea typeface="+mj-ea"/>
              </a:rPr>
              <a:t>기법 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Large, unbounded variance </a:t>
            </a:r>
            <a:r>
              <a:rPr lang="ko-KR" altLang="en-US" sz="2000" dirty="0">
                <a:latin typeface="+mj-ea"/>
                <a:ea typeface="+mj-ea"/>
              </a:rPr>
              <a:t>유발함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en-US" altLang="ko-KR" sz="1800" dirty="0">
                <a:latin typeface="+mj-ea"/>
                <a:ea typeface="+mj-ea"/>
              </a:rPr>
              <a:t>Truncating, adjust</a:t>
            </a:r>
            <a:r>
              <a:rPr lang="ko-KR" altLang="en-US" sz="1800" dirty="0">
                <a:latin typeface="+mj-ea"/>
                <a:ea typeface="+mj-ea"/>
              </a:rPr>
              <a:t>기법이 있었지만 </a:t>
            </a:r>
            <a:r>
              <a:rPr lang="en-US" altLang="ko-KR" sz="1800" dirty="0">
                <a:latin typeface="+mj-ea"/>
                <a:ea typeface="+mj-ea"/>
              </a:rPr>
              <a:t>bias </a:t>
            </a:r>
            <a:r>
              <a:rPr lang="ko-KR" altLang="en-US" sz="1800" dirty="0">
                <a:latin typeface="+mj-ea"/>
                <a:ea typeface="+mj-ea"/>
              </a:rPr>
              <a:t>발생시킴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위 문제를 고치는 대신 </a:t>
            </a:r>
            <a:r>
              <a:rPr lang="en-US" altLang="ko-KR" sz="2400" b="1" dirty="0">
                <a:latin typeface="+mj-ea"/>
                <a:ea typeface="+mj-ea"/>
              </a:rPr>
              <a:t>non-stationary </a:t>
            </a:r>
            <a:r>
              <a:rPr lang="ko-KR" altLang="en-US" sz="2400" b="1" dirty="0">
                <a:latin typeface="+mj-ea"/>
                <a:ea typeface="+mj-ea"/>
              </a:rPr>
              <a:t>문제를 포용하는 방법으로 접근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hyper-Q-Learning (</a:t>
            </a:r>
            <a:r>
              <a:rPr lang="en-US" altLang="ko-KR" sz="2000" dirty="0" err="1">
                <a:latin typeface="+mj-ea"/>
                <a:ea typeface="+mj-ea"/>
              </a:rPr>
              <a:t>Tesauro</a:t>
            </a:r>
            <a:r>
              <a:rPr lang="en-US" altLang="ko-KR" sz="2000" dirty="0">
                <a:latin typeface="+mj-ea"/>
                <a:ea typeface="+mj-ea"/>
              </a:rPr>
              <a:t>, 2003) </a:t>
            </a:r>
            <a:r>
              <a:rPr lang="ko-KR" altLang="en-US" sz="2000" dirty="0">
                <a:latin typeface="+mj-ea"/>
                <a:ea typeface="+mj-ea"/>
              </a:rPr>
              <a:t>방법 제시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각 </a:t>
            </a:r>
            <a:r>
              <a:rPr lang="en-US" altLang="ko-KR" sz="1600" dirty="0">
                <a:latin typeface="+mj-ea"/>
                <a:ea typeface="+mj-ea"/>
              </a:rPr>
              <a:t>agent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state space</a:t>
            </a:r>
            <a:r>
              <a:rPr lang="ko-KR" altLang="en-US" sz="1600" dirty="0">
                <a:latin typeface="+mj-ea"/>
                <a:ea typeface="+mj-ea"/>
              </a:rPr>
              <a:t>는 베이지안 추론으로 계산됨</a:t>
            </a:r>
            <a:endParaRPr lang="en-US" altLang="ko-KR" sz="1600" dirty="0">
              <a:latin typeface="+mj-ea"/>
              <a:ea typeface="+mj-ea"/>
            </a:endParaRP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더 큰 </a:t>
            </a:r>
            <a:r>
              <a:rPr lang="en-US" altLang="ko-KR" sz="1600" dirty="0">
                <a:latin typeface="+mj-ea"/>
                <a:ea typeface="+mj-ea"/>
              </a:rPr>
              <a:t>space </a:t>
            </a:r>
            <a:r>
              <a:rPr lang="ko-KR" altLang="en-US" sz="1600" dirty="0">
                <a:latin typeface="+mj-ea"/>
                <a:ea typeface="+mj-ea"/>
              </a:rPr>
              <a:t>계산이 필요하여 </a:t>
            </a:r>
            <a:r>
              <a:rPr lang="en-US" altLang="ko-KR" sz="1600" dirty="0">
                <a:latin typeface="+mj-ea"/>
                <a:ea typeface="+mj-ea"/>
              </a:rPr>
              <a:t>Q</a:t>
            </a:r>
            <a:r>
              <a:rPr lang="ko-KR" altLang="en-US" sz="1600" dirty="0">
                <a:latin typeface="+mj-ea"/>
                <a:ea typeface="+mj-ea"/>
              </a:rPr>
              <a:t>함수의 차원 증가시킴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1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7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1630362"/>
            <a:ext cx="8229600" cy="4953000"/>
          </a:xfrm>
        </p:spPr>
        <p:txBody>
          <a:bodyPr/>
          <a:lstStyle/>
          <a:p>
            <a:r>
              <a:rPr lang="ko-KR" altLang="en-US" sz="2400" dirty="0"/>
              <a:t>새로운 </a:t>
            </a:r>
            <a:r>
              <a:rPr lang="en-US" altLang="ko-KR" sz="2400" dirty="0"/>
              <a:t>Observation </a:t>
            </a:r>
            <a:r>
              <a:rPr lang="ko-KR" altLang="en-US" sz="2400" dirty="0"/>
              <a:t>함수 사용</a:t>
            </a:r>
            <a:endParaRPr lang="en-US" altLang="ko-KR" sz="2400" dirty="0"/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+mj-ea"/>
                <a:ea typeface="+mj-ea"/>
              </a:rPr>
              <a:t>   </a:t>
            </a:r>
            <a:r>
              <a:rPr lang="ko-KR" altLang="en-US" sz="2000" dirty="0">
                <a:latin typeface="+mj-ea"/>
                <a:ea typeface="+mj-ea"/>
              </a:rPr>
              <a:t>에 관련 해서는 </a:t>
            </a:r>
            <a:r>
              <a:rPr lang="en-US" altLang="ko-KR" sz="2000" dirty="0">
                <a:latin typeface="+mj-ea"/>
                <a:ea typeface="+mj-ea"/>
              </a:rPr>
              <a:t>replay memory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/>
              <a:t>actually occur</a:t>
            </a:r>
            <a:r>
              <a:rPr lang="ko-KR" altLang="en-US" sz="2000" dirty="0"/>
              <a:t>된 것만 사용</a:t>
            </a: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</a:t>
            </a:r>
          </a:p>
          <a:p>
            <a:r>
              <a:rPr lang="en-US" altLang="ko-KR" sz="2400" dirty="0"/>
              <a:t>iteration number ‘e’, rate of exploration </a:t>
            </a: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1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3640E-17FE-4DD1-887B-9647A8EE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60" y="2544487"/>
            <a:ext cx="3350276" cy="6027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86D7A-3BA1-4566-99CC-3BAD31219964}"/>
              </a:ext>
            </a:extLst>
          </p:cNvPr>
          <p:cNvSpPr/>
          <p:nvPr/>
        </p:nvSpPr>
        <p:spPr>
          <a:xfrm>
            <a:off x="611560" y="3399656"/>
            <a:ext cx="10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2000" dirty="0"/>
              <a:t>θ−</a:t>
            </a:r>
            <a:r>
              <a:rPr lang="en-US" altLang="ko-KR" sz="2000" dirty="0"/>
              <a:t>a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3210E9-197B-4736-8DEA-87FFB269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221088"/>
            <a:ext cx="235097" cy="323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74312A-2A7B-473A-B2E2-F415F433F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22" y="5259339"/>
            <a:ext cx="4968552" cy="7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8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다양한 테스트를 위해 여러가지 기법으로 세팅하여 비교함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XP+FP : experience replay</a:t>
            </a:r>
            <a:r>
              <a:rPr lang="ko-KR" altLang="en-US" sz="2000" dirty="0"/>
              <a:t>와 </a:t>
            </a:r>
            <a:r>
              <a:rPr lang="en-US" altLang="ko-KR" sz="2000" dirty="0"/>
              <a:t>fingerprints </a:t>
            </a:r>
            <a:r>
              <a:rPr lang="ko-KR" altLang="en-US" sz="2000" dirty="0"/>
              <a:t>기법 적용</a:t>
            </a:r>
            <a:endParaRPr lang="en-US" altLang="ko-KR" sz="2000" dirty="0"/>
          </a:p>
          <a:p>
            <a:pPr lvl="1"/>
            <a:r>
              <a:rPr lang="en-US" altLang="ko-KR" sz="2000" dirty="0"/>
              <a:t>XP+IS  : experience replay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importance sampling </a:t>
            </a:r>
            <a:r>
              <a:rPr lang="ko-KR" altLang="en-US" sz="2000" dirty="0"/>
              <a:t>기법 적용</a:t>
            </a:r>
            <a:endParaRPr lang="en-US" altLang="ko-KR" sz="2000" dirty="0"/>
          </a:p>
          <a:p>
            <a:pPr lvl="1"/>
            <a:r>
              <a:rPr lang="en-US" altLang="ko-KR" sz="2000" dirty="0"/>
              <a:t>XP+IS+FP : experience replay, fingerprints, importance sampling  </a:t>
            </a:r>
            <a:r>
              <a:rPr lang="ko-KR" altLang="en-US" sz="2000" dirty="0"/>
              <a:t>모두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FF : feed forward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RNN : RNN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400" b="1" dirty="0">
                <a:latin typeface="+mj-ea"/>
                <a:ea typeface="+mj-ea"/>
              </a:rPr>
              <a:t>StarCraft Micromanagement  </a:t>
            </a:r>
            <a:r>
              <a:rPr lang="ko-KR" altLang="en-US" sz="2400" b="1" dirty="0">
                <a:latin typeface="+mj-ea"/>
                <a:ea typeface="+mj-ea"/>
              </a:rPr>
              <a:t>환경에서 실험함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사용된 </a:t>
            </a:r>
            <a:r>
              <a:rPr lang="ko-KR" altLang="en-US" sz="2400" b="1" dirty="0" err="1">
                <a:latin typeface="+mj-ea"/>
                <a:ea typeface="+mj-ea"/>
              </a:rPr>
              <a:t>아키텍쳐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/>
              <a:t>DQN, GRU </a:t>
            </a:r>
            <a:r>
              <a:rPr lang="ko-KR" altLang="en-US" sz="2000" dirty="0"/>
              <a:t>사용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41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4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E572E-2192-478D-ADC0-C98E489B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06019"/>
            <a:ext cx="6336704" cy="52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Background</a:t>
            </a:r>
          </a:p>
          <a:p>
            <a:r>
              <a:rPr lang="en-US" altLang="ko-KR" sz="2400" dirty="0">
                <a:latin typeface="+mj-ea"/>
                <a:ea typeface="+mj-ea"/>
              </a:rPr>
              <a:t>Methods</a:t>
            </a:r>
          </a:p>
          <a:p>
            <a:r>
              <a:rPr lang="en-US" altLang="ko-KR" sz="2400" dirty="0">
                <a:latin typeface="+mj-ea"/>
                <a:ea typeface="+mj-ea"/>
              </a:rPr>
              <a:t>Experiments</a:t>
            </a: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2C2A9-2AA8-443B-B59A-227B5DC8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94" y="1772816"/>
            <a:ext cx="6403811" cy="44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E0402-A669-4654-AA96-469EBB98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601787"/>
            <a:ext cx="4371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3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OFFER: Off-Environment Reinforcement Learning(</a:t>
            </a:r>
            <a:r>
              <a:rPr lang="en-US" altLang="ko-KR" sz="2400" dirty="0" err="1"/>
              <a:t>Ciosek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Whiteson</a:t>
            </a:r>
            <a:r>
              <a:rPr lang="en-US" altLang="ko-KR" sz="2400" dirty="0"/>
              <a:t> 2017)</a:t>
            </a:r>
          </a:p>
          <a:p>
            <a:endParaRPr lang="en-US" altLang="ko-KR" sz="2400" dirty="0"/>
          </a:p>
          <a:p>
            <a:r>
              <a:rPr lang="en-US" altLang="ko-KR" sz="2400" dirty="0"/>
              <a:t>hyper Q-learning (</a:t>
            </a:r>
            <a:r>
              <a:rPr lang="en-US" altLang="ko-KR" sz="2400" dirty="0" err="1"/>
              <a:t>Tesauro</a:t>
            </a:r>
            <a:r>
              <a:rPr lang="en-US" altLang="ko-KR" sz="2400" dirty="0"/>
              <a:t>, 2003)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spc="-150" dirty="0">
                <a:latin typeface="+mj-ea"/>
              </a:rPr>
              <a:t>현실 세계는 </a:t>
            </a:r>
            <a:r>
              <a:rPr lang="en-US" altLang="ko-KR" sz="2400" b="1" spc="-150" dirty="0">
                <a:latin typeface="+mj-ea"/>
              </a:rPr>
              <a:t>Multi-agent </a:t>
            </a:r>
            <a:r>
              <a:rPr lang="ko-KR" altLang="en-US" sz="2400" b="1" spc="-150" dirty="0">
                <a:latin typeface="+mj-ea"/>
              </a:rPr>
              <a:t>환경이다</a:t>
            </a:r>
            <a:endParaRPr lang="en-US" altLang="ko-KR" sz="2400" b="1" spc="-150" dirty="0">
              <a:latin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그러나 이미 존재하는 </a:t>
            </a:r>
            <a:r>
              <a:rPr lang="en-US" altLang="ko-KR" sz="2400" b="1" spc="-150" dirty="0">
                <a:latin typeface="+mj-ea"/>
                <a:ea typeface="+mj-ea"/>
              </a:rPr>
              <a:t>Model</a:t>
            </a:r>
            <a:r>
              <a:rPr lang="ko-KR" altLang="en-US" sz="2400" b="1" spc="-150" dirty="0">
                <a:latin typeface="+mj-ea"/>
                <a:ea typeface="+mj-ea"/>
              </a:rPr>
              <a:t>들은 현실에 적용하는데 확장성이 좋지 않다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spc="-150" dirty="0">
                <a:latin typeface="+mj-ea"/>
                <a:ea typeface="+mj-ea"/>
              </a:rPr>
              <a:t>대표적으로 </a:t>
            </a:r>
            <a:r>
              <a:rPr lang="en-US" altLang="ko-KR" sz="2000" spc="-150" dirty="0">
                <a:latin typeface="+mj-ea"/>
                <a:ea typeface="+mj-ea"/>
              </a:rPr>
              <a:t>IQL</a:t>
            </a:r>
            <a:r>
              <a:rPr lang="ko-KR" altLang="en-US" sz="2000" spc="-150" dirty="0">
                <a:latin typeface="+mj-ea"/>
                <a:ea typeface="+mj-ea"/>
              </a:rPr>
              <a:t>이 있는데 불완전 하다</a:t>
            </a:r>
            <a:r>
              <a:rPr lang="en-US" altLang="ko-KR" sz="2000" spc="-150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600" spc="-150" dirty="0">
                <a:latin typeface="+mj-ea"/>
                <a:ea typeface="+mj-ea"/>
              </a:rPr>
              <a:t>Q</a:t>
            </a:r>
            <a:r>
              <a:rPr lang="ko-KR" altLang="en-US" sz="1600" spc="-150" dirty="0">
                <a:latin typeface="+mj-ea"/>
                <a:ea typeface="+mj-ea"/>
              </a:rPr>
              <a:t>러닝으로 쌓인 경험 리플레이와 양립되지 않는다</a:t>
            </a:r>
            <a:endParaRPr lang="en-US" altLang="ko-KR" sz="1600" spc="-15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spc="-150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이러한 문제를 해결하기 위해 두 가지 방법을 제안 한다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en-US" altLang="ko-KR" sz="2000" dirty="0"/>
              <a:t>multi-agent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변형을 이용한다</a:t>
            </a:r>
            <a:endParaRPr lang="en-US" altLang="ko-KR" sz="2000" dirty="0"/>
          </a:p>
          <a:p>
            <a:pPr lvl="2"/>
            <a:r>
              <a:rPr lang="ko-KR" altLang="en-US" sz="1600" spc="-150" dirty="0">
                <a:latin typeface="새굴림" panose="02030600000101010101" pitchFamily="18" charset="-127"/>
                <a:ea typeface="새굴림" panose="02030600000101010101" pitchFamily="18" charset="-127"/>
              </a:rPr>
              <a:t>오래된 데이터를 자연스럽게 제거하기 위한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importance sampling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함</a:t>
            </a:r>
            <a:endParaRPr lang="en-US" altLang="ko-KR" sz="1600" spc="-15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들은</a:t>
            </a:r>
            <a:r>
              <a:rPr lang="en-US" altLang="ko-KR" sz="2000" dirty="0"/>
              <a:t> Fingerprint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기법을 사용한다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endParaRPr lang="en-US" altLang="ko-KR" sz="1600" b="1" spc="-150" dirty="0">
              <a:latin typeface="+mj-ea"/>
              <a:ea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강화학습은 자동화 시스템에 학습시키는 패러다임으로 자리 잡고 있다</a:t>
            </a:r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그러나 현실세계에서 강화학습을 적용하는 것은 쉽지 않다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2400" b="1" dirty="0"/>
          </a:p>
          <a:p>
            <a:r>
              <a:rPr lang="en-US" altLang="ko-KR" sz="2400" b="1" dirty="0"/>
              <a:t>IQL</a:t>
            </a:r>
            <a:r>
              <a:rPr lang="ko-KR" altLang="en-US" sz="2400" b="1" dirty="0"/>
              <a:t>이라는 대안이 존재 한다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그러나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끼리 정보 공유가 없어 효과적이지 않다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Experience replay memory</a:t>
            </a:r>
            <a:r>
              <a:rPr lang="ko-KR" altLang="en-US" sz="2400" b="1" dirty="0"/>
              <a:t>에 집중 하였다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IQL</a:t>
            </a:r>
            <a:r>
              <a:rPr lang="ko-KR" altLang="en-US" sz="2000" dirty="0"/>
              <a:t>방법과는 잘 맞지 않았다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이런 문제들을 해결하기 위하여 두 가지 접근법을 제시한다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OFFER: Off-Environment Reinforcement Learning(</a:t>
            </a:r>
            <a:r>
              <a:rPr lang="en-US" altLang="ko-KR" sz="2000" dirty="0" err="1"/>
              <a:t>Ciosek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Whiteson</a:t>
            </a:r>
            <a:r>
              <a:rPr lang="en-US" altLang="ko-KR" sz="2000" dirty="0"/>
              <a:t> 2017)</a:t>
            </a:r>
          </a:p>
          <a:p>
            <a:pPr lvl="2"/>
            <a:r>
              <a:rPr lang="en-US" altLang="ko-KR" sz="1600" dirty="0"/>
              <a:t>replay memory </a:t>
            </a:r>
            <a:r>
              <a:rPr lang="ko-KR" altLang="en-US" sz="1600" dirty="0"/>
              <a:t>를 </a:t>
            </a:r>
            <a:r>
              <a:rPr lang="en-US" altLang="ko-KR" sz="1600" dirty="0"/>
              <a:t>joint action </a:t>
            </a:r>
            <a:r>
              <a:rPr lang="ko-KR" altLang="en-US" sz="1600" dirty="0"/>
              <a:t>확률에 따라 축적 시킨다</a:t>
            </a:r>
            <a:endParaRPr lang="en-US" altLang="ko-KR" sz="1600" dirty="0"/>
          </a:p>
          <a:p>
            <a:pPr lvl="2"/>
            <a:r>
              <a:rPr lang="ko-KR" altLang="en-US" sz="1600" dirty="0"/>
              <a:t>이렇게 해서 </a:t>
            </a:r>
            <a:r>
              <a:rPr lang="en-US" altLang="ko-KR" sz="1600" dirty="0"/>
              <a:t>importance sampling</a:t>
            </a:r>
            <a:r>
              <a:rPr lang="ko-KR" altLang="en-US" sz="1600" dirty="0"/>
              <a:t>이 가능하다</a:t>
            </a:r>
            <a:endParaRPr lang="en-US" altLang="ko-KR" sz="1600" dirty="0"/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hyper Q-learning (</a:t>
            </a:r>
            <a:r>
              <a:rPr lang="en-US" altLang="ko-KR" sz="2000" dirty="0" err="1"/>
              <a:t>Tesauro</a:t>
            </a:r>
            <a:r>
              <a:rPr lang="en-US" altLang="ko-KR" sz="2000" dirty="0"/>
              <a:t>, 2003)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가  </a:t>
            </a:r>
            <a:r>
              <a:rPr lang="en-US" altLang="ko-KR" sz="1600" dirty="0"/>
              <a:t>policy</a:t>
            </a:r>
            <a:r>
              <a:rPr lang="ko-KR" altLang="en-US" sz="1600" dirty="0"/>
              <a:t>를 학습 하여 </a:t>
            </a:r>
            <a:r>
              <a:rPr lang="en-US" altLang="ko-KR" sz="1600" dirty="0"/>
              <a:t>IQL</a:t>
            </a:r>
            <a:r>
              <a:rPr lang="ko-KR" altLang="en-US" sz="1600" dirty="0"/>
              <a:t>의 불완전성을 방지함</a:t>
            </a:r>
            <a:endParaRPr lang="en-US" altLang="ko-KR" sz="1600" dirty="0"/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가</a:t>
            </a:r>
            <a:r>
              <a:rPr lang="en-US" altLang="ko-KR" sz="1600" dirty="0"/>
              <a:t> deep neural network</a:t>
            </a:r>
            <a:r>
              <a:rPr lang="ko-KR" altLang="en-US" sz="1600" dirty="0"/>
              <a:t>로 </a:t>
            </a:r>
            <a:r>
              <a:rPr lang="en-US" altLang="ko-KR" sz="1600" dirty="0"/>
              <a:t>policy</a:t>
            </a:r>
            <a:r>
              <a:rPr lang="ko-KR" altLang="en-US" sz="1600" dirty="0"/>
              <a:t>가 구현된다면 실현 불가능할 것으로 보이나 </a:t>
            </a:r>
            <a:r>
              <a:rPr lang="en-US" altLang="ko-KR" sz="1600" dirty="0"/>
              <a:t>fingerprint</a:t>
            </a:r>
            <a:r>
              <a:rPr lang="ko-KR" altLang="en-US" sz="1600" dirty="0"/>
              <a:t>기법으로 실현 가능한 방법을 제시한다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Single-Agent Reinforcement Learning</a:t>
            </a:r>
          </a:p>
          <a:p>
            <a:pPr lvl="1"/>
            <a:r>
              <a:rPr lang="ko-KR" altLang="en-US" sz="2000" dirty="0"/>
              <a:t>일반적인 </a:t>
            </a:r>
            <a:r>
              <a:rPr lang="ko-KR" altLang="en-US" sz="2000" dirty="0" err="1"/>
              <a:t>벨만</a:t>
            </a:r>
            <a:r>
              <a:rPr lang="en-US" altLang="ko-KR" sz="2000" dirty="0"/>
              <a:t> </a:t>
            </a:r>
            <a:r>
              <a:rPr lang="ko-KR" altLang="en-US" sz="2000" dirty="0"/>
              <a:t>방정식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DQN</a:t>
            </a:r>
            <a:r>
              <a:rPr lang="ko-KR" altLang="en-US" sz="2000" dirty="0"/>
              <a:t>의 </a:t>
            </a:r>
            <a:r>
              <a:rPr lang="en-US" altLang="ko-KR" sz="2000" dirty="0"/>
              <a:t>replay-memory,</a:t>
            </a:r>
            <a:r>
              <a:rPr lang="ko-KR" altLang="en-US" sz="2000" dirty="0"/>
              <a:t> </a:t>
            </a:r>
            <a:r>
              <a:rPr lang="en-US" altLang="ko-KR" sz="2000" dirty="0"/>
              <a:t>target update </a:t>
            </a:r>
            <a:r>
              <a:rPr lang="ko-KR" altLang="en-US" sz="2000" dirty="0"/>
              <a:t>방법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Q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RNN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b="1" dirty="0"/>
              <a:t>Multi-Agent Reinforcement Learning</a:t>
            </a:r>
          </a:p>
          <a:p>
            <a:pPr lvl="1"/>
            <a:r>
              <a:rPr lang="en-US" altLang="ko-KR" sz="2000" dirty="0"/>
              <a:t>POMDP</a:t>
            </a:r>
            <a:r>
              <a:rPr lang="ko-KR" altLang="en-US" sz="2000" dirty="0"/>
              <a:t> 기법 사용함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IQL </a:t>
            </a:r>
            <a:r>
              <a:rPr lang="ko-KR" altLang="en-US" sz="2000" dirty="0">
                <a:latin typeface="+mj-ea"/>
                <a:ea typeface="+mj-ea"/>
              </a:rPr>
              <a:t>기법에 각 </a:t>
            </a:r>
            <a:r>
              <a:rPr lang="en-US" altLang="ko-KR" sz="2000" dirty="0">
                <a:latin typeface="+mj-ea"/>
                <a:ea typeface="+mj-ea"/>
              </a:rPr>
              <a:t>Agent</a:t>
            </a:r>
            <a:r>
              <a:rPr lang="ko-KR" altLang="en-US" sz="2000" dirty="0">
                <a:latin typeface="+mj-ea"/>
                <a:ea typeface="+mj-ea"/>
              </a:rPr>
              <a:t>들이 </a:t>
            </a:r>
            <a:r>
              <a:rPr lang="en-US" altLang="ko-KR" sz="2000" dirty="0">
                <a:latin typeface="+mj-ea"/>
                <a:ea typeface="+mj-ea"/>
              </a:rPr>
              <a:t>RNN</a:t>
            </a:r>
            <a:r>
              <a:rPr lang="ko-KR" altLang="en-US" sz="2000" dirty="0">
                <a:latin typeface="+mj-ea"/>
                <a:ea typeface="+mj-ea"/>
              </a:rPr>
              <a:t>기반으로 </a:t>
            </a:r>
            <a:r>
              <a:rPr lang="en-US" altLang="ko-KR" sz="2000" dirty="0">
                <a:latin typeface="+mj-ea"/>
                <a:ea typeface="+mj-ea"/>
              </a:rPr>
              <a:t>DQN </a:t>
            </a:r>
            <a:r>
              <a:rPr lang="ko-KR" altLang="en-US" sz="2000" dirty="0">
                <a:latin typeface="+mj-ea"/>
                <a:ea typeface="+mj-ea"/>
              </a:rPr>
              <a:t>사용함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44305</TotalTime>
  <Words>936</Words>
  <Application>Microsoft Office PowerPoint</Application>
  <PresentationFormat>화면 슬라이드 쇼(4:3)</PresentationFormat>
  <Paragraphs>191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Stabilising Experience Replay for Deep Multi-Agent Reinforcement Learning</vt:lpstr>
      <vt:lpstr>목차</vt:lpstr>
      <vt:lpstr>Abstract</vt:lpstr>
      <vt:lpstr>Abstract</vt:lpstr>
      <vt:lpstr>Introduction</vt:lpstr>
      <vt:lpstr>Introduction</vt:lpstr>
      <vt:lpstr>Introduction</vt:lpstr>
      <vt:lpstr>BackGround</vt:lpstr>
      <vt:lpstr>Background</vt:lpstr>
      <vt:lpstr>Methods</vt:lpstr>
      <vt:lpstr>SMAC- Multi-Agent Importance Sampling</vt:lpstr>
      <vt:lpstr>SMAC- Multi-Agent Importance Sampling</vt:lpstr>
      <vt:lpstr>Multi-Agent Fingerprints</vt:lpstr>
      <vt:lpstr>Multi-Agent Fingerprints</vt:lpstr>
      <vt:lpstr>Multi-Agent Fingerprints</vt:lpstr>
      <vt:lpstr>Experiments</vt:lpstr>
      <vt:lpstr>Experiments</vt:lpstr>
      <vt:lpstr>Results</vt:lpstr>
      <vt:lpstr>Results</vt:lpstr>
      <vt:lpstr>Results</vt:lpstr>
      <vt:lpstr>Results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3855</cp:revision>
  <cp:lastPrinted>2014-01-28T15:06:27Z</cp:lastPrinted>
  <dcterms:created xsi:type="dcterms:W3CDTF">2014-01-17T23:41:00Z</dcterms:created>
  <dcterms:modified xsi:type="dcterms:W3CDTF">2020-03-17T05:53:29Z</dcterms:modified>
</cp:coreProperties>
</file>