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449" r:id="rId2"/>
    <p:sldId id="462" r:id="rId3"/>
    <p:sldId id="531" r:id="rId4"/>
    <p:sldId id="480" r:id="rId5"/>
    <p:sldId id="479" r:id="rId6"/>
    <p:sldId id="482" r:id="rId7"/>
    <p:sldId id="553" r:id="rId8"/>
    <p:sldId id="535" r:id="rId9"/>
    <p:sldId id="497" r:id="rId10"/>
    <p:sldId id="556" r:id="rId11"/>
    <p:sldId id="546" r:id="rId12"/>
    <p:sldId id="567" r:id="rId13"/>
    <p:sldId id="568" r:id="rId14"/>
    <p:sldId id="557" r:id="rId15"/>
    <p:sldId id="569" r:id="rId16"/>
    <p:sldId id="558" r:id="rId17"/>
    <p:sldId id="570" r:id="rId18"/>
    <p:sldId id="571" r:id="rId19"/>
    <p:sldId id="536" r:id="rId20"/>
    <p:sldId id="537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Y" initials="J" lastIdx="1" clrIdx="0">
    <p:extLst>
      <p:ext uri="{19B8F6BF-5375-455C-9EA6-DF929625EA0E}">
        <p15:presenceInfo xmlns:p15="http://schemas.microsoft.com/office/powerpoint/2012/main" userId="JG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7471" autoAdjust="0"/>
  </p:normalViewPr>
  <p:slideViewPr>
    <p:cSldViewPr>
      <p:cViewPr varScale="1">
        <p:scale>
          <a:sx n="100" d="100"/>
          <a:sy n="100" d="100"/>
        </p:scale>
        <p:origin x="19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BF95-9674-4AD9-9C79-594932E5DA65}" type="datetimeFigureOut">
              <a:rPr lang="ko-KR" altLang="en-US" smtClean="0"/>
              <a:t>2020-03-13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45755-919B-47ED-8D88-DB115CB942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Decentralised</a:t>
            </a:r>
            <a:r>
              <a:rPr lang="en-US" altLang="ko-KR" sz="1200" dirty="0"/>
              <a:t> – </a:t>
            </a:r>
            <a:r>
              <a:rPr lang="ko-KR" altLang="en-US" sz="1200" dirty="0"/>
              <a:t>각 </a:t>
            </a:r>
            <a:r>
              <a:rPr lang="en-US" altLang="ko-KR" sz="1200" dirty="0"/>
              <a:t>Agent</a:t>
            </a:r>
            <a:r>
              <a:rPr lang="ko-KR" altLang="en-US" sz="1200" dirty="0"/>
              <a:t>들의 행동</a:t>
            </a:r>
            <a:endParaRPr lang="en-US" altLang="ko-KR" sz="1200" dirty="0"/>
          </a:p>
          <a:p>
            <a:r>
              <a:rPr lang="en-US" altLang="ko-KR" sz="1200" spc="-150" dirty="0" err="1"/>
              <a:t>Centralised</a:t>
            </a:r>
            <a:r>
              <a:rPr lang="en-US" altLang="ko-KR" sz="1200" spc="-150" dirty="0"/>
              <a:t>  - </a:t>
            </a:r>
            <a:r>
              <a:rPr lang="en-US" altLang="ko-KR" sz="1200" dirty="0" err="1"/>
              <a:t>Decentralised</a:t>
            </a:r>
            <a:r>
              <a:rPr lang="en-US" altLang="ko-KR" sz="1200" dirty="0"/>
              <a:t> </a:t>
            </a:r>
            <a:r>
              <a:rPr lang="ko-KR" altLang="en-US" sz="1200" dirty="0"/>
              <a:t>행동을 모아 협동 플레이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09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3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3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2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4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0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8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427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Thus, Q-learning algorithms can be applied to arbitrarily complex problems (with a very large state space) but their </a:t>
            </a:r>
            <a:r>
              <a:rPr lang="en-US" altLang="ko-KR" sz="1200" b="1" u="sng" dirty="0"/>
              <a:t>action space has to be limited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45755-919B-47ED-8D88-DB115CB942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6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1362075"/>
          </a:xfrm>
        </p:spPr>
        <p:txBody>
          <a:bodyPr anchor="t"/>
          <a:lstStyle>
            <a:lvl1pPr algn="ctr">
              <a:defRPr sz="3200" b="1" cap="all" baseline="0">
                <a:solidFill>
                  <a:srgbClr val="139CB7"/>
                </a:solidFill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437085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>
                <a:solidFill>
                  <a:srgbClr val="437085"/>
                </a:solidFill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6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9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 smtClean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67200"/>
            <a:ext cx="7772400" cy="2362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 sz="40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6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3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24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0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 dirty="0"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D0DB8FD8-EA96-4975-82CC-472F95990E2A}" type="datetimeFigureOut">
              <a:rPr lang="ko-KR" altLang="en-US" smtClean="0"/>
              <a:pPr/>
              <a:t>2020-03-13</a:t>
            </a:fld>
            <a:endParaRPr lang="ko-KR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ko-KR" alt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21758CAC-39F2-45EA-9C5E-5063FCB0C6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i="1" dirty="0" err="1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Kyonggi</a:t>
            </a:r>
            <a:r>
              <a:rPr lang="en-US" sz="1600" i="1" dirty="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Univ. AI Lab.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4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37085"/>
        </a:buClr>
        <a:buSzTx/>
        <a:buFont typeface="Wingdings" pitchFamily="2" charset="2"/>
        <a:buChar char="§"/>
        <a:tabLst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357E69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18BA3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F6E7E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233337"/>
        </a:buClr>
        <a:buSzTx/>
        <a:buFont typeface="Wingdings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083E5-5628-46AD-BEC4-FE2E83A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Stabilising</a:t>
            </a:r>
            <a:r>
              <a:rPr lang="en-US" altLang="ko-KR" dirty="0"/>
              <a:t> Experience Replay for Deep Multi-Agent Reinforcement Learning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4E367-605D-4A77-8C77-C8E4C49C6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2020.3.18</a:t>
            </a:r>
          </a:p>
          <a:p>
            <a:r>
              <a:rPr lang="ko-KR" altLang="en-US" dirty="0" err="1"/>
              <a:t>정규열</a:t>
            </a:r>
            <a:endParaRPr lang="en-US" altLang="ko-KR" dirty="0"/>
          </a:p>
          <a:p>
            <a:r>
              <a:rPr lang="en-US" altLang="ko-KR" dirty="0"/>
              <a:t>Artificial Intelligence Lab</a:t>
            </a:r>
          </a:p>
          <a:p>
            <a:r>
              <a:rPr lang="en-US" altLang="ko-KR" dirty="0" err="1"/>
              <a:t>Kyonggi</a:t>
            </a:r>
            <a:r>
              <a:rPr lang="en-US" altLang="ko-KR" dirty="0"/>
              <a:t> </a:t>
            </a:r>
            <a:r>
              <a:rPr lang="en-US" altLang="ko-KR" dirty="0" err="1"/>
              <a:t>Univiersity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172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SMAC- Multi-Agent Importance Sampling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들의 </a:t>
            </a:r>
            <a:r>
              <a:rPr lang="en-US" altLang="ko-KR" sz="2400" b="1" dirty="0"/>
              <a:t>optimality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Q </a:t>
            </a:r>
            <a:r>
              <a:rPr lang="ko-KR" altLang="en-US" sz="2400" b="1" dirty="0"/>
              <a:t>함수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400" b="1" dirty="0"/>
              <a:t>Loss</a:t>
            </a:r>
            <a:r>
              <a:rPr lang="ko-KR" altLang="en-US" sz="2400" b="1" dirty="0"/>
              <a:t> 함수 </a:t>
            </a:r>
            <a:endParaRPr lang="en-US" altLang="ko-KR" sz="2400" b="1" dirty="0"/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8E683-7B40-4387-9E4D-809C30FE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3" y="2348880"/>
            <a:ext cx="8229600" cy="732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1617FD-5A81-497C-83B9-86BC4648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2" y="3298572"/>
            <a:ext cx="3048000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BE790-DB42-45AB-9A8A-012A38DF6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9" y="5085184"/>
            <a:ext cx="4905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SMAC- Multi-Agent Fingerprints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각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6BF9DC-B295-4913-94C4-0E9A0B2C9A17}"/>
              </a:ext>
            </a:extLst>
          </p:cNvPr>
          <p:cNvSpPr/>
          <p:nvPr/>
        </p:nvSpPr>
        <p:spPr>
          <a:xfrm>
            <a:off x="3328742" y="3244334"/>
            <a:ext cx="2486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Multi-Agent Fingerprints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45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6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Experiments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다양한 테스트를 위해 여러가지 기법으로 세팅하여 비교함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XP+FP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fingerprints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  : experience replay</a:t>
            </a:r>
            <a:r>
              <a:rPr lang="ko-KR" altLang="en-US" sz="2000" dirty="0"/>
              <a:t>와 </a:t>
            </a:r>
            <a:r>
              <a:rPr lang="en-US" altLang="ko-KR" sz="2000" dirty="0"/>
              <a:t>importance sampling </a:t>
            </a:r>
            <a:r>
              <a:rPr lang="ko-KR" altLang="en-US" sz="2000" dirty="0"/>
              <a:t>기법 적용</a:t>
            </a:r>
            <a:endParaRPr lang="en-US" altLang="ko-KR" sz="2000" dirty="0"/>
          </a:p>
          <a:p>
            <a:pPr lvl="1"/>
            <a:r>
              <a:rPr lang="en-US" altLang="ko-KR" sz="2000" dirty="0"/>
              <a:t>XP+IS+FP : experience replay, fingerprints, importance sampling  </a:t>
            </a:r>
            <a:r>
              <a:rPr lang="ko-KR" altLang="en-US" sz="2000" dirty="0"/>
              <a:t>모두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FF : feed forward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RNN : 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r>
              <a:rPr lang="en-US" altLang="ko-KR" sz="2400" b="1" dirty="0">
                <a:latin typeface="+mj-ea"/>
                <a:ea typeface="+mj-ea"/>
              </a:rPr>
              <a:t>StarCraft Micromanagement  </a:t>
            </a:r>
            <a:r>
              <a:rPr lang="ko-KR" altLang="en-US" sz="2400" b="1" dirty="0">
                <a:latin typeface="+mj-ea"/>
                <a:ea typeface="+mj-ea"/>
              </a:rPr>
              <a:t>환경에서 실험함</a:t>
            </a:r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dirty="0">
                <a:latin typeface="+mj-ea"/>
                <a:ea typeface="+mj-ea"/>
              </a:rPr>
              <a:t>사용된 </a:t>
            </a:r>
            <a:r>
              <a:rPr lang="ko-KR" altLang="en-US" sz="2400" b="1" dirty="0" err="1">
                <a:latin typeface="+mj-ea"/>
                <a:ea typeface="+mj-ea"/>
              </a:rPr>
              <a:t>아키텍쳐</a:t>
            </a:r>
            <a:endParaRPr lang="en-US" altLang="ko-KR" sz="2400" b="1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DQN, GRU </a:t>
            </a:r>
            <a:r>
              <a:rPr lang="ko-KR" altLang="en-US" sz="2000" dirty="0"/>
              <a:t>사용</a:t>
            </a:r>
            <a:endParaRPr lang="en-US" altLang="ko-KR" sz="2000" b="1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4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34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E572E-2192-478D-ADC0-C98E489B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06019"/>
            <a:ext cx="6336704" cy="52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C2C2A9-2AA8-443B-B59A-227B5DC8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94" y="1772816"/>
            <a:ext cx="6403811" cy="44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6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Results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E0402-A669-4654-AA96-469EBB988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601787"/>
            <a:ext cx="4371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3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8AC6F-F8AB-43D2-ACEC-64102EF0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BE270-06C5-47F6-9117-A2826379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+mj-ea"/>
                <a:ea typeface="+mj-ea"/>
              </a:rPr>
              <a:t>요약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서론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Background</a:t>
            </a:r>
          </a:p>
          <a:p>
            <a:r>
              <a:rPr lang="en-US" altLang="ko-KR" sz="2400" dirty="0">
                <a:latin typeface="+mj-ea"/>
                <a:ea typeface="+mj-ea"/>
              </a:rPr>
              <a:t>Methods</a:t>
            </a:r>
          </a:p>
          <a:p>
            <a:r>
              <a:rPr lang="en-US" altLang="ko-KR" sz="2400" dirty="0">
                <a:latin typeface="+mj-ea"/>
                <a:ea typeface="+mj-ea"/>
              </a:rPr>
              <a:t>Experiments</a:t>
            </a:r>
          </a:p>
          <a:p>
            <a:r>
              <a:rPr lang="en-US" altLang="ko-KR" sz="2400" dirty="0">
                <a:latin typeface="+mj-ea"/>
                <a:ea typeface="+mj-ea"/>
              </a:rPr>
              <a:t>Results</a:t>
            </a:r>
          </a:p>
          <a:p>
            <a:r>
              <a:rPr lang="en-US" altLang="ko-KR" sz="2400" dirty="0">
                <a:latin typeface="+mj-ea"/>
                <a:ea typeface="+mj-ea"/>
              </a:rPr>
              <a:t>Conclusion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194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Conclusion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OFFER: Off-Environment Reinforcement Learning(</a:t>
            </a:r>
            <a:r>
              <a:rPr lang="en-US" altLang="ko-KR" sz="2400" dirty="0" err="1"/>
              <a:t>Ciosek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Whiteson</a:t>
            </a:r>
            <a:r>
              <a:rPr lang="en-US" altLang="ko-KR" sz="2400" dirty="0"/>
              <a:t> 2017)</a:t>
            </a:r>
          </a:p>
          <a:p>
            <a:endParaRPr lang="en-US" altLang="ko-KR" sz="2400" dirty="0"/>
          </a:p>
          <a:p>
            <a:r>
              <a:rPr lang="en-US" altLang="ko-KR" sz="2400" dirty="0"/>
              <a:t>hyper Q-learning (</a:t>
            </a:r>
            <a:r>
              <a:rPr lang="en-US" altLang="ko-KR" sz="2400" dirty="0" err="1"/>
              <a:t>Tesauro</a:t>
            </a:r>
            <a:r>
              <a:rPr lang="en-US" altLang="ko-KR" sz="2400" dirty="0"/>
              <a:t>, 2003)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94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4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BDE5-52C4-4E71-AA23-92BAAEC6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Abstract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3AC94-4130-4616-8402-C76DF0DD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spc="-150" dirty="0">
                <a:latin typeface="+mj-ea"/>
              </a:rPr>
              <a:t>현실 세계는 </a:t>
            </a:r>
            <a:r>
              <a:rPr lang="en-US" altLang="ko-KR" sz="2400" b="1" spc="-150" dirty="0">
                <a:latin typeface="+mj-ea"/>
              </a:rPr>
              <a:t>Multi-agent </a:t>
            </a:r>
            <a:r>
              <a:rPr lang="ko-KR" altLang="en-US" sz="2400" b="1" spc="-150" dirty="0">
                <a:latin typeface="+mj-ea"/>
              </a:rPr>
              <a:t>환경이다</a:t>
            </a:r>
            <a:endParaRPr lang="en-US" altLang="ko-KR" sz="2400" b="1" spc="-150" dirty="0">
              <a:latin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이미 존재하는 </a:t>
            </a:r>
            <a:r>
              <a:rPr lang="en-US" altLang="ko-KR" sz="2400" b="1" spc="-150" dirty="0">
                <a:latin typeface="+mj-ea"/>
                <a:ea typeface="+mj-ea"/>
              </a:rPr>
              <a:t>Model</a:t>
            </a:r>
            <a:r>
              <a:rPr lang="ko-KR" altLang="en-US" sz="2400" b="1" spc="-150" dirty="0">
                <a:latin typeface="+mj-ea"/>
                <a:ea typeface="+mj-ea"/>
              </a:rPr>
              <a:t>들은 현실에 적용하는데 확장성이 좋지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ko-KR" altLang="en-US" sz="2000" spc="-150" dirty="0">
                <a:latin typeface="+mj-ea"/>
                <a:ea typeface="+mj-ea"/>
              </a:rPr>
              <a:t>대표적으로 </a:t>
            </a:r>
            <a:r>
              <a:rPr lang="en-US" altLang="ko-KR" sz="2000" spc="-150" dirty="0">
                <a:latin typeface="+mj-ea"/>
                <a:ea typeface="+mj-ea"/>
              </a:rPr>
              <a:t>IQL</a:t>
            </a:r>
            <a:r>
              <a:rPr lang="ko-KR" altLang="en-US" sz="2000" spc="-150" dirty="0">
                <a:latin typeface="+mj-ea"/>
                <a:ea typeface="+mj-ea"/>
              </a:rPr>
              <a:t>이 있는데 불완전 하다</a:t>
            </a:r>
            <a:r>
              <a:rPr lang="en-US" altLang="ko-KR" sz="2000" spc="-150" dirty="0">
                <a:latin typeface="+mj-ea"/>
                <a:ea typeface="+mj-ea"/>
              </a:rPr>
              <a:t>.</a:t>
            </a:r>
          </a:p>
          <a:p>
            <a:pPr lvl="2"/>
            <a:r>
              <a:rPr lang="en-US" altLang="ko-KR" sz="1600" spc="-150" dirty="0">
                <a:latin typeface="+mj-ea"/>
                <a:ea typeface="+mj-ea"/>
              </a:rPr>
              <a:t>Q</a:t>
            </a:r>
            <a:r>
              <a:rPr lang="ko-KR" altLang="en-US" sz="1600" spc="-150" dirty="0">
                <a:latin typeface="+mj-ea"/>
                <a:ea typeface="+mj-ea"/>
              </a:rPr>
              <a:t>러닝으로 쌓인 경험 리플레이와 양립되지 않는다</a:t>
            </a:r>
            <a:endParaRPr lang="en-US" altLang="ko-KR" sz="1600" spc="-15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400" spc="-150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이러한 문제를 해결하기 위해 두 가지 방법을 제안 한다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pPr lvl="1"/>
            <a:r>
              <a:rPr lang="en-US" altLang="ko-KR" sz="2000" dirty="0"/>
              <a:t>multi-agent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변형을 이용한다</a:t>
            </a:r>
            <a:endParaRPr lang="en-US" altLang="ko-KR" sz="2000" dirty="0"/>
          </a:p>
          <a:p>
            <a:pPr lvl="2"/>
            <a:r>
              <a:rPr lang="ko-KR" altLang="en-US" sz="1600" spc="-150" dirty="0">
                <a:latin typeface="새굴림" panose="02030600000101010101" pitchFamily="18" charset="-127"/>
                <a:ea typeface="새굴림" panose="02030600000101010101" pitchFamily="18" charset="-127"/>
              </a:rPr>
              <a:t>오래된 데이터를 자연스럽게 제거하기 위한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importance sampling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함</a:t>
            </a:r>
            <a:endParaRPr lang="en-US" altLang="ko-KR" sz="1600" spc="-15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ko-KR" altLang="en-US" sz="2000" dirty="0"/>
              <a:t>각 </a:t>
            </a:r>
            <a:r>
              <a:rPr lang="en-US" altLang="ko-KR" sz="2000" dirty="0"/>
              <a:t>agent</a:t>
            </a:r>
            <a:r>
              <a:rPr lang="ko-KR" altLang="en-US" sz="2000" dirty="0"/>
              <a:t>들은</a:t>
            </a:r>
            <a:r>
              <a:rPr lang="en-US" altLang="ko-KR" sz="2000" dirty="0"/>
              <a:t> Fingerprint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기법을 사용한다</a:t>
            </a:r>
            <a:endParaRPr lang="en-US" altLang="ko-KR" sz="2000" dirty="0">
              <a:latin typeface="+mj-ea"/>
              <a:ea typeface="+mj-ea"/>
            </a:endParaRPr>
          </a:p>
          <a:p>
            <a:pPr lvl="2"/>
            <a:endParaRPr lang="en-US" altLang="ko-KR" sz="1600" b="1" spc="-150" dirty="0">
              <a:latin typeface="+mj-ea"/>
              <a:ea typeface="+mj-ea"/>
            </a:endParaRPr>
          </a:p>
          <a:p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1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+mj-ea"/>
                <a:ea typeface="+mj-ea"/>
              </a:rPr>
              <a:t>			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ko-KR" altLang="en-US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27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>
                <a:latin typeface="+mj-ea"/>
                <a:ea typeface="+mj-ea"/>
              </a:rPr>
              <a:t>강화학습은 자동화 시스템에 학습시키는 패러다임으로 자리 잡고 있다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en-US" altLang="ko-KR" sz="2400" b="1" dirty="0">
              <a:latin typeface="+mj-ea"/>
              <a:ea typeface="+mj-ea"/>
            </a:endParaRPr>
          </a:p>
          <a:p>
            <a:r>
              <a:rPr lang="ko-KR" altLang="en-US" sz="2400" b="1" spc="-150" dirty="0">
                <a:latin typeface="+mj-ea"/>
                <a:ea typeface="+mj-ea"/>
              </a:rPr>
              <a:t>그러나 현실세계에서 강화학습을 적용하는 것은 쉽지 않다</a:t>
            </a:r>
            <a:endParaRPr lang="en-US" altLang="ko-KR" sz="2400" b="1" spc="-150" dirty="0">
              <a:latin typeface="+mj-ea"/>
              <a:ea typeface="+mj-ea"/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IQL</a:t>
            </a:r>
            <a:r>
              <a:rPr lang="ko-KR" altLang="en-US" sz="2400" b="1" dirty="0"/>
              <a:t>이라는 대안이 존재 한다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그러나 </a:t>
            </a:r>
            <a:r>
              <a:rPr lang="en-US" altLang="ko-KR" sz="2000" dirty="0"/>
              <a:t>Environment</a:t>
            </a:r>
            <a:r>
              <a:rPr lang="ko-KR" altLang="en-US" sz="2000" dirty="0"/>
              <a:t>가 불완전 해진다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Experience replay memory</a:t>
            </a:r>
            <a:r>
              <a:rPr lang="ko-KR" altLang="en-US" sz="2400" b="1" dirty="0"/>
              <a:t>에 집중 하였다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IQL</a:t>
            </a:r>
            <a:r>
              <a:rPr lang="ko-KR" altLang="en-US" sz="2000" dirty="0"/>
              <a:t>방법과는 잘 맞지 않았다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65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Introduction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이런 문제들을 해결하기 위하여 두 가지 접근법을 제시한다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000" dirty="0"/>
              <a:t>OFFER: Off-Environment Reinforcement Learning(</a:t>
            </a:r>
            <a:r>
              <a:rPr lang="en-US" altLang="ko-KR" sz="2000" dirty="0" err="1"/>
              <a:t>Ciosek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Whiteson</a:t>
            </a:r>
            <a:r>
              <a:rPr lang="en-US" altLang="ko-KR" sz="2000" dirty="0"/>
              <a:t> 2017)</a:t>
            </a:r>
          </a:p>
          <a:p>
            <a:pPr lvl="2"/>
            <a:r>
              <a:rPr lang="en-US" altLang="ko-KR" sz="1600" dirty="0"/>
              <a:t>replay memory </a:t>
            </a:r>
            <a:r>
              <a:rPr lang="ko-KR" altLang="en-US" sz="1600" dirty="0"/>
              <a:t>를 </a:t>
            </a:r>
            <a:r>
              <a:rPr lang="en-US" altLang="ko-KR" sz="1600" dirty="0"/>
              <a:t>joint action </a:t>
            </a:r>
            <a:r>
              <a:rPr lang="ko-KR" altLang="en-US" sz="1600" dirty="0"/>
              <a:t>확률에 따라 증대 시킨다</a:t>
            </a:r>
            <a:endParaRPr lang="en-US" altLang="ko-KR" sz="1600" dirty="0"/>
          </a:p>
          <a:p>
            <a:pPr lvl="2"/>
            <a:r>
              <a:rPr lang="ko-KR" altLang="en-US" sz="1600" dirty="0"/>
              <a:t>이렇게 해서 </a:t>
            </a:r>
            <a:r>
              <a:rPr lang="en-US" altLang="ko-KR" sz="1600" dirty="0"/>
              <a:t>importance sampling</a:t>
            </a:r>
            <a:r>
              <a:rPr lang="ko-KR" altLang="en-US" sz="1600" dirty="0"/>
              <a:t>이 가능하다</a:t>
            </a:r>
            <a:endParaRPr lang="en-US" altLang="ko-KR" sz="16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hyper Q-learning (</a:t>
            </a:r>
            <a:r>
              <a:rPr lang="en-US" altLang="ko-KR" sz="2000" dirty="0" err="1"/>
              <a:t>Tesauro</a:t>
            </a:r>
            <a:r>
              <a:rPr lang="en-US" altLang="ko-KR" sz="2000" dirty="0"/>
              <a:t>, 2003)</a:t>
            </a:r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  </a:t>
            </a:r>
            <a:r>
              <a:rPr lang="en-US" altLang="ko-KR" sz="1600" dirty="0"/>
              <a:t>policy</a:t>
            </a:r>
            <a:r>
              <a:rPr lang="ko-KR" altLang="en-US" sz="1600" dirty="0"/>
              <a:t>를 학습 하여 </a:t>
            </a:r>
            <a:r>
              <a:rPr lang="en-US" altLang="ko-KR" sz="1600" dirty="0"/>
              <a:t>IQL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불완정성을</a:t>
            </a:r>
            <a:r>
              <a:rPr lang="ko-KR" altLang="en-US" sz="1600" dirty="0"/>
              <a:t> 방지함</a:t>
            </a:r>
            <a:endParaRPr lang="en-US" altLang="ko-KR" sz="1600" dirty="0"/>
          </a:p>
          <a:p>
            <a:pPr lvl="2"/>
            <a:r>
              <a:rPr lang="ko-KR" altLang="en-US" sz="1600" dirty="0"/>
              <a:t>각 </a:t>
            </a:r>
            <a:r>
              <a:rPr lang="en-US" altLang="ko-KR" sz="1600" dirty="0"/>
              <a:t>agent</a:t>
            </a:r>
            <a:r>
              <a:rPr lang="ko-KR" altLang="en-US" sz="1600" dirty="0"/>
              <a:t>가</a:t>
            </a:r>
            <a:r>
              <a:rPr lang="en-US" altLang="ko-KR" sz="1600" dirty="0"/>
              <a:t> deep neural network</a:t>
            </a:r>
            <a:r>
              <a:rPr lang="ko-KR" altLang="en-US" sz="1600" dirty="0"/>
              <a:t>로 </a:t>
            </a:r>
            <a:r>
              <a:rPr lang="en-US" altLang="ko-KR" sz="1600" dirty="0"/>
              <a:t>policy</a:t>
            </a:r>
            <a:r>
              <a:rPr lang="ko-KR" altLang="en-US" sz="1600" dirty="0"/>
              <a:t>가 구현된다면 실현 불가능할 것으로 보이나 </a:t>
            </a:r>
            <a:r>
              <a:rPr lang="en-US" altLang="ko-KR" sz="1600" dirty="0"/>
              <a:t>fingerprint</a:t>
            </a:r>
            <a:r>
              <a:rPr lang="ko-KR" altLang="en-US" sz="1600" dirty="0"/>
              <a:t>기법으로 실현 가능한 방법을 제시한다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98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03D32-08EA-4A17-AD5F-F361330A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A234-B7AB-4EEE-9EF1-5794FA55B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2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43040-FDE0-41CA-A523-30C7DE7E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Background</a:t>
            </a:r>
            <a:endParaRPr lang="ko-KR" altLang="en-US" sz="3600" b="1" spc="-15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F8D4D-F555-4C80-BEA5-60904777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/>
              <a:t>Single-Agent Reinforcement Learning</a:t>
            </a:r>
          </a:p>
          <a:p>
            <a:pPr lvl="1"/>
            <a:r>
              <a:rPr lang="ko-KR" altLang="en-US" sz="2000" dirty="0"/>
              <a:t>일반적인 </a:t>
            </a:r>
            <a:r>
              <a:rPr lang="ko-KR" altLang="en-US" sz="2000" dirty="0" err="1"/>
              <a:t>벨만</a:t>
            </a:r>
            <a:r>
              <a:rPr lang="en-US" altLang="ko-KR" sz="2000" dirty="0"/>
              <a:t> </a:t>
            </a:r>
            <a:r>
              <a:rPr lang="ko-KR" altLang="en-US" sz="2000" dirty="0"/>
              <a:t>방정식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DQN</a:t>
            </a:r>
            <a:r>
              <a:rPr lang="ko-KR" altLang="en-US" sz="2000" dirty="0"/>
              <a:t>의 </a:t>
            </a:r>
            <a:r>
              <a:rPr lang="en-US" altLang="ko-KR" sz="2000" dirty="0"/>
              <a:t>replay-memory,</a:t>
            </a:r>
            <a:r>
              <a:rPr lang="ko-KR" altLang="en-US" sz="2000" dirty="0"/>
              <a:t> </a:t>
            </a:r>
            <a:r>
              <a:rPr lang="en-US" altLang="ko-KR" sz="2000" dirty="0"/>
              <a:t>target update </a:t>
            </a:r>
            <a:r>
              <a:rPr lang="ko-KR" altLang="en-US" sz="2000" dirty="0"/>
              <a:t>방법 사용</a:t>
            </a:r>
            <a:endParaRPr lang="en-US" altLang="ko-KR" sz="2000" dirty="0"/>
          </a:p>
          <a:p>
            <a:pPr lvl="1"/>
            <a:r>
              <a:rPr lang="en-US" altLang="ko-KR" sz="2000" dirty="0"/>
              <a:t>Q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RNN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b="1" dirty="0"/>
              <a:t>Multi-Agent Reinforcement Learning</a:t>
            </a:r>
          </a:p>
          <a:p>
            <a:pPr lvl="1"/>
            <a:r>
              <a:rPr lang="en-US" altLang="ko-KR" sz="2000" dirty="0"/>
              <a:t>POMDP</a:t>
            </a:r>
            <a:r>
              <a:rPr lang="ko-KR" altLang="en-US" sz="2000" dirty="0"/>
              <a:t> 기법 사용함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+mj-ea"/>
                <a:ea typeface="+mj-ea"/>
              </a:rPr>
              <a:t>IQL </a:t>
            </a:r>
            <a:r>
              <a:rPr lang="ko-KR" altLang="en-US" sz="2000" dirty="0">
                <a:latin typeface="+mj-ea"/>
                <a:ea typeface="+mj-ea"/>
              </a:rPr>
              <a:t>기법에 각 </a:t>
            </a:r>
            <a:r>
              <a:rPr lang="en-US" altLang="ko-KR" sz="2000" dirty="0">
                <a:latin typeface="+mj-ea"/>
                <a:ea typeface="+mj-ea"/>
              </a:rPr>
              <a:t>Agent</a:t>
            </a:r>
            <a:r>
              <a:rPr lang="ko-KR" altLang="en-US" sz="2000" dirty="0">
                <a:latin typeface="+mj-ea"/>
                <a:ea typeface="+mj-ea"/>
              </a:rPr>
              <a:t>들이 </a:t>
            </a:r>
            <a:r>
              <a:rPr lang="en-US" altLang="ko-KR" sz="2000" dirty="0">
                <a:latin typeface="+mj-ea"/>
                <a:ea typeface="+mj-ea"/>
              </a:rPr>
              <a:t>RNN</a:t>
            </a:r>
            <a:r>
              <a:rPr lang="ko-KR" altLang="en-US" sz="2000" dirty="0">
                <a:latin typeface="+mj-ea"/>
                <a:ea typeface="+mj-ea"/>
              </a:rPr>
              <a:t>기반으로 </a:t>
            </a:r>
            <a:r>
              <a:rPr lang="en-US" altLang="ko-KR" sz="2000" dirty="0">
                <a:latin typeface="+mj-ea"/>
                <a:ea typeface="+mj-ea"/>
              </a:rPr>
              <a:t>DQN </a:t>
            </a:r>
            <a:r>
              <a:rPr lang="ko-KR" altLang="en-US" sz="2000" dirty="0">
                <a:latin typeface="+mj-ea"/>
                <a:ea typeface="+mj-ea"/>
              </a:rPr>
              <a:t>사용함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endParaRPr lang="en-US" altLang="ko-KR" sz="20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endParaRPr lang="en-US" altLang="ko-KR" sz="1600" dirty="0">
              <a:latin typeface="+mj-ea"/>
            </a:endParaRPr>
          </a:p>
          <a:p>
            <a:pPr lvl="1"/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50711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i">
      <a:majorFont>
        <a:latin typeface="Calibri"/>
        <a:ea typeface="새굴림"/>
        <a:cs typeface=""/>
      </a:majorFont>
      <a:minorFont>
        <a:latin typeface="Calibri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</Template>
  <TotalTime>38675</TotalTime>
  <Words>649</Words>
  <Application>Microsoft Office PowerPoint</Application>
  <PresentationFormat>화면 슬라이드 쇼(4:3)</PresentationFormat>
  <Paragraphs>145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새굴림</vt:lpstr>
      <vt:lpstr>Arial</vt:lpstr>
      <vt:lpstr>Calibri</vt:lpstr>
      <vt:lpstr>Tahoma</vt:lpstr>
      <vt:lpstr>Wingdings</vt:lpstr>
      <vt:lpstr>연구실</vt:lpstr>
      <vt:lpstr>Stabilising Experience Replay for Deep Multi-Agent Reinforcement Learning</vt:lpstr>
      <vt:lpstr>목차</vt:lpstr>
      <vt:lpstr>Abstract</vt:lpstr>
      <vt:lpstr>Abstract</vt:lpstr>
      <vt:lpstr>Introduction</vt:lpstr>
      <vt:lpstr>Introduction</vt:lpstr>
      <vt:lpstr>Introduction</vt:lpstr>
      <vt:lpstr>BackGround</vt:lpstr>
      <vt:lpstr>Background</vt:lpstr>
      <vt:lpstr>Methods</vt:lpstr>
      <vt:lpstr>SMAC- Multi-Agent Importance Sampling</vt:lpstr>
      <vt:lpstr>SMAC- Multi-Agent Fingerprints</vt:lpstr>
      <vt:lpstr>Experiments</vt:lpstr>
      <vt:lpstr>Experiments</vt:lpstr>
      <vt:lpstr>Results</vt:lpstr>
      <vt:lpstr>Results</vt:lpstr>
      <vt:lpstr>Results</vt:lpstr>
      <vt:lpstr>Results</vt:lpstr>
      <vt:lpstr>Conclusion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동계방학 연구계획</dc:title>
  <dc:creator>AI</dc:creator>
  <cp:lastModifiedBy>JGY</cp:lastModifiedBy>
  <cp:revision>3842</cp:revision>
  <cp:lastPrinted>2014-01-28T15:06:27Z</cp:lastPrinted>
  <dcterms:created xsi:type="dcterms:W3CDTF">2014-01-17T23:41:00Z</dcterms:created>
  <dcterms:modified xsi:type="dcterms:W3CDTF">2020-03-13T08:01:31Z</dcterms:modified>
</cp:coreProperties>
</file>