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449" r:id="rId2"/>
    <p:sldId id="480" r:id="rId3"/>
    <p:sldId id="574" r:id="rId4"/>
    <p:sldId id="575" r:id="rId5"/>
    <p:sldId id="576" r:id="rId6"/>
    <p:sldId id="577" r:id="rId7"/>
    <p:sldId id="578" r:id="rId8"/>
    <p:sldId id="584" r:id="rId9"/>
    <p:sldId id="580" r:id="rId10"/>
    <p:sldId id="579" r:id="rId11"/>
    <p:sldId id="581" r:id="rId12"/>
    <p:sldId id="582" r:id="rId13"/>
    <p:sldId id="583" r:id="rId14"/>
    <p:sldId id="585" r:id="rId15"/>
    <p:sldId id="586" r:id="rId16"/>
    <p:sldId id="587" r:id="rId17"/>
    <p:sldId id="588" r:id="rId18"/>
    <p:sldId id="589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8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9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9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6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2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8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0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9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6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04" y="2852936"/>
            <a:ext cx="12817424" cy="1368152"/>
          </a:xfrm>
        </p:spPr>
        <p:txBody>
          <a:bodyPr/>
          <a:lstStyle/>
          <a:p>
            <a:r>
              <a:rPr lang="en-US" altLang="ko-KR" dirty="0"/>
              <a:t>High-Performance Large-Scale Image Recognition </a:t>
            </a:r>
            <a:br>
              <a:rPr lang="en-US" altLang="ko-KR" dirty="0"/>
            </a:br>
            <a:r>
              <a:rPr lang="en-US" altLang="ko-KR" dirty="0"/>
              <a:t>Without Normalization</a:t>
            </a:r>
            <a:br>
              <a:rPr lang="en-US" altLang="ko-KR" b="1" dirty="0"/>
            </a:br>
            <a:endParaRPr lang="en-US" altLang="ko-KR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2021.3.22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Batch Normalization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>
                <a:latin typeface="Calibri (본문)"/>
              </a:rPr>
              <a:t>비선형에 대응 </a:t>
            </a:r>
            <a:r>
              <a:rPr lang="en-US" altLang="ko-KR" b="1" dirty="0">
                <a:latin typeface="Calibri (본문)"/>
              </a:rPr>
              <a:t>N(0, 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72827-296F-4BA4-8C2D-98937A77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348880"/>
            <a:ext cx="3786361" cy="3054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3D97E0-65A5-4624-9452-058CECCE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63" y="1762018"/>
            <a:ext cx="4380023" cy="366033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E4E9F3-40A7-4425-B2FD-A3A87B8ECB57}"/>
              </a:ext>
            </a:extLst>
          </p:cNvPr>
          <p:cNvCxnSpPr/>
          <p:nvPr/>
        </p:nvCxnSpPr>
        <p:spPr>
          <a:xfrm>
            <a:off x="6888088" y="551723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B3125D-6005-4FA8-97ED-821583AE6384}"/>
              </a:ext>
            </a:extLst>
          </p:cNvPr>
          <p:cNvCxnSpPr/>
          <p:nvPr/>
        </p:nvCxnSpPr>
        <p:spPr>
          <a:xfrm flipH="1">
            <a:off x="6197563" y="5517232"/>
            <a:ext cx="1194581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1D2C89-836F-47A4-A4D0-1C0A39B3590A}"/>
              </a:ext>
            </a:extLst>
          </p:cNvPr>
          <p:cNvSpPr txBox="1"/>
          <p:nvPr/>
        </p:nvSpPr>
        <p:spPr>
          <a:xfrm>
            <a:off x="2927648" y="604554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비선형을 선형적으로 대응 하도록 도와준다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560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NFNets</a:t>
            </a: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08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/>
              <a:t>NFNets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/>
              <a:t>Batch Normalization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lvl="1"/>
            <a:r>
              <a:rPr lang="en-US" altLang="ko-KR" b="1" dirty="0"/>
              <a:t>Resnet</a:t>
            </a:r>
            <a:r>
              <a:rPr lang="ko-KR" altLang="en-US" b="1" dirty="0"/>
              <a:t>의 </a:t>
            </a:r>
            <a:r>
              <a:rPr lang="en-US" altLang="ko-KR" b="1" dirty="0"/>
              <a:t>residual block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변경한다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/>
              <a:t>정규화 과정을 추가함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endParaRPr lang="en-US" altLang="ko-KR" b="1" dirty="0">
              <a:latin typeface="Calibr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EA4B2-B74D-471F-84E3-777A7038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77297"/>
            <a:ext cx="4172655" cy="17900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535CC-C4D8-438A-B0D5-DEAE640B0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5517232"/>
            <a:ext cx="2822104" cy="4555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680BDB-BC49-48D5-BCBD-855CCC6A8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712" y="5550346"/>
            <a:ext cx="1728192" cy="38139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9F8BCB-9FA7-4D83-93CB-66A3D2E8C788}"/>
              </a:ext>
            </a:extLst>
          </p:cNvPr>
          <p:cNvCxnSpPr>
            <a:cxnSpLocks/>
          </p:cNvCxnSpPr>
          <p:nvPr/>
        </p:nvCxnSpPr>
        <p:spPr>
          <a:xfrm>
            <a:off x="5735960" y="2585805"/>
            <a:ext cx="0" cy="338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93F374D-770B-478B-A230-02102647C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36" y="3868629"/>
            <a:ext cx="2543175" cy="990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568CE98-B8AD-46DF-A777-0E23601E8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550346"/>
            <a:ext cx="5972174" cy="37164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F1DAA2-B1E0-44DF-B1F1-6155A80605EF}"/>
              </a:ext>
            </a:extLst>
          </p:cNvPr>
          <p:cNvCxnSpPr/>
          <p:nvPr/>
        </p:nvCxnSpPr>
        <p:spPr>
          <a:xfrm>
            <a:off x="0" y="5972818"/>
            <a:ext cx="1192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0A117A-9E7E-4A2F-9A8A-D64F3653B6FD}"/>
              </a:ext>
            </a:extLst>
          </p:cNvPr>
          <p:cNvSpPr txBox="1"/>
          <p:nvPr/>
        </p:nvSpPr>
        <p:spPr>
          <a:xfrm>
            <a:off x="1451484" y="612495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Output</a:t>
            </a:r>
            <a:r>
              <a:rPr lang="ko-KR" altLang="en-US" sz="2400" b="1" dirty="0"/>
              <a:t>을 정규화 하는 것이 아닌 가중치 자체를 정규화 시키자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405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/>
              <a:t>NFNets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/>
              <a:t>AGC(Adaptive Gradient Clipping) </a:t>
            </a:r>
            <a:r>
              <a:rPr lang="ko-KR" altLang="en-US" b="1" dirty="0"/>
              <a:t>적용함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거대한 </a:t>
            </a:r>
            <a:r>
              <a:rPr lang="en-US" altLang="ko-KR" b="1" dirty="0"/>
              <a:t>batch size</a:t>
            </a:r>
            <a:r>
              <a:rPr lang="ko-KR" altLang="en-US" b="1" dirty="0"/>
              <a:t>에 대응하기 위함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큰 규모의 </a:t>
            </a:r>
            <a:r>
              <a:rPr lang="en-US" altLang="ko-KR" dirty="0">
                <a:latin typeface="Calibri (제목)"/>
              </a:rPr>
              <a:t>Learning Rate</a:t>
            </a:r>
            <a:r>
              <a:rPr lang="ko-KR" altLang="en-US" dirty="0">
                <a:latin typeface="Calibri (제목)"/>
              </a:rPr>
              <a:t>를 사용가능 함</a:t>
            </a:r>
            <a:r>
              <a:rPr lang="en-US" altLang="ko-KR" dirty="0">
                <a:latin typeface="Calibri (제목)"/>
              </a:rPr>
              <a:t>.</a:t>
            </a:r>
            <a:br>
              <a:rPr lang="en-US" altLang="ko-KR" dirty="0">
                <a:latin typeface="Calibri (제목)"/>
              </a:rPr>
            </a:br>
            <a:br>
              <a:rPr lang="en-US" altLang="ko-KR" b="1" dirty="0">
                <a:latin typeface="+mj-ea"/>
              </a:rPr>
            </a:br>
            <a:endParaRPr lang="en-US" altLang="ko-KR" b="1" dirty="0">
              <a:latin typeface="Calibr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FB085-057E-45B4-A84E-0E06A65E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09" y="3573299"/>
            <a:ext cx="3456386" cy="1126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73398-95EA-4BBD-98EB-BECB37F5CEB1}"/>
              </a:ext>
            </a:extLst>
          </p:cNvPr>
          <p:cNvSpPr txBox="1"/>
          <p:nvPr/>
        </p:nvSpPr>
        <p:spPr>
          <a:xfrm>
            <a:off x="1775520" y="5661248"/>
            <a:ext cx="8172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일정 제한치 보다 클 때  </a:t>
            </a:r>
            <a:r>
              <a:rPr lang="en-US" altLang="ko-KR" sz="2400" b="1" dirty="0"/>
              <a:t>norm</a:t>
            </a:r>
            <a:r>
              <a:rPr lang="ko-KR" altLang="en-US" sz="2400" b="1" dirty="0"/>
              <a:t>과의 비율만큼 조절한다</a:t>
            </a:r>
            <a:r>
              <a:rPr lang="en-US" altLang="ko-KR" sz="2400" b="1" dirty="0"/>
              <a:t>.</a:t>
            </a:r>
          </a:p>
          <a:p>
            <a:pPr algn="ctr"/>
            <a:r>
              <a:rPr lang="en-US" altLang="ko-KR" sz="2400" b="1" dirty="0"/>
              <a:t>AGC</a:t>
            </a:r>
            <a:r>
              <a:rPr lang="ko-KR" altLang="en-US" sz="2400" b="1" dirty="0"/>
              <a:t>를 사용할 경우 성능이 더 좋다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0E7FE4-89A7-4B1F-A09F-F76A0B7DB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513" y="2902372"/>
            <a:ext cx="5591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Experiments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66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 err="1"/>
              <a:t>연산량의</a:t>
            </a:r>
            <a:r>
              <a:rPr lang="ko-KR" altLang="en-US" b="1" dirty="0"/>
              <a:t> 비교</a:t>
            </a:r>
            <a:br>
              <a:rPr lang="en-US" altLang="ko-KR" dirty="0">
                <a:latin typeface="Calibri (제목)"/>
              </a:rPr>
            </a:br>
            <a:br>
              <a:rPr lang="en-US" altLang="ko-KR" b="1" dirty="0">
                <a:latin typeface="+mj-ea"/>
              </a:rPr>
            </a:br>
            <a:endParaRPr lang="en-US" altLang="ko-KR" b="1" dirty="0">
              <a:latin typeface="Calibr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3F251-FBEA-4521-B70F-0159ECDA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279748"/>
            <a:ext cx="9525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/>
              <a:t>정확성의 비교</a:t>
            </a:r>
            <a:br>
              <a:rPr lang="en-US" altLang="ko-KR" dirty="0">
                <a:latin typeface="Calibri (제목)"/>
              </a:rPr>
            </a:br>
            <a:br>
              <a:rPr lang="en-US" altLang="ko-KR" b="1" dirty="0">
                <a:latin typeface="+mj-ea"/>
              </a:rPr>
            </a:br>
            <a:endParaRPr lang="en-US" altLang="ko-KR" b="1" dirty="0">
              <a:latin typeface="Calibr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25FEB-1584-4AD4-A8A9-FD9121A1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2355428"/>
            <a:ext cx="5267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88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b="1" dirty="0"/>
              <a:t>Batch Normalization</a:t>
            </a:r>
            <a:r>
              <a:rPr lang="ko-KR" altLang="en-US" b="1" dirty="0"/>
              <a:t>대신 효과적인 기법을 제안함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dirty="0"/>
              <a:t>Adaptive Gradient Clipping (AGC)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en-US" altLang="ko-KR" dirty="0">
                <a:latin typeface="Calibri (제목)"/>
              </a:rPr>
              <a:t>Residual Block</a:t>
            </a:r>
            <a:r>
              <a:rPr lang="ko-KR" altLang="en-US" dirty="0">
                <a:latin typeface="Calibri (제목)"/>
              </a:rPr>
              <a:t>의 가중치를 정규화 함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모델의 규모는 큰 반면 </a:t>
            </a:r>
            <a:r>
              <a:rPr lang="ko-KR" altLang="en-US" b="1" dirty="0" err="1">
                <a:latin typeface="Calibri (제목)"/>
              </a:rPr>
              <a:t>연산량</a:t>
            </a:r>
            <a:r>
              <a:rPr lang="ko-KR" altLang="en-US" b="1" dirty="0">
                <a:latin typeface="Calibri (제목)"/>
              </a:rPr>
              <a:t> 은 많이 줄었다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1"/>
            <a:r>
              <a:rPr lang="ko-KR" altLang="en-US" dirty="0">
                <a:latin typeface="Calibri (제목)"/>
              </a:rPr>
              <a:t>기존</a:t>
            </a:r>
            <a:r>
              <a:rPr lang="en-US" altLang="ko-KR" dirty="0"/>
              <a:t> Batch Normalization</a:t>
            </a:r>
            <a:r>
              <a:rPr lang="ko-KR" altLang="en-US" dirty="0"/>
              <a:t>보다 작동속도는 빠른 편이다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r>
              <a:rPr lang="en-US" altLang="ko-KR" b="1" dirty="0"/>
              <a:t>Ablation</a:t>
            </a:r>
            <a:r>
              <a:rPr lang="ko-KR" altLang="en-US" b="1" dirty="0">
                <a:latin typeface="Calibri (제목)"/>
              </a:rPr>
              <a:t>에 대한 언급이 없어 세세한 성능 확인이 추가적으로 필요함</a:t>
            </a:r>
            <a:r>
              <a:rPr lang="en-US" altLang="ko-KR" b="1" dirty="0">
                <a:latin typeface="Calibri (제목)"/>
              </a:rPr>
              <a:t>.</a:t>
            </a: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endParaRPr lang="en-US" altLang="ko-KR" dirty="0">
              <a:latin typeface="Calibr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8155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/>
              <a:t>Batch Normalization </a:t>
            </a:r>
          </a:p>
          <a:p>
            <a:r>
              <a:rPr lang="en-US" altLang="ko-KR" b="1" dirty="0" err="1"/>
              <a:t>NFNets</a:t>
            </a:r>
            <a:endParaRPr lang="en-US" altLang="ko-KR" b="1" dirty="0"/>
          </a:p>
          <a:p>
            <a:r>
              <a:rPr lang="en-US" altLang="ko-KR" b="1" dirty="0"/>
              <a:t>Experiments</a:t>
            </a:r>
          </a:p>
          <a:p>
            <a:r>
              <a:rPr lang="ko-KR" altLang="en-US" b="1" dirty="0"/>
              <a:t>결론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/>
              <a:t>이미지 분류 모델의 성능이 발전된 이유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/>
              <a:t>Batch normalization</a:t>
            </a:r>
            <a:r>
              <a:rPr lang="ko-KR" altLang="en-US" b="1" dirty="0"/>
              <a:t>의 적용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/>
              <a:t>residual networks</a:t>
            </a:r>
            <a:r>
              <a:rPr lang="ko-KR" altLang="en-US" b="1" dirty="0"/>
              <a:t>의 적용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Batch normalization</a:t>
            </a:r>
            <a:r>
              <a:rPr lang="ko-KR" altLang="en-US" b="1" dirty="0"/>
              <a:t>의 가장 큰 이슈</a:t>
            </a:r>
            <a:endParaRPr lang="en-US" altLang="ko-KR" b="1" dirty="0"/>
          </a:p>
          <a:p>
            <a:pPr lvl="1"/>
            <a:r>
              <a:rPr lang="ko-KR" altLang="en-US" b="1" dirty="0"/>
              <a:t>학습 데이터 사이의 독립성을 저해함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/>
              <a:t>다른 하드웨어로 구동 시  동일한 결과가 나오지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몇가지 </a:t>
            </a:r>
            <a:r>
              <a:rPr lang="en-US" altLang="ko-KR" dirty="0"/>
              <a:t>loss </a:t>
            </a:r>
            <a:r>
              <a:rPr lang="ko-KR" altLang="en-US" dirty="0"/>
              <a:t>함수들과 호환이 되지 않는다</a:t>
            </a:r>
            <a:r>
              <a:rPr lang="en-US" altLang="ko-KR" dirty="0"/>
              <a:t>. (ex, contrastive loss)</a:t>
            </a:r>
          </a:p>
          <a:p>
            <a:pPr lvl="2"/>
            <a:r>
              <a:rPr lang="en-US" altLang="ko-KR" dirty="0"/>
              <a:t>batch size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성능이 민감하다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b="1" dirty="0"/>
          </a:p>
          <a:p>
            <a:pPr lvl="1"/>
            <a:endParaRPr lang="en-US" altLang="ko-KR" b="1" dirty="0">
              <a:latin typeface="Calibri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E2A16-1B11-441B-8DA3-BDC3D377BBD1}"/>
              </a:ext>
            </a:extLst>
          </p:cNvPr>
          <p:cNvSpPr txBox="1"/>
          <p:nvPr/>
        </p:nvSpPr>
        <p:spPr>
          <a:xfrm>
            <a:off x="1487488" y="6021288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Batch normalization</a:t>
            </a:r>
            <a:r>
              <a:rPr lang="ko-KR" altLang="en-US" sz="2400" b="1" dirty="0"/>
              <a:t>를 대체할 방법을 찾아야 한다</a:t>
            </a:r>
            <a:r>
              <a:rPr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b="1" dirty="0"/>
          </a:p>
          <a:p>
            <a:pPr lvl="1"/>
            <a:endParaRPr lang="en-US" altLang="ko-KR" b="1" dirty="0">
              <a:latin typeface="Calibri (본문)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EB5C8B-05DF-4489-9C73-BCD9D7434071}"/>
              </a:ext>
            </a:extLst>
          </p:cNvPr>
          <p:cNvSpPr txBox="1">
            <a:spLocks/>
          </p:cNvSpPr>
          <p:nvPr/>
        </p:nvSpPr>
        <p:spPr bwMode="auto">
          <a:xfrm>
            <a:off x="595772" y="1812503"/>
            <a:ext cx="1130525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NFNets</a:t>
            </a:r>
            <a:r>
              <a:rPr lang="ko-KR" altLang="en-US" b="1" dirty="0"/>
              <a:t>을 제안함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/>
              <a:t>Adaptive Gradient Clipping (AGC) </a:t>
            </a:r>
            <a:r>
              <a:rPr lang="ko-KR" altLang="en-US" b="1" dirty="0"/>
              <a:t>도입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marL="914400" lvl="2" indent="0">
              <a:buFont typeface="Wingdings" pitchFamily="2" charset="2"/>
              <a:buNone/>
            </a:pPr>
            <a:endParaRPr lang="en-US" altLang="ko-KR" b="1" dirty="0"/>
          </a:p>
          <a:p>
            <a:pPr lvl="1"/>
            <a:endParaRPr lang="en-US" altLang="ko-KR" b="1" dirty="0">
              <a:latin typeface="Calibr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93649-E9F4-4124-B188-BCDBDA26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44" y="2780928"/>
            <a:ext cx="3932312" cy="318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E33E3-5FEB-4C0C-9DE1-80B6493B2AF0}"/>
              </a:ext>
            </a:extLst>
          </p:cNvPr>
          <p:cNvSpPr txBox="1"/>
          <p:nvPr/>
        </p:nvSpPr>
        <p:spPr>
          <a:xfrm>
            <a:off x="1703512" y="6165304"/>
            <a:ext cx="936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SOTA </a:t>
            </a:r>
            <a:r>
              <a:rPr lang="ko-KR" altLang="en-US" sz="2400" b="1" dirty="0"/>
              <a:t>알고리즘들 보다 성능이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뛰어나다</a:t>
            </a:r>
          </a:p>
        </p:txBody>
      </p:sp>
    </p:spTree>
    <p:extLst>
      <p:ext uri="{BB962C8B-B14F-4D97-AF65-F5344CB8AC3E}">
        <p14:creationId xmlns:p14="http://schemas.microsoft.com/office/powerpoint/2010/main" val="284439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Batch Normalization 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7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Batch Normalization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/>
              <a:t>각 </a:t>
            </a:r>
            <a:r>
              <a:rPr lang="ko-KR" altLang="en-US" b="1" dirty="0" err="1"/>
              <a:t>히든</a:t>
            </a:r>
            <a:r>
              <a:rPr lang="ko-KR" altLang="en-US" b="1" dirty="0"/>
              <a:t> 레이어의 결과들을 정규화 하자</a:t>
            </a:r>
            <a:endParaRPr lang="en-US" altLang="ko-KR" b="1" dirty="0"/>
          </a:p>
          <a:p>
            <a:pPr lvl="1"/>
            <a:endParaRPr lang="en-US" altLang="ko-KR" b="1" dirty="0">
              <a:latin typeface="Calibr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45876C-BB7C-4C31-BB5F-962FEF83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68" y="2348880"/>
            <a:ext cx="7386464" cy="338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83AEE9-9093-4637-AAA1-BCF9F1D82D05}"/>
              </a:ext>
            </a:extLst>
          </p:cNvPr>
          <p:cNvSpPr txBox="1"/>
          <p:nvPr/>
        </p:nvSpPr>
        <p:spPr>
          <a:xfrm>
            <a:off x="2927648" y="604554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이로 인해 학습의 안정성을 기대 할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172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Batch Normalization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ko-KR" altLang="en-US" b="1" dirty="0"/>
              <a:t>정규화 진행 여부에 따른 </a:t>
            </a:r>
            <a:r>
              <a:rPr lang="en-US" altLang="ko-KR" b="1" dirty="0"/>
              <a:t>Gradient Descent</a:t>
            </a:r>
            <a:endParaRPr lang="en-US" altLang="ko-KR" b="1" dirty="0">
              <a:latin typeface="Calibri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3AEE9-9093-4637-AAA1-BCF9F1D82D05}"/>
              </a:ext>
            </a:extLst>
          </p:cNvPr>
          <p:cNvSpPr txBox="1"/>
          <p:nvPr/>
        </p:nvSpPr>
        <p:spPr>
          <a:xfrm>
            <a:off x="2927648" y="604554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최적점으로 더 빨리 수렴한다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1026" name="Picture 2" descr="Batch Normalization">
            <a:extLst>
              <a:ext uri="{FF2B5EF4-FFF2-40B4-BE49-F238E27FC236}">
                <a16:creationId xmlns:a16="http://schemas.microsoft.com/office/drawing/2014/main" id="{F6030149-A317-4868-9016-07CE1DC6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2335261"/>
            <a:ext cx="7704856" cy="36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Batch Normalization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660103"/>
            <a:ext cx="11305256" cy="4953000"/>
          </a:xfrm>
        </p:spPr>
        <p:txBody>
          <a:bodyPr/>
          <a:lstStyle/>
          <a:p>
            <a:r>
              <a:rPr lang="en-US" altLang="ko-KR" sz="2800" b="1" dirty="0"/>
              <a:t>Batch Normalization </a:t>
            </a:r>
            <a:r>
              <a:rPr lang="ko-KR" altLang="en-US" sz="2800" b="1" dirty="0"/>
              <a:t>효과</a:t>
            </a:r>
            <a:endParaRPr lang="en-US" altLang="ko-KR" b="1" dirty="0">
              <a:latin typeface="Calibri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3AEE9-9093-4637-AAA1-BCF9F1D82D05}"/>
              </a:ext>
            </a:extLst>
          </p:cNvPr>
          <p:cNvSpPr txBox="1"/>
          <p:nvPr/>
        </p:nvSpPr>
        <p:spPr>
          <a:xfrm>
            <a:off x="2927648" y="604554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성능 향상에 상당히 도움이 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DBC4-BADE-4321-9546-545471AB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348880"/>
            <a:ext cx="8115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9266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20785</TotalTime>
  <Words>340</Words>
  <Application>Microsoft Office PowerPoint</Application>
  <PresentationFormat>와이드스크린</PresentationFormat>
  <Paragraphs>82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Calibri (본문)</vt:lpstr>
      <vt:lpstr>Calibri (제목)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High-Performance Large-Scale Image Recognition  Without Normalization </vt:lpstr>
      <vt:lpstr>Index</vt:lpstr>
      <vt:lpstr>도입 배경    </vt:lpstr>
      <vt:lpstr>도입 배경</vt:lpstr>
      <vt:lpstr>도입 배경</vt:lpstr>
      <vt:lpstr>Batch Normalization     </vt:lpstr>
      <vt:lpstr>Batch Normalization</vt:lpstr>
      <vt:lpstr>Batch Normalization</vt:lpstr>
      <vt:lpstr>Batch Normalization</vt:lpstr>
      <vt:lpstr>Batch Normalization</vt:lpstr>
      <vt:lpstr>NFNets   </vt:lpstr>
      <vt:lpstr>NFNets</vt:lpstr>
      <vt:lpstr>NFNets</vt:lpstr>
      <vt:lpstr>Experiments     </vt:lpstr>
      <vt:lpstr>Experiments</vt:lpstr>
      <vt:lpstr>Experiments</vt:lpstr>
      <vt:lpstr>결론 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987</cp:revision>
  <dcterms:created xsi:type="dcterms:W3CDTF">2020-10-07T11:11:01Z</dcterms:created>
  <dcterms:modified xsi:type="dcterms:W3CDTF">2021-03-21T04:56:52Z</dcterms:modified>
</cp:coreProperties>
</file>