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449" r:id="rId2"/>
    <p:sldId id="480" r:id="rId3"/>
    <p:sldId id="574" r:id="rId4"/>
    <p:sldId id="575" r:id="rId5"/>
    <p:sldId id="586" r:id="rId6"/>
    <p:sldId id="584" r:id="rId7"/>
    <p:sldId id="578" r:id="rId8"/>
    <p:sldId id="585" r:id="rId9"/>
    <p:sldId id="588" r:id="rId10"/>
    <p:sldId id="587" r:id="rId11"/>
    <p:sldId id="589" r:id="rId12"/>
    <p:sldId id="590" r:id="rId13"/>
    <p:sldId id="591" r:id="rId14"/>
    <p:sldId id="592" r:id="rId15"/>
    <p:sldId id="593" r:id="rId16"/>
    <p:sldId id="594" r:id="rId17"/>
    <p:sldId id="595" r:id="rId18"/>
    <p:sldId id="596" r:id="rId19"/>
    <p:sldId id="597" r:id="rId20"/>
    <p:sldId id="598" r:id="rId21"/>
    <p:sldId id="599" r:id="rId22"/>
    <p:sldId id="600" r:id="rId23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1" clrIdx="0">
    <p:extLst>
      <p:ext uri="{19B8F6BF-5375-455C-9EA6-DF929625EA0E}">
        <p15:presenceInfo xmlns:p15="http://schemas.microsoft.com/office/powerpoint/2012/main" userId="JGY" providerId="None"/>
      </p:ext>
    </p:extLst>
  </p:cmAuthor>
  <p:cmAuthor id="2" name="규열 정" initials="규정" lastIdx="9" clrIdx="1">
    <p:extLst>
      <p:ext uri="{19B8F6BF-5375-455C-9EA6-DF929625EA0E}">
        <p15:presenceInfo xmlns:p15="http://schemas.microsoft.com/office/powerpoint/2012/main" userId="336b631aa1f411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EBBE3"/>
    <a:srgbClr val="0077BB"/>
    <a:srgbClr val="FF7043"/>
    <a:srgbClr val="BBBBBB"/>
    <a:srgbClr val="EE3377"/>
    <a:srgbClr val="079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10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09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694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24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402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869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9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24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3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532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725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082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989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244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7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914400" y="1988843"/>
            <a:ext cx="103632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9144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752600"/>
            <a:ext cx="103632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526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672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3"/>
            <a:ext cx="3860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49784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4978400" y="0"/>
            <a:ext cx="51816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10160000" y="0"/>
            <a:ext cx="2032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Vlabs/stylegan2-ada-pytorc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0704" y="2852936"/>
            <a:ext cx="12817424" cy="1368152"/>
          </a:xfrm>
        </p:spPr>
        <p:txBody>
          <a:bodyPr/>
          <a:lstStyle/>
          <a:p>
            <a:r>
              <a:rPr lang="en-US" altLang="ko-KR" dirty="0"/>
              <a:t>training generative adversarial networks </a:t>
            </a:r>
            <a:br>
              <a:rPr lang="en-US" altLang="ko-KR" dirty="0"/>
            </a:br>
            <a:r>
              <a:rPr lang="en-US" altLang="ko-KR" dirty="0"/>
              <a:t>with limited data</a:t>
            </a:r>
            <a:br>
              <a:rPr lang="en-US" altLang="ko-KR" b="1" dirty="0"/>
            </a:br>
            <a:endParaRPr lang="en-US" altLang="ko-KR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077072"/>
            <a:ext cx="8534400" cy="2362200"/>
          </a:xfrm>
        </p:spPr>
        <p:txBody>
          <a:bodyPr/>
          <a:lstStyle/>
          <a:p>
            <a:r>
              <a:rPr lang="en-US" altLang="ko-KR" dirty="0"/>
              <a:t>2021.3.22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i="0" dirty="0">
                <a:effectLst/>
                <a:latin typeface="SourceSansPro"/>
              </a:rPr>
              <a:t>Stochastic Discriminator Augmentation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1660103"/>
            <a:ext cx="11305256" cy="4953000"/>
          </a:xfrm>
        </p:spPr>
        <p:txBody>
          <a:bodyPr/>
          <a:lstStyle/>
          <a:p>
            <a:r>
              <a:rPr lang="en-US" altLang="ko-KR" sz="2800" b="1" i="0" dirty="0">
                <a:effectLst/>
                <a:latin typeface="SourceSansPro"/>
              </a:rPr>
              <a:t>Augmentation </a:t>
            </a:r>
            <a:r>
              <a:rPr lang="ko-KR" altLang="en-US" sz="2800" b="1" i="0" dirty="0">
                <a:effectLst/>
                <a:latin typeface="SourceSansPro"/>
              </a:rPr>
              <a:t>방식</a:t>
            </a:r>
            <a:endParaRPr lang="en-US" altLang="ko-KR" sz="2800" b="1" i="0" dirty="0">
              <a:effectLst/>
              <a:latin typeface="SourceSansPro"/>
            </a:endParaRPr>
          </a:p>
          <a:p>
            <a:pPr lvl="1"/>
            <a:r>
              <a:rPr lang="ko-KR" altLang="en-US" b="1" dirty="0">
                <a:latin typeface="Calibri (본문)"/>
              </a:rPr>
              <a:t>이전</a:t>
            </a:r>
            <a:r>
              <a:rPr lang="en-US" altLang="ko-KR" b="1" dirty="0">
                <a:latin typeface="Calibri (본문)"/>
              </a:rPr>
              <a:t>(BCR) </a:t>
            </a:r>
          </a:p>
          <a:p>
            <a:pPr lvl="2"/>
            <a:r>
              <a:rPr lang="en-US" altLang="ko-KR" i="0" dirty="0">
                <a:solidFill>
                  <a:srgbClr val="24292E"/>
                </a:solidFill>
                <a:effectLst/>
                <a:latin typeface="SourceSansPro"/>
              </a:rPr>
              <a:t>Discriminator</a:t>
            </a:r>
            <a:r>
              <a:rPr lang="ko-KR" altLang="en-US" dirty="0">
                <a:solidFill>
                  <a:srgbClr val="24292E"/>
                </a:solidFill>
                <a:latin typeface="SourceSansPro"/>
              </a:rPr>
              <a:t>에서 </a:t>
            </a:r>
            <a:r>
              <a:rPr lang="en-US" altLang="ko-KR" dirty="0">
                <a:solidFill>
                  <a:srgbClr val="24292E"/>
                </a:solidFill>
                <a:latin typeface="SourceSansPro"/>
              </a:rPr>
              <a:t>Data </a:t>
            </a:r>
            <a:r>
              <a:rPr lang="en-US" altLang="ko-KR" i="0" dirty="0">
                <a:effectLst/>
                <a:latin typeface="SourceSansPro"/>
              </a:rPr>
              <a:t>Augmentation</a:t>
            </a:r>
            <a:r>
              <a:rPr lang="ko-KR" altLang="en-US" i="0" dirty="0">
                <a:effectLst/>
                <a:latin typeface="SourceSansPro"/>
              </a:rPr>
              <a:t>을 한다</a:t>
            </a:r>
            <a:r>
              <a:rPr lang="en-US" altLang="ko-KR" i="0" dirty="0">
                <a:effectLst/>
                <a:latin typeface="SourceSansPro"/>
              </a:rPr>
              <a:t>.</a:t>
            </a:r>
          </a:p>
          <a:p>
            <a:pPr lvl="2"/>
            <a:r>
              <a:rPr lang="en-US" altLang="ko-KR" dirty="0">
                <a:latin typeface="SourceSansPro"/>
              </a:rPr>
              <a:t>Loss </a:t>
            </a:r>
            <a:r>
              <a:rPr lang="ko-KR" altLang="en-US" dirty="0">
                <a:latin typeface="SourceSansPro"/>
              </a:rPr>
              <a:t>를 설정하여 원본과 맞추는 형식이다</a:t>
            </a:r>
            <a:r>
              <a:rPr lang="en-US" altLang="ko-KR" dirty="0">
                <a:latin typeface="SourceSansPro"/>
              </a:rPr>
              <a:t>.</a:t>
            </a:r>
          </a:p>
          <a:p>
            <a:pPr lvl="2"/>
            <a:r>
              <a:rPr lang="ko-KR" altLang="en-US" dirty="0">
                <a:latin typeface="SourceSansPro"/>
              </a:rPr>
              <a:t>이럴 경우 단순히 </a:t>
            </a:r>
            <a:r>
              <a:rPr lang="en-US" altLang="ko-KR" i="0" dirty="0">
                <a:effectLst/>
                <a:latin typeface="SourceSansPro"/>
              </a:rPr>
              <a:t>Augmentation </a:t>
            </a:r>
            <a:r>
              <a:rPr lang="ko-KR" altLang="en-US" i="0" dirty="0">
                <a:effectLst/>
                <a:latin typeface="SourceSansPro"/>
              </a:rPr>
              <a:t>한 것 뿐임</a:t>
            </a:r>
            <a:r>
              <a:rPr lang="en-US" altLang="ko-KR" i="0" dirty="0">
                <a:effectLst/>
                <a:latin typeface="SourceSansPro"/>
              </a:rPr>
              <a:t>.</a:t>
            </a:r>
          </a:p>
          <a:p>
            <a:pPr lvl="3"/>
            <a:r>
              <a:rPr lang="ko-KR" altLang="en-US" dirty="0">
                <a:latin typeface="SourceSansPro"/>
              </a:rPr>
              <a:t> </a:t>
            </a:r>
            <a:r>
              <a:rPr lang="en-US" altLang="ko-KR" dirty="0">
                <a:latin typeface="SourceSansPro"/>
              </a:rPr>
              <a:t>Leak</a:t>
            </a:r>
            <a:r>
              <a:rPr lang="ko-KR" altLang="en-US" dirty="0">
                <a:latin typeface="SourceSansPro"/>
              </a:rPr>
              <a:t>이 발생함</a:t>
            </a:r>
            <a:endParaRPr lang="en-US" altLang="ko-KR" dirty="0">
              <a:latin typeface="SourceSansPro"/>
            </a:endParaRPr>
          </a:p>
          <a:p>
            <a:pPr lvl="3"/>
            <a:endParaRPr lang="en-US" altLang="ko-KR" b="1" dirty="0">
              <a:latin typeface="Calibri (본문)"/>
            </a:endParaRPr>
          </a:p>
          <a:p>
            <a:pPr lvl="1"/>
            <a:r>
              <a:rPr lang="ko-KR" altLang="en-US" b="1" dirty="0">
                <a:latin typeface="Calibri (본문)"/>
              </a:rPr>
              <a:t>제안</a:t>
            </a:r>
            <a:r>
              <a:rPr lang="en-US" altLang="ko-KR" b="1" dirty="0">
                <a:latin typeface="Calibri (본문)"/>
              </a:rPr>
              <a:t>(DA)</a:t>
            </a:r>
          </a:p>
          <a:p>
            <a:pPr lvl="2"/>
            <a:r>
              <a:rPr lang="en-US" altLang="ko-KR" dirty="0">
                <a:latin typeface="SourceSansPro"/>
              </a:rPr>
              <a:t>Loss </a:t>
            </a:r>
            <a:r>
              <a:rPr lang="ko-KR" altLang="en-US" dirty="0">
                <a:latin typeface="SourceSansPro"/>
              </a:rPr>
              <a:t>를 설정부분을 제거하였다</a:t>
            </a:r>
            <a:r>
              <a:rPr lang="en-US" altLang="ko-KR" dirty="0">
                <a:latin typeface="SourceSansPro"/>
              </a:rPr>
              <a:t>. </a:t>
            </a:r>
          </a:p>
          <a:p>
            <a:pPr lvl="2"/>
            <a:r>
              <a:rPr lang="en-US" altLang="ko-KR" dirty="0">
                <a:latin typeface="SourceSansPro"/>
              </a:rPr>
              <a:t>Generator </a:t>
            </a:r>
            <a:r>
              <a:rPr lang="ko-KR" altLang="en-US" dirty="0">
                <a:latin typeface="SourceSansPro"/>
              </a:rPr>
              <a:t>학습에 </a:t>
            </a:r>
            <a:r>
              <a:rPr lang="en-US" altLang="ko-KR" i="0" dirty="0">
                <a:effectLst/>
                <a:latin typeface="SourceSansPro"/>
              </a:rPr>
              <a:t>Augmentation</a:t>
            </a:r>
            <a:r>
              <a:rPr lang="ko-KR" altLang="en-US" i="0" dirty="0">
                <a:effectLst/>
                <a:latin typeface="SourceSansPro"/>
              </a:rPr>
              <a:t>이 사용되었다</a:t>
            </a:r>
            <a:r>
              <a:rPr lang="en-US" altLang="ko-KR" i="0" dirty="0">
                <a:effectLst/>
                <a:latin typeface="SourceSansPro"/>
              </a:rPr>
              <a:t>.</a:t>
            </a:r>
          </a:p>
          <a:p>
            <a:pPr lvl="2"/>
            <a:r>
              <a:rPr lang="ko-KR" altLang="en-US" dirty="0">
                <a:latin typeface="SourceSansPro"/>
              </a:rPr>
              <a:t>직관적으로 봐도 불안정 할 수 밖에 없음</a:t>
            </a:r>
            <a:endParaRPr lang="en-US" altLang="ko-KR" dirty="0">
              <a:latin typeface="SourceSansPro"/>
            </a:endParaRPr>
          </a:p>
          <a:p>
            <a:pPr lvl="2"/>
            <a:r>
              <a:rPr lang="ko-KR" altLang="en-US" dirty="0">
                <a:latin typeface="SourceSansPro"/>
              </a:rPr>
              <a:t>여기서 </a:t>
            </a:r>
            <a:r>
              <a:rPr lang="en-US" altLang="ko-KR" dirty="0">
                <a:latin typeface="SourceSansPro"/>
              </a:rPr>
              <a:t>Leak</a:t>
            </a:r>
            <a:r>
              <a:rPr lang="ko-KR" altLang="en-US" dirty="0">
                <a:latin typeface="SourceSansPro"/>
              </a:rPr>
              <a:t>이 발생하는 조건을 찾아 완전한 구조를 구축한다</a:t>
            </a:r>
            <a:r>
              <a:rPr lang="en-US" altLang="ko-KR" dirty="0">
                <a:latin typeface="SourceSansPro"/>
              </a:rPr>
              <a:t>.</a:t>
            </a:r>
            <a:endParaRPr lang="en-US" altLang="ko-KR" dirty="0">
              <a:latin typeface="Calibri (본문)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CCD1BF-170D-4520-99E5-40298ADDA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3003352"/>
            <a:ext cx="4934558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84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i="0" dirty="0">
                <a:effectLst/>
                <a:latin typeface="SourceSansPro"/>
              </a:rPr>
              <a:t>Stochastic Discriminator Augmentation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1660103"/>
            <a:ext cx="11305256" cy="4953000"/>
          </a:xfrm>
        </p:spPr>
        <p:txBody>
          <a:bodyPr/>
          <a:lstStyle/>
          <a:p>
            <a:r>
              <a:rPr lang="en-US" altLang="ko-KR" b="1" dirty="0">
                <a:latin typeface="Calibri (본문)"/>
              </a:rPr>
              <a:t>Leak </a:t>
            </a:r>
            <a:r>
              <a:rPr lang="ko-KR" altLang="en-US" b="1" dirty="0">
                <a:latin typeface="Calibri (본문)"/>
              </a:rPr>
              <a:t>이란</a:t>
            </a:r>
            <a:r>
              <a:rPr lang="en-US" altLang="ko-KR" b="1" dirty="0">
                <a:latin typeface="Calibri (본문)"/>
              </a:rPr>
              <a:t>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7AFD53-B33F-4BC4-B2BC-3E94FF042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2744618"/>
            <a:ext cx="6408712" cy="27160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FA80A6-4149-4795-8408-642EFCB6DC99}"/>
              </a:ext>
            </a:extLst>
          </p:cNvPr>
          <p:cNvSpPr txBox="1"/>
          <p:nvPr/>
        </p:nvSpPr>
        <p:spPr>
          <a:xfrm>
            <a:off x="443372" y="6083541"/>
            <a:ext cx="11305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i="0" dirty="0">
                <a:effectLst/>
                <a:latin typeface="SourceSansPro"/>
              </a:rPr>
              <a:t>Augmentation </a:t>
            </a:r>
            <a:r>
              <a:rPr lang="ko-KR" altLang="en-US" sz="2400" b="1" i="0" dirty="0">
                <a:effectLst/>
                <a:latin typeface="SourceSansPro"/>
              </a:rPr>
              <a:t>과정에서 사용한 데이터를 그대로 이용하였기 때문에</a:t>
            </a:r>
            <a:r>
              <a:rPr lang="en-US" altLang="ko-KR" sz="2400" b="1" dirty="0">
                <a:latin typeface="SourceSansPro"/>
              </a:rPr>
              <a:t> </a:t>
            </a:r>
            <a:r>
              <a:rPr lang="ko-KR" altLang="en-US" sz="2400" b="1" dirty="0"/>
              <a:t>발생한 현상이다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C6C28F-1F76-4B27-A947-E4BDB5D77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941" y="2195501"/>
            <a:ext cx="4592817" cy="367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06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i="0" dirty="0">
                <a:effectLst/>
                <a:latin typeface="SourceSansPro"/>
              </a:rPr>
              <a:t>Stochastic Discriminator Augmentation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1660103"/>
            <a:ext cx="11305256" cy="4953000"/>
          </a:xfrm>
        </p:spPr>
        <p:txBody>
          <a:bodyPr/>
          <a:lstStyle/>
          <a:p>
            <a:r>
              <a:rPr lang="en-US" altLang="ko-KR" b="1" dirty="0">
                <a:latin typeface="Calibri (본문)"/>
              </a:rPr>
              <a:t>Leak </a:t>
            </a:r>
            <a:r>
              <a:rPr lang="ko-KR" altLang="en-US" b="1" dirty="0">
                <a:latin typeface="Calibri (본문)"/>
              </a:rPr>
              <a:t>이 발생하지 않도록 </a:t>
            </a:r>
            <a:r>
              <a:rPr lang="en-US" altLang="ko-KR" b="1" dirty="0">
                <a:latin typeface="Calibri (본문)"/>
              </a:rPr>
              <a:t>DA</a:t>
            </a:r>
            <a:r>
              <a:rPr lang="ko-KR" altLang="en-US" b="1" dirty="0">
                <a:latin typeface="Calibri (본문)"/>
              </a:rPr>
              <a:t>를 수정</a:t>
            </a:r>
            <a:endParaRPr lang="en-US" altLang="ko-KR" b="1" dirty="0">
              <a:latin typeface="Calibri (본문)"/>
            </a:endParaRPr>
          </a:p>
          <a:p>
            <a:pPr lvl="1"/>
            <a:r>
              <a:rPr lang="ko-KR" altLang="en-US" b="1" dirty="0">
                <a:latin typeface="Calibri (본문)"/>
              </a:rPr>
              <a:t>직관적으로 왜곡된 이미지를 원래 이미지로 만들라고 지시하는 꼴임</a:t>
            </a:r>
            <a:r>
              <a:rPr lang="en-US" altLang="ko-KR" b="1" dirty="0">
                <a:latin typeface="Calibri (본문)"/>
              </a:rPr>
              <a:t>.</a:t>
            </a:r>
          </a:p>
          <a:p>
            <a:pPr lvl="2"/>
            <a:r>
              <a:rPr lang="ko-KR" altLang="en-US" dirty="0">
                <a:latin typeface="Calibri (본문)"/>
              </a:rPr>
              <a:t>일정 확률</a:t>
            </a:r>
            <a:r>
              <a:rPr lang="en-US" altLang="ko-KR" dirty="0">
                <a:latin typeface="Calibri (본문)"/>
              </a:rPr>
              <a:t>(penalty)</a:t>
            </a:r>
            <a:r>
              <a:rPr lang="ko-KR" altLang="en-US" dirty="0">
                <a:latin typeface="Calibri (본문)"/>
              </a:rPr>
              <a:t>를 부여하여 무시하면 </a:t>
            </a:r>
            <a:r>
              <a:rPr lang="en-US" altLang="ko-KR" dirty="0">
                <a:latin typeface="Calibri (본문)"/>
              </a:rPr>
              <a:t>Leak</a:t>
            </a:r>
            <a:r>
              <a:rPr lang="ko-KR" altLang="en-US" dirty="0">
                <a:latin typeface="Calibri (본문)"/>
              </a:rPr>
              <a:t>이 발생하지 않는다</a:t>
            </a:r>
            <a:r>
              <a:rPr lang="en-US" altLang="ko-KR" dirty="0">
                <a:latin typeface="Calibri (본문)"/>
              </a:rPr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5605E4-1FD4-4C1F-8AF4-AD0F11E99D7D}"/>
              </a:ext>
            </a:extLst>
          </p:cNvPr>
          <p:cNvGrpSpPr/>
          <p:nvPr/>
        </p:nvGrpSpPr>
        <p:grpSpPr>
          <a:xfrm>
            <a:off x="9984432" y="31229"/>
            <a:ext cx="2124075" cy="2047875"/>
            <a:chOff x="5879976" y="3284984"/>
            <a:chExt cx="2124075" cy="20478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DE16ADF-1D2C-4F8C-97AA-5C5E0560F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9976" y="3284984"/>
              <a:ext cx="2124075" cy="2047875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D45C42-AFC8-4167-A4EA-16D88B202356}"/>
                </a:ext>
              </a:extLst>
            </p:cNvPr>
            <p:cNvSpPr/>
            <p:nvPr/>
          </p:nvSpPr>
          <p:spPr>
            <a:xfrm>
              <a:off x="6456040" y="3429000"/>
              <a:ext cx="432048" cy="288032"/>
            </a:xfrm>
            <a:prstGeom prst="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9FADF21E-9C7F-4E37-A269-98A66A04D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12" y="3096890"/>
            <a:ext cx="86772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55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i="0" dirty="0">
                <a:effectLst/>
                <a:latin typeface="SourceSansPro"/>
              </a:rPr>
              <a:t>Stochastic Discriminator Augmentation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1660103"/>
            <a:ext cx="11305256" cy="4953000"/>
          </a:xfrm>
        </p:spPr>
        <p:txBody>
          <a:bodyPr/>
          <a:lstStyle/>
          <a:p>
            <a:r>
              <a:rPr lang="en-US" altLang="ko-KR" b="1" dirty="0">
                <a:latin typeface="Calibri (본문)"/>
              </a:rPr>
              <a:t>Dataset</a:t>
            </a:r>
            <a:r>
              <a:rPr lang="ko-KR" altLang="en-US" b="1" dirty="0">
                <a:latin typeface="Calibri (본문)"/>
              </a:rPr>
              <a:t>별 </a:t>
            </a:r>
            <a:r>
              <a:rPr lang="en-US" altLang="ko-KR" b="1" dirty="0">
                <a:latin typeface="Calibri (본문)"/>
              </a:rPr>
              <a:t>Penalty </a:t>
            </a:r>
            <a:r>
              <a:rPr lang="ko-KR" altLang="en-US" b="1" dirty="0">
                <a:latin typeface="Calibri (본문)"/>
              </a:rPr>
              <a:t>부여에 따른 결과</a:t>
            </a:r>
            <a:endParaRPr lang="en-US" altLang="ko-KR" b="1" dirty="0">
              <a:latin typeface="Calibri (본문)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5605E4-1FD4-4C1F-8AF4-AD0F11E99D7D}"/>
              </a:ext>
            </a:extLst>
          </p:cNvPr>
          <p:cNvGrpSpPr/>
          <p:nvPr/>
        </p:nvGrpSpPr>
        <p:grpSpPr>
          <a:xfrm>
            <a:off x="9984432" y="31229"/>
            <a:ext cx="2124075" cy="2047875"/>
            <a:chOff x="5879976" y="3284984"/>
            <a:chExt cx="2124075" cy="20478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DE16ADF-1D2C-4F8C-97AA-5C5E0560F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9976" y="3284984"/>
              <a:ext cx="2124075" cy="2047875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D45C42-AFC8-4167-A4EA-16D88B202356}"/>
                </a:ext>
              </a:extLst>
            </p:cNvPr>
            <p:cNvSpPr/>
            <p:nvPr/>
          </p:nvSpPr>
          <p:spPr>
            <a:xfrm>
              <a:off x="6456040" y="3429000"/>
              <a:ext cx="432048" cy="288032"/>
            </a:xfrm>
            <a:prstGeom prst="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78185431-D734-44AC-A0C5-4543AB3C0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0" y="2492896"/>
            <a:ext cx="10401300" cy="2771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744A23-9188-4146-8EE7-399769CE40FE}"/>
              </a:ext>
            </a:extLst>
          </p:cNvPr>
          <p:cNvSpPr txBox="1"/>
          <p:nvPr/>
        </p:nvSpPr>
        <p:spPr>
          <a:xfrm>
            <a:off x="1487488" y="5793976"/>
            <a:ext cx="921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적당한 </a:t>
            </a:r>
            <a:r>
              <a:rPr lang="en-US" altLang="ko-KR" sz="2800" b="1" dirty="0"/>
              <a:t>Penalty </a:t>
            </a:r>
            <a:r>
              <a:rPr lang="ko-KR" altLang="en-US" sz="2800" b="1" dirty="0"/>
              <a:t>값을 적용하여 접근하면 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54362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4406903"/>
            <a:ext cx="10965564" cy="1362075"/>
          </a:xfrm>
        </p:spPr>
        <p:txBody>
          <a:bodyPr/>
          <a:lstStyle/>
          <a:p>
            <a:r>
              <a:rPr lang="en-US" altLang="ko-KR" b="1" i="0" dirty="0">
                <a:effectLst/>
                <a:latin typeface="Calibri (본문)"/>
              </a:rPr>
              <a:t>Adaptive discriminator augmentation(</a:t>
            </a:r>
            <a:r>
              <a:rPr lang="en-US" altLang="ko-KR" dirty="0">
                <a:latin typeface="Calibri (본문)"/>
              </a:rPr>
              <a:t>ADA</a:t>
            </a:r>
            <a:r>
              <a:rPr lang="en-US" altLang="ko-KR" b="1" i="0" dirty="0">
                <a:effectLst/>
                <a:latin typeface="Calibri (본문)"/>
              </a:rPr>
              <a:t>)</a:t>
            </a:r>
            <a:br>
              <a:rPr lang="en-US" altLang="ko-KR" b="1" dirty="0">
                <a:latin typeface="Calibri (본문)"/>
              </a:rPr>
            </a:br>
            <a:br>
              <a:rPr lang="en-US" altLang="ko-KR" b="1" i="0" dirty="0">
                <a:effectLst/>
                <a:latin typeface="SourceSansPro"/>
              </a:rPr>
            </a:br>
            <a:br>
              <a:rPr lang="en-US" altLang="ko-KR" b="1" dirty="0"/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710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i="0" dirty="0">
                <a:effectLst/>
                <a:latin typeface="Calibri (본문)"/>
              </a:rPr>
              <a:t>Adaptive discriminator augmentation(</a:t>
            </a:r>
            <a:r>
              <a:rPr lang="en-US" altLang="ko-KR" sz="3600" b="1" dirty="0">
                <a:latin typeface="Calibri (본문)"/>
              </a:rPr>
              <a:t>ADA</a:t>
            </a:r>
            <a:r>
              <a:rPr lang="en-US" altLang="ko-KR" sz="3600" b="1" i="0" dirty="0">
                <a:effectLst/>
                <a:latin typeface="Calibri (본문)"/>
              </a:rPr>
              <a:t>)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1660103"/>
            <a:ext cx="11305256" cy="4953000"/>
          </a:xfrm>
        </p:spPr>
        <p:txBody>
          <a:bodyPr/>
          <a:lstStyle/>
          <a:p>
            <a:r>
              <a:rPr lang="en-US" altLang="ko-KR" sz="2800" b="1" i="0" dirty="0">
                <a:effectLst/>
                <a:latin typeface="SourceSansPro"/>
              </a:rPr>
              <a:t>Penalty </a:t>
            </a:r>
            <a:r>
              <a:rPr lang="ko-KR" altLang="en-US" sz="2800" b="1" i="0" dirty="0">
                <a:effectLst/>
                <a:latin typeface="SourceSansPro"/>
              </a:rPr>
              <a:t>주는 것을  자동화</a:t>
            </a:r>
            <a:r>
              <a:rPr lang="en-US" altLang="ko-KR" b="1" dirty="0">
                <a:latin typeface="SourceSansPro"/>
              </a:rPr>
              <a:t>!</a:t>
            </a:r>
          </a:p>
          <a:p>
            <a:pPr lvl="1"/>
            <a:r>
              <a:rPr lang="en-US" altLang="ko-KR" b="1" i="0" dirty="0">
                <a:effectLst/>
                <a:latin typeface="SourceSansPro"/>
              </a:rPr>
              <a:t>validation set</a:t>
            </a:r>
            <a:r>
              <a:rPr lang="ko-KR" altLang="en-US" b="1" i="0" dirty="0">
                <a:effectLst/>
                <a:latin typeface="SourceSansPro"/>
              </a:rPr>
              <a:t>과 </a:t>
            </a:r>
            <a:r>
              <a:rPr lang="en-US" altLang="ko-KR" b="1" i="0" dirty="0">
                <a:effectLst/>
                <a:latin typeface="SourceSansPro"/>
              </a:rPr>
              <a:t>validation </a:t>
            </a:r>
            <a:r>
              <a:rPr lang="ko-KR" altLang="en-US" b="1" i="0" dirty="0">
                <a:effectLst/>
                <a:latin typeface="SourceSansPro"/>
              </a:rPr>
              <a:t>과 </a:t>
            </a:r>
            <a:r>
              <a:rPr lang="en-US" altLang="ko-KR" b="1" i="0" dirty="0">
                <a:effectLst/>
                <a:latin typeface="SourceSansPro"/>
              </a:rPr>
              <a:t>generate</a:t>
            </a:r>
            <a:r>
              <a:rPr lang="ko-KR" altLang="en-US" b="1" i="0" dirty="0">
                <a:effectLst/>
                <a:latin typeface="SourceSansPro"/>
              </a:rPr>
              <a:t>에 대한 차이를 측정</a:t>
            </a:r>
            <a:endParaRPr lang="en-US" altLang="ko-KR" b="1" i="0" dirty="0">
              <a:effectLst/>
              <a:latin typeface="SourceSansPro"/>
            </a:endParaRPr>
          </a:p>
          <a:p>
            <a:pPr lvl="1"/>
            <a:endParaRPr lang="en-US" altLang="ko-KR" dirty="0">
              <a:latin typeface="SourceSansPro"/>
            </a:endParaRPr>
          </a:p>
          <a:p>
            <a:pPr lvl="1"/>
            <a:endParaRPr lang="en-US" altLang="ko-KR" b="1" i="0" dirty="0">
              <a:effectLst/>
              <a:latin typeface="SourceSansPro"/>
            </a:endParaRPr>
          </a:p>
          <a:p>
            <a:pPr marL="457200" lvl="1" indent="0">
              <a:buNone/>
            </a:pPr>
            <a:endParaRPr lang="en-US" altLang="ko-KR" b="0" i="0" dirty="0">
              <a:effectLst/>
              <a:latin typeface="SourceSansPro"/>
            </a:endParaRPr>
          </a:p>
          <a:p>
            <a:pPr lvl="1"/>
            <a:r>
              <a:rPr lang="en-US" altLang="ko-KR" b="1" i="0" dirty="0">
                <a:effectLst/>
                <a:latin typeface="SourceSansPro"/>
              </a:rPr>
              <a:t>Discriminator </a:t>
            </a:r>
            <a:r>
              <a:rPr lang="ko-KR" altLang="en-US" b="1" i="0" dirty="0">
                <a:effectLst/>
                <a:latin typeface="SourceSansPro"/>
              </a:rPr>
              <a:t>출력에 양성이 나오는 훈련세트 부분을 추정</a:t>
            </a:r>
            <a:endParaRPr lang="en-US" altLang="ko-KR" b="1" i="0" dirty="0">
              <a:effectLst/>
              <a:latin typeface="SourceSansPro"/>
            </a:endParaRPr>
          </a:p>
          <a:p>
            <a:pPr lvl="1"/>
            <a:endParaRPr lang="en-US" altLang="ko-KR" b="1" dirty="0">
              <a:latin typeface="SourceSansPro"/>
            </a:endParaRPr>
          </a:p>
          <a:p>
            <a:pPr lvl="1"/>
            <a:endParaRPr lang="en-US" altLang="ko-KR" b="1" i="0" dirty="0">
              <a:effectLst/>
              <a:latin typeface="SourceSansPro"/>
            </a:endParaRPr>
          </a:p>
          <a:p>
            <a:pPr lvl="1"/>
            <a:r>
              <a:rPr lang="en-US" altLang="ko-KR" b="1" i="0" dirty="0">
                <a:effectLst/>
                <a:latin typeface="SourceSansPro"/>
              </a:rPr>
              <a:t>penalty</a:t>
            </a:r>
            <a:r>
              <a:rPr lang="ko-KR" altLang="en-US" b="1" i="0" dirty="0">
                <a:effectLst/>
                <a:latin typeface="SourceSansPro"/>
              </a:rPr>
              <a:t>를 </a:t>
            </a:r>
            <a:r>
              <a:rPr lang="en-US" altLang="ko-KR" b="1" i="0" dirty="0">
                <a:effectLst/>
                <a:latin typeface="SourceSansPro"/>
              </a:rPr>
              <a:t>0</a:t>
            </a:r>
            <a:r>
              <a:rPr lang="ko-KR" altLang="en-US" b="1" i="0" dirty="0">
                <a:effectLst/>
                <a:latin typeface="SourceSansPro"/>
              </a:rPr>
              <a:t>으로 설정하고 </a:t>
            </a:r>
            <a:r>
              <a:rPr lang="en-US" altLang="ko-KR" b="1" i="0" dirty="0">
                <a:effectLst/>
                <a:latin typeface="SourceSansPro"/>
              </a:rPr>
              <a:t>4</a:t>
            </a:r>
            <a:r>
              <a:rPr lang="ko-KR" altLang="en-US" b="1" i="0" dirty="0">
                <a:effectLst/>
                <a:latin typeface="SourceSansPro"/>
              </a:rPr>
              <a:t>개의 미니배치</a:t>
            </a:r>
            <a:r>
              <a:rPr lang="en-US" altLang="ko-KR" b="1" dirty="0">
                <a:latin typeface="SourceSansPro"/>
              </a:rPr>
              <a:t> </a:t>
            </a:r>
            <a:r>
              <a:rPr lang="ko-KR" altLang="en-US" b="1" dirty="0">
                <a:latin typeface="SourceSansPro"/>
              </a:rPr>
              <a:t>마다 그때 그때 조정한다</a:t>
            </a:r>
            <a:r>
              <a:rPr lang="en-US" altLang="ko-KR" b="1" dirty="0">
                <a:latin typeface="SourceSansPro"/>
              </a:rPr>
              <a:t>.</a:t>
            </a:r>
            <a:endParaRPr lang="en-US" altLang="ko-KR" b="1" i="0" dirty="0">
              <a:effectLst/>
              <a:latin typeface="SourceSansPro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99C49E-E442-44A8-8D20-49830ACB9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60" y="2708920"/>
            <a:ext cx="3629025" cy="9620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0B69C1-1B43-4211-8813-D61F52A32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700" y="4456613"/>
            <a:ext cx="2514600" cy="447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87AB7C-81D4-4C51-8C7F-3B3115F4E6EB}"/>
              </a:ext>
            </a:extLst>
          </p:cNvPr>
          <p:cNvSpPr txBox="1"/>
          <p:nvPr/>
        </p:nvSpPr>
        <p:spPr>
          <a:xfrm>
            <a:off x="9761029" y="3140769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</a:t>
            </a:r>
            <a:r>
              <a:rPr lang="ko-KR" altLang="en-US" b="1" dirty="0"/>
              <a:t> 이면 </a:t>
            </a:r>
            <a:r>
              <a:rPr lang="ko-KR" altLang="en-US" b="1" dirty="0" err="1"/>
              <a:t>과적합</a:t>
            </a:r>
            <a:r>
              <a:rPr lang="ko-KR" altLang="en-US" b="1" dirty="0"/>
              <a:t> 없음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 </a:t>
            </a:r>
            <a:r>
              <a:rPr lang="ko-KR" altLang="en-US" b="1" dirty="0"/>
              <a:t>이면 완전한 </a:t>
            </a:r>
            <a:r>
              <a:rPr lang="ko-KR" altLang="en-US" b="1" dirty="0" err="1"/>
              <a:t>과적합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97795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i="0" dirty="0">
                <a:effectLst/>
                <a:latin typeface="Calibri (본문)"/>
              </a:rPr>
              <a:t>Adaptive discriminator augmentation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1660103"/>
            <a:ext cx="11305256" cy="4953000"/>
          </a:xfrm>
        </p:spPr>
        <p:txBody>
          <a:bodyPr/>
          <a:lstStyle/>
          <a:p>
            <a:r>
              <a:rPr lang="ko-KR" altLang="en-US" sz="2800" b="1" i="0" dirty="0">
                <a:effectLst/>
                <a:latin typeface="SourceSansPro"/>
              </a:rPr>
              <a:t>적용 결과</a:t>
            </a:r>
            <a:endParaRPr lang="en-US" altLang="ko-KR" b="1" dirty="0">
              <a:latin typeface="SourceSansPro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A251AC-ED73-433E-BEAD-C5741E44C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2492896"/>
            <a:ext cx="9206737" cy="2592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D0C2E-9B70-4F2B-9E92-BD1AC3B457B6}"/>
              </a:ext>
            </a:extLst>
          </p:cNvPr>
          <p:cNvSpPr txBox="1"/>
          <p:nvPr/>
        </p:nvSpPr>
        <p:spPr>
          <a:xfrm>
            <a:off x="2639616" y="5365352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적은 데이터에도 과적합이 일어나지 않음을 확인 가능함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24292E"/>
                </a:solidFill>
                <a:effectLst/>
                <a:latin typeface="SourceSansPro"/>
              </a:rPr>
              <a:t>Validation</a:t>
            </a:r>
            <a:r>
              <a:rPr lang="ko-KR" altLang="en-US" sz="2000" b="0" i="0" dirty="0">
                <a:solidFill>
                  <a:srgbClr val="24292E"/>
                </a:solidFill>
                <a:effectLst/>
                <a:latin typeface="SourceSansPro"/>
              </a:rPr>
              <a:t>쪽으로 수렴하는 것도 방지함</a:t>
            </a:r>
            <a:r>
              <a:rPr lang="en-US" altLang="ko-KR" sz="2000" b="0" i="0" dirty="0">
                <a:solidFill>
                  <a:srgbClr val="24292E"/>
                </a:solidFill>
                <a:effectLst/>
                <a:latin typeface="SourceSansPro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4377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4406903"/>
            <a:ext cx="10965564" cy="1362075"/>
          </a:xfrm>
        </p:spPr>
        <p:txBody>
          <a:bodyPr/>
          <a:lstStyle/>
          <a:p>
            <a:r>
              <a:rPr lang="en-US" altLang="ko-KR" b="1" dirty="0">
                <a:latin typeface="Calibri (본문)"/>
              </a:rPr>
              <a:t>E</a:t>
            </a:r>
            <a:r>
              <a:rPr lang="en-US" altLang="ko-KR" b="1" i="0" dirty="0">
                <a:effectLst/>
                <a:latin typeface="Calibri (본문)"/>
              </a:rPr>
              <a:t>xperiment</a:t>
            </a:r>
            <a:br>
              <a:rPr lang="en-US" altLang="ko-KR" b="1" i="0" dirty="0">
                <a:effectLst/>
                <a:latin typeface="Calibri (본문)"/>
              </a:rPr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549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본문)"/>
              </a:rPr>
              <a:t>E</a:t>
            </a:r>
            <a:r>
              <a:rPr lang="en-US" altLang="ko-KR" sz="3600" b="1" i="0" dirty="0">
                <a:effectLst/>
                <a:latin typeface="Calibri (본문)"/>
              </a:rPr>
              <a:t>xperiment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1660103"/>
            <a:ext cx="11305256" cy="4953000"/>
          </a:xfrm>
        </p:spPr>
        <p:txBody>
          <a:bodyPr/>
          <a:lstStyle/>
          <a:p>
            <a:r>
              <a:rPr lang="ko-KR" altLang="en-US" b="1" dirty="0">
                <a:latin typeface="SourceSansPro"/>
              </a:rPr>
              <a:t>정량적 평가</a:t>
            </a:r>
            <a:endParaRPr lang="en-US" altLang="ko-KR" b="1" dirty="0">
              <a:latin typeface="SourceSansPro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704EAAC-E20B-4780-B41B-9FBECCC07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6872"/>
            <a:ext cx="12192000" cy="411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87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본문)"/>
              </a:rPr>
              <a:t>E</a:t>
            </a:r>
            <a:r>
              <a:rPr lang="en-US" altLang="ko-KR" sz="3600" b="1" i="0" dirty="0">
                <a:effectLst/>
                <a:latin typeface="Calibri (본문)"/>
              </a:rPr>
              <a:t>xperiment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1660103"/>
            <a:ext cx="11305256" cy="4953000"/>
          </a:xfrm>
        </p:spPr>
        <p:txBody>
          <a:bodyPr/>
          <a:lstStyle/>
          <a:p>
            <a:r>
              <a:rPr lang="ko-KR" altLang="en-US" b="1" dirty="0">
                <a:latin typeface="SourceSansPro"/>
              </a:rPr>
              <a:t>정량적 평가</a:t>
            </a:r>
            <a:endParaRPr lang="en-US" altLang="ko-KR" b="1" dirty="0">
              <a:latin typeface="SourceSansPro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A03E6E-2BF2-4056-98C0-405598D20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2896"/>
            <a:ext cx="12192000" cy="358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5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Index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Calibri (본문)"/>
              </a:rPr>
              <a:t>도입 배경</a:t>
            </a:r>
            <a:endParaRPr lang="en-US" altLang="ko-KR" b="1" dirty="0">
              <a:latin typeface="Calibri (본문)"/>
            </a:endParaRPr>
          </a:p>
          <a:p>
            <a:pPr algn="l"/>
            <a:r>
              <a:rPr lang="en-US" altLang="ko-KR" b="1" i="0" dirty="0">
                <a:effectLst/>
                <a:latin typeface="Calibri (본문)"/>
              </a:rPr>
              <a:t>GAN</a:t>
            </a:r>
            <a:r>
              <a:rPr lang="ko-KR" altLang="en-US" b="1" i="0" dirty="0">
                <a:effectLst/>
                <a:latin typeface="Calibri (본문)"/>
              </a:rPr>
              <a:t>의 </a:t>
            </a:r>
            <a:r>
              <a:rPr lang="ko-KR" altLang="en-US" b="1" i="0" dirty="0" err="1">
                <a:effectLst/>
                <a:latin typeface="Calibri (본문)"/>
              </a:rPr>
              <a:t>과적합</a:t>
            </a:r>
            <a:endParaRPr lang="en-US" altLang="ko-KR" b="1" i="0" dirty="0">
              <a:effectLst/>
              <a:latin typeface="Calibri (본문)"/>
            </a:endParaRPr>
          </a:p>
          <a:p>
            <a:r>
              <a:rPr lang="en-US" altLang="ko-KR" b="1" i="0" dirty="0">
                <a:effectLst/>
                <a:latin typeface="Calibri (본문)"/>
              </a:rPr>
              <a:t>Stochastic Discriminator Augmentation</a:t>
            </a:r>
          </a:p>
          <a:p>
            <a:r>
              <a:rPr lang="en-US" altLang="ko-KR" b="1" i="0" dirty="0">
                <a:effectLst/>
                <a:latin typeface="Calibri (본문)"/>
              </a:rPr>
              <a:t>Adaptive discriminator augmentation</a:t>
            </a:r>
          </a:p>
          <a:p>
            <a:r>
              <a:rPr lang="en-US" altLang="ko-KR" b="1" dirty="0">
                <a:latin typeface="Calibri (본문)"/>
              </a:rPr>
              <a:t>E</a:t>
            </a:r>
            <a:r>
              <a:rPr lang="en-US" altLang="ko-KR" b="1" i="0" dirty="0">
                <a:effectLst/>
                <a:latin typeface="Calibri (본문)"/>
              </a:rPr>
              <a:t>xperiment</a:t>
            </a:r>
          </a:p>
          <a:p>
            <a:r>
              <a:rPr lang="ko-KR" altLang="en-US" b="1" dirty="0">
                <a:latin typeface="Calibri (본문)"/>
              </a:rPr>
              <a:t>결론</a:t>
            </a:r>
            <a:endParaRPr lang="en-US" altLang="ko-KR" b="1" i="0" dirty="0">
              <a:effectLst/>
              <a:latin typeface="Calibri (본문)"/>
            </a:endParaRPr>
          </a:p>
          <a:p>
            <a:endParaRPr lang="en-US" altLang="ko-KR" b="1" dirty="0">
              <a:latin typeface="Calibri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432761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본문)"/>
              </a:rPr>
              <a:t>E</a:t>
            </a:r>
            <a:r>
              <a:rPr lang="en-US" altLang="ko-KR" sz="3600" b="1" i="0" dirty="0">
                <a:effectLst/>
                <a:latin typeface="Calibri (본문)"/>
              </a:rPr>
              <a:t>xperiment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1660103"/>
            <a:ext cx="11305256" cy="4953000"/>
          </a:xfrm>
        </p:spPr>
        <p:txBody>
          <a:bodyPr/>
          <a:lstStyle/>
          <a:p>
            <a:r>
              <a:rPr lang="ko-KR" altLang="en-US" b="1" dirty="0">
                <a:latin typeface="SourceSansPro"/>
              </a:rPr>
              <a:t>정성적 평가</a:t>
            </a:r>
            <a:endParaRPr lang="en-US" altLang="ko-KR" b="1" dirty="0">
              <a:latin typeface="SourceSansPro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304C34-29B9-46E2-88FA-934B13DEE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36" y="2276872"/>
            <a:ext cx="10238928" cy="445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3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결론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373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결론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1660103"/>
            <a:ext cx="11305256" cy="4953000"/>
          </a:xfrm>
        </p:spPr>
        <p:txBody>
          <a:bodyPr/>
          <a:lstStyle/>
          <a:p>
            <a:r>
              <a:rPr lang="ko-KR" altLang="en-US" b="1" dirty="0">
                <a:latin typeface="SourceSansPro"/>
              </a:rPr>
              <a:t>적은 데이터를 통하여 </a:t>
            </a:r>
            <a:r>
              <a:rPr lang="en-US" altLang="ko-KR" b="1" dirty="0">
                <a:latin typeface="SourceSansPro"/>
              </a:rPr>
              <a:t>Fine Tuning </a:t>
            </a:r>
            <a:r>
              <a:rPr lang="ko-KR" altLang="en-US" b="1" dirty="0">
                <a:latin typeface="SourceSansPro"/>
              </a:rPr>
              <a:t>만으로 안정적인 학습일 함</a:t>
            </a:r>
            <a:r>
              <a:rPr lang="en-US" altLang="ko-KR" b="1" dirty="0">
                <a:latin typeface="SourceSansPro"/>
              </a:rPr>
              <a:t>.</a:t>
            </a:r>
          </a:p>
          <a:p>
            <a:pPr lvl="1"/>
            <a:r>
              <a:rPr lang="ko-KR" altLang="en-US" i="0" dirty="0">
                <a:effectLst/>
                <a:latin typeface="Calibri (본문)"/>
              </a:rPr>
              <a:t>효과적인 </a:t>
            </a:r>
            <a:r>
              <a:rPr lang="en-US" altLang="ko-KR" i="0" dirty="0">
                <a:effectLst/>
                <a:latin typeface="Calibri (본문)"/>
              </a:rPr>
              <a:t>D</a:t>
            </a:r>
            <a:r>
              <a:rPr lang="en-US" altLang="ko-KR" dirty="0">
                <a:latin typeface="Calibri (본문)"/>
              </a:rPr>
              <a:t>ata</a:t>
            </a:r>
            <a:r>
              <a:rPr lang="en-US" altLang="ko-KR" i="0" dirty="0">
                <a:effectLst/>
                <a:latin typeface="Calibri (본문)"/>
              </a:rPr>
              <a:t> Augmentation</a:t>
            </a:r>
            <a:r>
              <a:rPr lang="ko-KR" altLang="en-US" dirty="0">
                <a:latin typeface="Calibri (본문)"/>
              </a:rPr>
              <a:t>의 기법을 제안함</a:t>
            </a:r>
            <a:r>
              <a:rPr lang="en-US" altLang="ko-KR" dirty="0">
                <a:latin typeface="Calibri (본문)"/>
              </a:rPr>
              <a:t>.</a:t>
            </a:r>
          </a:p>
          <a:p>
            <a:pPr lvl="1"/>
            <a:endParaRPr lang="en-US" altLang="ko-KR" dirty="0">
              <a:latin typeface="Calibri (본문)"/>
            </a:endParaRPr>
          </a:p>
          <a:p>
            <a:pPr lvl="1"/>
            <a:endParaRPr lang="en-US" altLang="ko-KR" dirty="0">
              <a:latin typeface="Calibri (본문)"/>
            </a:endParaRPr>
          </a:p>
          <a:p>
            <a:r>
              <a:rPr lang="ko-KR" altLang="en-US" b="1" dirty="0">
                <a:latin typeface="SourceSansPro"/>
              </a:rPr>
              <a:t>그러나 실제 데이터를 완벽하게 대체 하지는 못함</a:t>
            </a:r>
            <a:endParaRPr lang="en-US" altLang="ko-KR" b="1" dirty="0">
              <a:latin typeface="SourceSansPro"/>
            </a:endParaRPr>
          </a:p>
          <a:p>
            <a:pPr lvl="1"/>
            <a:r>
              <a:rPr lang="ko-KR" altLang="en-US" dirty="0">
                <a:latin typeface="SourceSansPro"/>
              </a:rPr>
              <a:t>결국은 데이터를 잘 모아야 한다</a:t>
            </a:r>
            <a:r>
              <a:rPr lang="en-US" altLang="ko-KR" dirty="0">
                <a:latin typeface="SourceSansPro"/>
              </a:rPr>
              <a:t>.</a:t>
            </a:r>
          </a:p>
          <a:p>
            <a:pPr lvl="1"/>
            <a:endParaRPr lang="en-US" altLang="ko-KR" dirty="0">
              <a:latin typeface="SourceSansPro"/>
            </a:endParaRPr>
          </a:p>
          <a:p>
            <a:pPr lvl="1"/>
            <a:endParaRPr lang="en-US" altLang="ko-KR" b="1" i="0" dirty="0">
              <a:effectLst/>
              <a:latin typeface="SourceSansPro"/>
            </a:endParaRPr>
          </a:p>
          <a:p>
            <a:pPr lvl="1"/>
            <a:endParaRPr lang="en-US" altLang="ko-KR" b="1" dirty="0">
              <a:latin typeface="SourceSansPro"/>
            </a:endParaRPr>
          </a:p>
        </p:txBody>
      </p:sp>
    </p:spTree>
    <p:extLst>
      <p:ext uri="{BB962C8B-B14F-4D97-AF65-F5344CB8AC3E}">
        <p14:creationId xmlns:p14="http://schemas.microsoft.com/office/powerpoint/2010/main" val="162287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도입 배경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00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>
                <a:latin typeface="Calibri (제목)"/>
              </a:rPr>
              <a:t>도입 배경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1660103"/>
            <a:ext cx="11305256" cy="4953000"/>
          </a:xfrm>
        </p:spPr>
        <p:txBody>
          <a:bodyPr/>
          <a:lstStyle/>
          <a:p>
            <a:r>
              <a:rPr lang="en-US" altLang="ko-KR" b="1" dirty="0"/>
              <a:t>GAN</a:t>
            </a:r>
            <a:r>
              <a:rPr lang="ko-KR" altLang="en-US" b="1" dirty="0"/>
              <a:t>의 경우 데이터가 적을 때 </a:t>
            </a:r>
            <a:r>
              <a:rPr lang="en-US" altLang="ko-KR" b="1" i="0" dirty="0">
                <a:solidFill>
                  <a:srgbClr val="24292E"/>
                </a:solidFill>
                <a:effectLst/>
                <a:latin typeface="SourceSansPro"/>
              </a:rPr>
              <a:t>Discriminator</a:t>
            </a:r>
            <a:r>
              <a:rPr lang="ko-KR" altLang="en-US" b="1" i="0" dirty="0">
                <a:solidFill>
                  <a:srgbClr val="24292E"/>
                </a:solidFill>
                <a:effectLst/>
                <a:latin typeface="SourceSansPro"/>
              </a:rPr>
              <a:t>가 과적합이 됨</a:t>
            </a:r>
            <a:r>
              <a:rPr lang="en-US" altLang="ko-KR" b="1" i="0" dirty="0">
                <a:solidFill>
                  <a:srgbClr val="24292E"/>
                </a:solidFill>
                <a:effectLst/>
                <a:latin typeface="SourceSansPro"/>
              </a:rPr>
              <a:t>.</a:t>
            </a:r>
          </a:p>
          <a:p>
            <a:pPr lvl="1"/>
            <a:r>
              <a:rPr lang="ko-KR" altLang="en-US" dirty="0">
                <a:solidFill>
                  <a:srgbClr val="24292E"/>
                </a:solidFill>
                <a:latin typeface="SourceSansPro"/>
              </a:rPr>
              <a:t>일반적으로 </a:t>
            </a:r>
            <a:r>
              <a:rPr lang="en-US" altLang="ko-KR" dirty="0">
                <a:solidFill>
                  <a:srgbClr val="24292E"/>
                </a:solidFill>
                <a:latin typeface="SourceSansPro"/>
              </a:rPr>
              <a:t>10</a:t>
            </a:r>
            <a:r>
              <a:rPr lang="ko-KR" altLang="en-US" dirty="0">
                <a:solidFill>
                  <a:srgbClr val="24292E"/>
                </a:solidFill>
                <a:latin typeface="SourceSansPro"/>
              </a:rPr>
              <a:t>만에서 </a:t>
            </a:r>
            <a:r>
              <a:rPr lang="en-US" altLang="ko-KR" dirty="0">
                <a:solidFill>
                  <a:srgbClr val="24292E"/>
                </a:solidFill>
                <a:latin typeface="SourceSansPro"/>
              </a:rPr>
              <a:t>100</a:t>
            </a:r>
            <a:r>
              <a:rPr lang="ko-KR" altLang="en-US" dirty="0">
                <a:solidFill>
                  <a:srgbClr val="24292E"/>
                </a:solidFill>
                <a:latin typeface="SourceSansPro"/>
              </a:rPr>
              <a:t>만개의 데이터가 필요함</a:t>
            </a:r>
            <a:r>
              <a:rPr lang="en-US" altLang="ko-KR" dirty="0">
                <a:solidFill>
                  <a:srgbClr val="24292E"/>
                </a:solidFill>
                <a:latin typeface="SourceSansPro"/>
              </a:rPr>
              <a:t>.</a:t>
            </a:r>
          </a:p>
          <a:p>
            <a:pPr lvl="1"/>
            <a:r>
              <a:rPr lang="ko-KR" altLang="en-US" dirty="0">
                <a:solidFill>
                  <a:srgbClr val="24292E"/>
                </a:solidFill>
                <a:latin typeface="SourceSansPro"/>
              </a:rPr>
              <a:t>이 마저도 완벽한 성능을 보장할 수 없다</a:t>
            </a:r>
            <a:r>
              <a:rPr lang="en-US" altLang="ko-KR" dirty="0">
                <a:solidFill>
                  <a:srgbClr val="24292E"/>
                </a:solidFill>
                <a:latin typeface="SourceSansPro"/>
              </a:rPr>
              <a:t>.</a:t>
            </a:r>
          </a:p>
          <a:p>
            <a:pPr lvl="1"/>
            <a:endParaRPr lang="en-US" altLang="ko-KR" dirty="0">
              <a:solidFill>
                <a:srgbClr val="24292E"/>
              </a:solidFill>
              <a:latin typeface="SourceSansPro"/>
            </a:endParaRPr>
          </a:p>
          <a:p>
            <a:r>
              <a:rPr lang="en-US" altLang="ko-KR" b="0" i="0" dirty="0">
                <a:solidFill>
                  <a:srgbClr val="24292E"/>
                </a:solidFill>
                <a:effectLst/>
                <a:latin typeface="SourceSansPro"/>
              </a:rPr>
              <a:t> </a:t>
            </a:r>
            <a:r>
              <a:rPr lang="en-US" altLang="ko-KR" b="1" dirty="0">
                <a:solidFill>
                  <a:srgbClr val="24292E"/>
                </a:solidFill>
                <a:effectLst/>
                <a:latin typeface="SourceSansPro"/>
              </a:rPr>
              <a:t>Adaptive discriminator augmentation mechanism </a:t>
            </a:r>
            <a:r>
              <a:rPr lang="ko-KR" altLang="en-US" b="1" dirty="0">
                <a:solidFill>
                  <a:srgbClr val="24292E"/>
                </a:solidFill>
                <a:latin typeface="SourceSansPro"/>
              </a:rPr>
              <a:t>을 제안함</a:t>
            </a:r>
            <a:r>
              <a:rPr lang="en-US" altLang="ko-KR" dirty="0">
                <a:solidFill>
                  <a:srgbClr val="24292E"/>
                </a:solidFill>
                <a:latin typeface="SourceSansPro"/>
              </a:rPr>
              <a:t>.</a:t>
            </a:r>
          </a:p>
          <a:p>
            <a:pPr lvl="1"/>
            <a:r>
              <a:rPr lang="ko-KR" altLang="en-US" b="0" i="0" dirty="0">
                <a:solidFill>
                  <a:srgbClr val="24292E"/>
                </a:solidFill>
                <a:effectLst/>
                <a:latin typeface="SourceSansPro"/>
              </a:rPr>
              <a:t>모델의 구조 혹은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SourceSansPro"/>
              </a:rPr>
              <a:t>Loss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SourceSansPro"/>
              </a:rPr>
              <a:t>를 변경하지 않고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SourceSansPro"/>
              </a:rPr>
              <a:t>fine-tuning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SourceSansPro"/>
              </a:rPr>
              <a:t>으로 적용 가능하다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SourceSansPro"/>
              </a:rPr>
              <a:t>.</a:t>
            </a:r>
          </a:p>
          <a:p>
            <a:pPr lvl="1"/>
            <a:r>
              <a:rPr lang="ko-KR" altLang="en-US" dirty="0">
                <a:solidFill>
                  <a:srgbClr val="24292E"/>
                </a:solidFill>
                <a:latin typeface="SourceSansPro"/>
              </a:rPr>
              <a:t>수천단위의 데이터를 이용해도 좋은 성능을 나타낸다</a:t>
            </a:r>
            <a:r>
              <a:rPr lang="en-US" altLang="ko-KR" dirty="0">
                <a:solidFill>
                  <a:srgbClr val="24292E"/>
                </a:solidFill>
                <a:latin typeface="SourceSansPro"/>
              </a:rPr>
              <a:t>.</a:t>
            </a:r>
          </a:p>
          <a:p>
            <a:pPr lvl="1"/>
            <a:endParaRPr lang="en-US" altLang="ko-KR" b="0" i="0" dirty="0">
              <a:solidFill>
                <a:srgbClr val="24292E"/>
              </a:solidFill>
              <a:effectLst/>
              <a:latin typeface="SourceSansPro"/>
            </a:endParaRPr>
          </a:p>
          <a:p>
            <a:endParaRPr lang="ko-KR" altLang="en-US" b="0" i="0" dirty="0">
              <a:solidFill>
                <a:srgbClr val="24292E"/>
              </a:solidFill>
              <a:effectLst/>
              <a:latin typeface="SourceSansPro"/>
            </a:endParaRPr>
          </a:p>
          <a:p>
            <a:pPr lvl="1"/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endParaRPr lang="en-US" altLang="ko-KR" b="1" dirty="0">
              <a:latin typeface="Calibri (본문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492DB-4A5D-469E-B807-7915E0DAFB43}"/>
              </a:ext>
            </a:extLst>
          </p:cNvPr>
          <p:cNvSpPr txBox="1"/>
          <p:nvPr/>
        </p:nvSpPr>
        <p:spPr>
          <a:xfrm>
            <a:off x="3017044" y="6211669"/>
            <a:ext cx="6157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소스코드 </a:t>
            </a:r>
            <a:r>
              <a:rPr lang="en-US" altLang="ko-KR" dirty="0"/>
              <a:t>: </a:t>
            </a:r>
            <a:r>
              <a:rPr lang="ko-KR" altLang="en-US" dirty="0">
                <a:hlinkClick r:id="rId3"/>
              </a:rPr>
              <a:t>https://github.com/NVlabs/stylegan2-ada-pytorch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2518EF-1602-4D41-AC1A-B963BD96515C}"/>
              </a:ext>
            </a:extLst>
          </p:cNvPr>
          <p:cNvSpPr txBox="1"/>
          <p:nvPr/>
        </p:nvSpPr>
        <p:spPr>
          <a:xfrm>
            <a:off x="1055440" y="5447134"/>
            <a:ext cx="1008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Nvidia</a:t>
            </a:r>
            <a:r>
              <a:rPr lang="ko-KR" altLang="en-US" sz="2400" b="1" dirty="0"/>
              <a:t>에서 제안한 논문이며 </a:t>
            </a:r>
            <a:r>
              <a:rPr lang="en-US" altLang="ko-KR" sz="2400" b="1" dirty="0"/>
              <a:t>Style GAN2</a:t>
            </a:r>
            <a:r>
              <a:rPr lang="ko-KR" altLang="en-US" sz="2400" b="1" dirty="0"/>
              <a:t>를 </a:t>
            </a:r>
            <a:r>
              <a:rPr lang="en-US" altLang="ko-KR" sz="2400" b="1" dirty="0"/>
              <a:t>baseline </a:t>
            </a:r>
            <a:r>
              <a:rPr lang="ko-KR" altLang="en-US" sz="2400" b="1" dirty="0"/>
              <a:t>으로 사용하였다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8258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>
                <a:latin typeface="Calibri (제목)"/>
              </a:rPr>
              <a:t>도입 배경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1660103"/>
            <a:ext cx="11305256" cy="4953000"/>
          </a:xfrm>
        </p:spPr>
        <p:txBody>
          <a:bodyPr/>
          <a:lstStyle/>
          <a:p>
            <a:r>
              <a:rPr lang="en-US" altLang="ko-KR" b="1" dirty="0">
                <a:solidFill>
                  <a:srgbClr val="24292E"/>
                </a:solidFill>
                <a:latin typeface="SourceSansPro"/>
              </a:rPr>
              <a:t>Data</a:t>
            </a:r>
            <a:r>
              <a:rPr lang="ko-KR" altLang="en-US" b="1" dirty="0">
                <a:solidFill>
                  <a:srgbClr val="24292E"/>
                </a:solidFill>
                <a:latin typeface="SourceSansPro"/>
              </a:rPr>
              <a:t> </a:t>
            </a:r>
            <a:r>
              <a:rPr lang="en-US" altLang="ko-KR" b="1" dirty="0">
                <a:solidFill>
                  <a:srgbClr val="24292E"/>
                </a:solidFill>
                <a:latin typeface="SourceSansPro"/>
              </a:rPr>
              <a:t>A</a:t>
            </a:r>
            <a:r>
              <a:rPr lang="en-US" altLang="ko-KR" b="1" dirty="0">
                <a:solidFill>
                  <a:srgbClr val="24292E"/>
                </a:solidFill>
                <a:effectLst/>
                <a:latin typeface="SourceSansPro"/>
              </a:rPr>
              <a:t>ugmentation</a:t>
            </a:r>
            <a:endParaRPr lang="ko-KR" altLang="en-US" b="0" i="0" dirty="0">
              <a:solidFill>
                <a:srgbClr val="24292E"/>
              </a:solidFill>
              <a:effectLst/>
              <a:latin typeface="SourceSansPro"/>
            </a:endParaRPr>
          </a:p>
          <a:p>
            <a:pPr lvl="1"/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endParaRPr lang="en-US" altLang="ko-KR" b="1" dirty="0">
              <a:latin typeface="Calibri (본문)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582A6D-6E48-46B1-A114-0490CB259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017" y="2252358"/>
            <a:ext cx="7179965" cy="37684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1E4CB2-580F-48A3-9CF8-259A33EE79C7}"/>
              </a:ext>
            </a:extLst>
          </p:cNvPr>
          <p:cNvSpPr txBox="1"/>
          <p:nvPr/>
        </p:nvSpPr>
        <p:spPr>
          <a:xfrm>
            <a:off x="1631504" y="6237312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편향되지 않은 다양한 이미지를 확장하는 기법</a:t>
            </a:r>
          </a:p>
        </p:txBody>
      </p:sp>
    </p:spTree>
    <p:extLst>
      <p:ext uri="{BB962C8B-B14F-4D97-AF65-F5344CB8AC3E}">
        <p14:creationId xmlns:p14="http://schemas.microsoft.com/office/powerpoint/2010/main" val="356538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Calibri (본문)"/>
              </a:rPr>
              <a:t>GAN</a:t>
            </a:r>
            <a:r>
              <a:rPr lang="ko-KR" altLang="en-US" b="1" i="0" dirty="0">
                <a:effectLst/>
                <a:latin typeface="Calibri (본문)"/>
              </a:rPr>
              <a:t>의 </a:t>
            </a:r>
            <a:r>
              <a:rPr lang="ko-KR" altLang="en-US" b="1" i="0" dirty="0" err="1">
                <a:effectLst/>
                <a:latin typeface="Calibri (본문)"/>
              </a:rPr>
              <a:t>과적합</a:t>
            </a:r>
            <a:br>
              <a:rPr lang="en-US" altLang="ko-KR" b="1" dirty="0"/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620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i="0" dirty="0">
                <a:solidFill>
                  <a:srgbClr val="24292E"/>
                </a:solidFill>
                <a:effectLst/>
                <a:latin typeface="Calibri (본문)"/>
              </a:rPr>
              <a:t>GAN</a:t>
            </a:r>
            <a:r>
              <a:rPr lang="ko-KR" altLang="en-US" sz="3600" b="1" i="0" dirty="0">
                <a:solidFill>
                  <a:srgbClr val="24292E"/>
                </a:solidFill>
                <a:effectLst/>
                <a:latin typeface="Calibri (본문)"/>
              </a:rPr>
              <a:t>의 </a:t>
            </a:r>
            <a:r>
              <a:rPr lang="ko-KR" altLang="en-US" sz="3600" b="1" i="0" dirty="0" err="1">
                <a:solidFill>
                  <a:srgbClr val="24292E"/>
                </a:solidFill>
                <a:effectLst/>
                <a:latin typeface="Calibri (본문)"/>
              </a:rPr>
              <a:t>과적합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1660103"/>
            <a:ext cx="11305256" cy="4953000"/>
          </a:xfrm>
        </p:spPr>
        <p:txBody>
          <a:bodyPr/>
          <a:lstStyle/>
          <a:p>
            <a:r>
              <a:rPr lang="ko-KR" altLang="en-US" b="1" dirty="0">
                <a:latin typeface="Calibri (본문)"/>
              </a:rPr>
              <a:t>과적합의 신호 </a:t>
            </a:r>
            <a:r>
              <a:rPr lang="en-US" altLang="ko-KR" b="1" dirty="0">
                <a:latin typeface="Calibri (본문)"/>
              </a:rPr>
              <a:t>1</a:t>
            </a:r>
          </a:p>
          <a:p>
            <a:pPr lvl="1"/>
            <a:r>
              <a:rPr lang="ko-KR" altLang="en-US" b="1" dirty="0">
                <a:latin typeface="Calibri (본문)"/>
              </a:rPr>
              <a:t>데이터 수에 따른 </a:t>
            </a:r>
            <a:r>
              <a:rPr lang="en-US" altLang="ko-KR" b="1" dirty="0">
                <a:latin typeface="Calibri (본문)"/>
              </a:rPr>
              <a:t>FID </a:t>
            </a:r>
            <a:r>
              <a:rPr lang="ko-KR" altLang="en-US" b="1" dirty="0">
                <a:latin typeface="Calibri (본문)"/>
              </a:rPr>
              <a:t>수치 비교 </a:t>
            </a:r>
            <a:r>
              <a:rPr lang="en-US" altLang="ko-KR" b="1" dirty="0">
                <a:latin typeface="Calibri (본문)"/>
              </a:rPr>
              <a:t>(FFHQ</a:t>
            </a:r>
            <a:r>
              <a:rPr lang="ko-KR" altLang="en-US" b="1" dirty="0">
                <a:latin typeface="Calibri (본문)"/>
              </a:rPr>
              <a:t> </a:t>
            </a:r>
            <a:r>
              <a:rPr lang="en-US" altLang="ko-KR" b="1" dirty="0">
                <a:latin typeface="Calibri (본문)"/>
              </a:rPr>
              <a:t>Dataset)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DE4FA8-6724-45A3-A551-755E6C378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764" y="2805006"/>
            <a:ext cx="4248472" cy="2805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E4ADA9-152E-44F6-A37B-C540B1B74612}"/>
              </a:ext>
            </a:extLst>
          </p:cNvPr>
          <p:cNvSpPr txBox="1"/>
          <p:nvPr/>
        </p:nvSpPr>
        <p:spPr>
          <a:xfrm>
            <a:off x="2626346" y="5739409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전반적으로 </a:t>
            </a:r>
            <a:r>
              <a:rPr lang="en-US" altLang="ko-KR" dirty="0"/>
              <a:t>FID </a:t>
            </a:r>
            <a:r>
              <a:rPr lang="ko-KR" altLang="en-US" dirty="0"/>
              <a:t>수치가 특정 시점 이후로 증가함을 확인 할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다만 </a:t>
            </a:r>
            <a:r>
              <a:rPr lang="en-US" altLang="ko-KR" dirty="0"/>
              <a:t>Data </a:t>
            </a:r>
            <a:r>
              <a:rPr lang="ko-KR" altLang="en-US" dirty="0"/>
              <a:t>수가 많아질 수록 그 시점이 뒤로 밀려나게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72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i="0" dirty="0">
                <a:solidFill>
                  <a:srgbClr val="24292E"/>
                </a:solidFill>
                <a:effectLst/>
                <a:latin typeface="Calibri (본문)"/>
              </a:rPr>
              <a:t>GAN</a:t>
            </a:r>
            <a:r>
              <a:rPr lang="ko-KR" altLang="en-US" sz="3600" b="1" i="0" dirty="0">
                <a:solidFill>
                  <a:srgbClr val="24292E"/>
                </a:solidFill>
                <a:effectLst/>
                <a:latin typeface="Calibri (본문)"/>
              </a:rPr>
              <a:t>의 </a:t>
            </a:r>
            <a:r>
              <a:rPr lang="ko-KR" altLang="en-US" sz="3600" b="1" i="0" dirty="0" err="1">
                <a:solidFill>
                  <a:srgbClr val="24292E"/>
                </a:solidFill>
                <a:effectLst/>
                <a:latin typeface="Calibri (본문)"/>
              </a:rPr>
              <a:t>과적합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1660103"/>
            <a:ext cx="11305256" cy="4953000"/>
          </a:xfrm>
        </p:spPr>
        <p:txBody>
          <a:bodyPr/>
          <a:lstStyle/>
          <a:p>
            <a:r>
              <a:rPr lang="ko-KR" altLang="en-US" b="1" dirty="0">
                <a:latin typeface="Calibri (본문)"/>
              </a:rPr>
              <a:t>과적합의 신호 </a:t>
            </a:r>
            <a:r>
              <a:rPr lang="en-US" altLang="ko-KR" b="1" dirty="0">
                <a:latin typeface="Calibri (본문)"/>
              </a:rPr>
              <a:t>2</a:t>
            </a:r>
          </a:p>
          <a:p>
            <a:pPr lvl="1"/>
            <a:r>
              <a:rPr lang="en-US" altLang="ko-KR" b="1" i="0" dirty="0">
                <a:solidFill>
                  <a:srgbClr val="24292E"/>
                </a:solidFill>
                <a:effectLst/>
                <a:latin typeface="SourceSansPro"/>
              </a:rPr>
              <a:t>Discriminator</a:t>
            </a:r>
            <a:r>
              <a:rPr lang="ko-KR" altLang="en-US" b="1" i="0" dirty="0">
                <a:solidFill>
                  <a:srgbClr val="24292E"/>
                </a:solidFill>
                <a:effectLst/>
                <a:latin typeface="SourceSansPro"/>
              </a:rPr>
              <a:t>의 </a:t>
            </a:r>
            <a:r>
              <a:rPr lang="en-US" altLang="ko-KR" b="1" i="0" dirty="0">
                <a:solidFill>
                  <a:srgbClr val="24292E"/>
                </a:solidFill>
                <a:effectLst/>
                <a:latin typeface="SourceSansPro"/>
              </a:rPr>
              <a:t>Loss </a:t>
            </a:r>
            <a:r>
              <a:rPr lang="ko-KR" altLang="en-US" b="1" i="0" dirty="0">
                <a:solidFill>
                  <a:srgbClr val="24292E"/>
                </a:solidFill>
                <a:effectLst/>
                <a:latin typeface="SourceSansPro"/>
              </a:rPr>
              <a:t>변화 비교</a:t>
            </a:r>
            <a:endParaRPr lang="en-US" altLang="ko-KR" b="1" dirty="0">
              <a:latin typeface="Calibri (본문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E4ADA9-152E-44F6-A37B-C540B1B74612}"/>
              </a:ext>
            </a:extLst>
          </p:cNvPr>
          <p:cNvSpPr txBox="1"/>
          <p:nvPr/>
        </p:nvSpPr>
        <p:spPr>
          <a:xfrm>
            <a:off x="2423592" y="5251649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초반에는 어느정도 </a:t>
            </a:r>
            <a:r>
              <a:rPr lang="en-US" altLang="ko-KR" dirty="0"/>
              <a:t>Real</a:t>
            </a:r>
            <a:r>
              <a:rPr lang="ko-KR" altLang="en-US" dirty="0"/>
              <a:t>이미지와 동일하게 수렴하지만 점점 차이는 벌어진다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특히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SourceSansPro"/>
              </a:rPr>
              <a:t>Validation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SourceSansPro"/>
              </a:rPr>
              <a:t>쪽으로 점점 가까워지는 것을 확인할 수 있다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SourceSansPro"/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AD69AA-9FFB-4FD1-A010-B341365AF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571" y="2589722"/>
            <a:ext cx="5764857" cy="2655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0F1996-EE7D-4EE8-80F7-C748A0E9D837}"/>
              </a:ext>
            </a:extLst>
          </p:cNvPr>
          <p:cNvSpPr txBox="1"/>
          <p:nvPr/>
        </p:nvSpPr>
        <p:spPr>
          <a:xfrm>
            <a:off x="4368205" y="258972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50K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B84DD-C908-4F68-A648-B65F79694D29}"/>
              </a:ext>
            </a:extLst>
          </p:cNvPr>
          <p:cNvSpPr txBox="1"/>
          <p:nvPr/>
        </p:nvSpPr>
        <p:spPr>
          <a:xfrm>
            <a:off x="7254546" y="258972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20K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2660D-EAE5-44DF-A6D1-DC7C2D8E025E}"/>
              </a:ext>
            </a:extLst>
          </p:cNvPr>
          <p:cNvSpPr txBox="1"/>
          <p:nvPr/>
        </p:nvSpPr>
        <p:spPr>
          <a:xfrm>
            <a:off x="803411" y="6319767"/>
            <a:ext cx="1058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따라서 적은 데이터에서 좋은 학습을 시킬 수 있는 </a:t>
            </a:r>
            <a:r>
              <a:rPr lang="en-US" altLang="ko-KR" sz="2400" b="1" dirty="0">
                <a:solidFill>
                  <a:srgbClr val="24292E"/>
                </a:solidFill>
                <a:effectLst/>
                <a:latin typeface="SourceSansPro"/>
              </a:rPr>
              <a:t>augmentation</a:t>
            </a:r>
            <a:r>
              <a:rPr lang="ko-KR" altLang="en-US" sz="2400" b="1" dirty="0">
                <a:solidFill>
                  <a:srgbClr val="24292E"/>
                </a:solidFill>
                <a:effectLst/>
                <a:latin typeface="SourceSansPro"/>
              </a:rPr>
              <a:t>이 필요하다</a:t>
            </a:r>
            <a:r>
              <a:rPr lang="en-US" altLang="ko-KR" sz="2400" b="1" dirty="0">
                <a:solidFill>
                  <a:srgbClr val="24292E"/>
                </a:solidFill>
                <a:effectLst/>
                <a:latin typeface="SourceSansPro"/>
              </a:rPr>
              <a:t>.</a:t>
            </a:r>
            <a:r>
              <a:rPr lang="ko-KR" alt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194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SourceSansPro"/>
              </a:rPr>
              <a:t>Stochastic Discriminator Augmentation</a:t>
            </a:r>
            <a:br>
              <a:rPr lang="en-US" altLang="ko-KR" b="1" i="0" dirty="0">
                <a:effectLst/>
                <a:latin typeface="SourceSansPro"/>
              </a:rPr>
            </a:br>
            <a:br>
              <a:rPr lang="en-US" altLang="ko-KR" b="1" dirty="0"/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822670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20809</TotalTime>
  <Words>499</Words>
  <Application>Microsoft Office PowerPoint</Application>
  <PresentationFormat>와이드스크린</PresentationFormat>
  <Paragraphs>120</Paragraphs>
  <Slides>22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Calibri (본문)</vt:lpstr>
      <vt:lpstr>Calibri (제목)</vt:lpstr>
      <vt:lpstr>SourceSansPro</vt:lpstr>
      <vt:lpstr>맑은 고딕</vt:lpstr>
      <vt:lpstr>새굴림</vt:lpstr>
      <vt:lpstr>Arial</vt:lpstr>
      <vt:lpstr>Calibri</vt:lpstr>
      <vt:lpstr>Tahoma</vt:lpstr>
      <vt:lpstr>Wingdings</vt:lpstr>
      <vt:lpstr>연구실</vt:lpstr>
      <vt:lpstr>training generative adversarial networks  with limited data </vt:lpstr>
      <vt:lpstr>Index</vt:lpstr>
      <vt:lpstr>도입 배경    </vt:lpstr>
      <vt:lpstr>도입 배경</vt:lpstr>
      <vt:lpstr>도입 배경</vt:lpstr>
      <vt:lpstr>GAN의 과적합     </vt:lpstr>
      <vt:lpstr>GAN의 과적합</vt:lpstr>
      <vt:lpstr>GAN의 과적합</vt:lpstr>
      <vt:lpstr>Stochastic Discriminator Augmentation      </vt:lpstr>
      <vt:lpstr>Stochastic Discriminator Augmentation</vt:lpstr>
      <vt:lpstr>Stochastic Discriminator Augmentation</vt:lpstr>
      <vt:lpstr>Stochastic Discriminator Augmentation</vt:lpstr>
      <vt:lpstr>Stochastic Discriminator Augmentation</vt:lpstr>
      <vt:lpstr>Adaptive discriminator augmentation(ADA)       </vt:lpstr>
      <vt:lpstr>Adaptive discriminator augmentation(ADA)</vt:lpstr>
      <vt:lpstr>Adaptive discriminator augmentation</vt:lpstr>
      <vt:lpstr>Experiment </vt:lpstr>
      <vt:lpstr>Experiment</vt:lpstr>
      <vt:lpstr>Experiment</vt:lpstr>
      <vt:lpstr>Experiment</vt:lpstr>
      <vt:lpstr>결론    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 AND PLAY LANGUAGE MODELS:  A SIMPLE APPROACH TO CONTROLLED TEXT GENERATION</dc:title>
  <dc:creator>규열 정</dc:creator>
  <cp:lastModifiedBy>규열 정</cp:lastModifiedBy>
  <cp:revision>1028</cp:revision>
  <dcterms:created xsi:type="dcterms:W3CDTF">2020-10-07T11:11:01Z</dcterms:created>
  <dcterms:modified xsi:type="dcterms:W3CDTF">2021-03-21T03:18:50Z</dcterms:modified>
</cp:coreProperties>
</file>