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449" r:id="rId2"/>
    <p:sldId id="480" r:id="rId3"/>
    <p:sldId id="574" r:id="rId4"/>
    <p:sldId id="575" r:id="rId5"/>
    <p:sldId id="591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6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6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5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6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6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9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4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2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3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6" y="2780929"/>
            <a:ext cx="10492208" cy="648071"/>
          </a:xfrm>
        </p:spPr>
        <p:txBody>
          <a:bodyPr/>
          <a:lstStyle/>
          <a:p>
            <a:r>
              <a:rPr lang="en-US" altLang="ko-KR" dirty="0"/>
              <a:t>No-Regret Exploration in Goal-Oriented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2020.11.16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UC-SSP 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1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UC-SSP 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ED62330-043E-4F44-82A0-96C2E94A7F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5400" y="1700808"/>
                <a:ext cx="11233248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marR="0" indent="-3429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37085"/>
                  </a:buClr>
                  <a:buSzTx/>
                  <a:buFont typeface="Wingdings" pitchFamily="2" charset="2"/>
                  <a:buChar char="§"/>
                  <a:tabLst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  <a:buFont typeface="Wingdings" pitchFamily="2" charset="2"/>
                  <a:buChar char="§"/>
                  <a:tabLst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18BA3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F6E7E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1" dirty="0"/>
                  <a:t>Assumption (</a:t>
                </a:r>
                <a:r>
                  <a:rPr lang="ko-KR" altLang="en-US" sz="2400" b="1" dirty="0"/>
                  <a:t>가정</a:t>
                </a:r>
                <a:r>
                  <a:rPr lang="en-US" altLang="ko-KR" sz="2400" b="1" dirty="0"/>
                  <a:t>)</a:t>
                </a:r>
              </a:p>
              <a:p>
                <a:pPr lvl="1"/>
                <a:r>
                  <a:rPr lang="en-US" altLang="ko-KR" sz="2000" b="1" dirty="0"/>
                  <a:t>1, </a:t>
                </a:r>
                <a:r>
                  <a:rPr lang="ko-KR" altLang="en-US" sz="2000" b="1" dirty="0"/>
                  <a:t>모든 행동 상태에 대하여  비용의 최소</a:t>
                </a:r>
                <a:r>
                  <a:rPr lang="en-US" altLang="ko-KR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와 최대</a:t>
                </a:r>
                <a:r>
                  <a:rPr lang="en-US" altLang="ko-KR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는 아래와 같다</a:t>
                </a:r>
                <a:endParaRPr lang="en-US" altLang="ko-KR" sz="2000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0000FF"/>
                    </a:solidFill>
                  </a:rPr>
                  <a:t> =&gt;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ko-KR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800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sz="2000" b="1" dirty="0"/>
                  <a:t>2, </a:t>
                </a:r>
                <a:r>
                  <a:rPr lang="ko-KR" altLang="en-US" sz="2000" b="1" dirty="0"/>
                  <a:t>최소한 하나의 적절한 정책</a:t>
                </a:r>
                <a:r>
                  <a:rPr lang="en-US" altLang="ko-KR" sz="2000" b="1" dirty="0"/>
                  <a:t>(proper policy)</a:t>
                </a:r>
                <a:r>
                  <a:rPr lang="ko-KR" altLang="en-US" sz="2000" b="1" dirty="0"/>
                  <a:t>이 존재한다</a:t>
                </a:r>
                <a:r>
                  <a:rPr lang="en-US" altLang="ko-KR" sz="2000" b="1" dirty="0"/>
                  <a:t>.</a:t>
                </a:r>
              </a:p>
              <a:p>
                <a:pPr lvl="2"/>
                <a:r>
                  <a:rPr lang="ko-KR" altLang="en-US" sz="1800" b="1" dirty="0"/>
                  <a:t>목표지점</a:t>
                </a:r>
                <a:r>
                  <a:rPr lang="en-US" altLang="ko-KR" sz="18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altLang="ko-KR" sz="1800" b="1" dirty="0"/>
                  <a:t>)</a:t>
                </a:r>
                <a:r>
                  <a:rPr lang="ko-KR" altLang="en-US" sz="1800" b="1" dirty="0"/>
                  <a:t>에 도달하는 정책이 존재한다</a:t>
                </a:r>
                <a:r>
                  <a:rPr lang="en-US" altLang="ko-KR" sz="1800" b="1" dirty="0"/>
                  <a:t>.</a:t>
                </a:r>
                <a:endParaRPr lang="en-US" altLang="ko-KR" b="1" dirty="0"/>
              </a:p>
              <a:p>
                <a:pPr marL="0" indent="0">
                  <a:buNone/>
                </a:pPr>
                <a:endParaRPr lang="en-US" altLang="ko-KR" sz="2400" b="1" i="0" dirty="0">
                  <a:effectLst/>
                  <a:latin typeface="Apple SD Gothic Neo"/>
                </a:endParaRPr>
              </a:p>
              <a:p>
                <a:r>
                  <a:rPr lang="ko-KR" altLang="en-US" sz="2400" b="1" dirty="0">
                    <a:latin typeface="Apple SD Gothic Neo"/>
                  </a:rPr>
                  <a:t>가정 </a:t>
                </a:r>
                <a:r>
                  <a:rPr lang="en-US" altLang="ko-KR" sz="2400" b="1" dirty="0">
                    <a:latin typeface="Apple SD Gothic Neo"/>
                  </a:rPr>
                  <a:t>1, 2 </a:t>
                </a:r>
                <a:r>
                  <a:rPr lang="ko-KR" altLang="en-US" sz="2400" b="1" dirty="0">
                    <a:latin typeface="Apple SD Gothic Neo"/>
                  </a:rPr>
                  <a:t>에 대한 </a:t>
                </a:r>
                <a:r>
                  <a:rPr lang="en-US" altLang="ko-KR" sz="2400" b="1" i="0" dirty="0">
                    <a:effectLst/>
                    <a:latin typeface="Apple SD Gothic Neo"/>
                  </a:rPr>
                  <a:t>Lemma (</a:t>
                </a:r>
                <a:r>
                  <a:rPr lang="ko-KR" altLang="en-US" sz="2400" b="1" i="0" dirty="0">
                    <a:effectLst/>
                    <a:latin typeface="Apple SD Gothic Neo"/>
                  </a:rPr>
                  <a:t>보조정리</a:t>
                </a:r>
                <a:r>
                  <a:rPr lang="en-US" altLang="ko-KR" sz="2400" b="1" i="0" dirty="0">
                    <a:effectLst/>
                    <a:latin typeface="Apple SD Gothic Neo"/>
                  </a:rPr>
                  <a:t>)</a:t>
                </a:r>
              </a:p>
              <a:p>
                <a:pPr lvl="1"/>
                <a:r>
                  <a:rPr lang="ko-KR" altLang="en-US" sz="2000" dirty="0">
                    <a:latin typeface="Apple SD Gothic Neo"/>
                  </a:rPr>
                  <a:t>최적의 적절한 정책</a:t>
                </a:r>
                <a:r>
                  <a:rPr lang="en-US" altLang="ko-KR" sz="2000" b="1" dirty="0"/>
                  <a:t> (optimal proper policy) </a:t>
                </a:r>
                <a:r>
                  <a:rPr lang="ko-KR" altLang="en-US" sz="2000" dirty="0">
                    <a:latin typeface="Apple SD Gothic Neo"/>
                  </a:rPr>
                  <a:t>이 존재한다</a:t>
                </a:r>
                <a:r>
                  <a:rPr lang="en-US" altLang="ko-KR" sz="2000" dirty="0">
                    <a:latin typeface="Apple SD Gothic Neo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ko-KR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𝒂𝒓𝒈𝒎𝒊𝒏</m:t>
                        </m:r>
                      </m:e>
                      <m:sub>
                        <m:r>
                          <a:rPr lang="ko-KR" alt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ko-KR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ko-KR" alt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endParaRPr lang="en-US" altLang="ko-KR" dirty="0">
                  <a:latin typeface="Apple SD Gothic Neo"/>
                </a:endParaRPr>
              </a:p>
              <a:p>
                <a:pPr lvl="1"/>
                <a:r>
                  <a:rPr lang="ko-KR" altLang="en-US" sz="2000" dirty="0">
                    <a:latin typeface="Apple SD Gothic Neo"/>
                  </a:rPr>
                  <a:t>최적의 적절한 정책에 의한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Apple SD Gothic Neo"/>
                  </a:rPr>
                  <a:t>가치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Apple SD Gothic Neo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pple SD Gothic Neo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Apple SD Gothic Neo"/>
                  </a:rPr>
                  <a:t>는 최단거리로 부터 산출된 비용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Apple SD Gothic Neo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latin typeface="Apple SD Gothic Neo"/>
                  </a:rPr>
                  <a:t>)</a:t>
                </a:r>
                <a:r>
                  <a:rPr lang="ko-KR" altLang="en-US" sz="2000" dirty="0">
                    <a:latin typeface="Apple SD Gothic Neo"/>
                  </a:rPr>
                  <a:t>보다 작거나 같다</a:t>
                </a:r>
                <a:r>
                  <a:rPr lang="en-US" altLang="ko-KR" sz="2000" dirty="0">
                    <a:latin typeface="Apple SD Gothic Neo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lang="en-US" altLang="ko-KR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ko-KR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</a:p>
              <a:p>
                <a:pPr lvl="1"/>
                <a:endParaRPr lang="en-US" altLang="ko-KR" sz="2800" dirty="0"/>
              </a:p>
              <a:p>
                <a:pPr lvl="1"/>
                <a:endParaRPr lang="en-US" altLang="ko-KR" sz="2800" dirty="0">
                  <a:latin typeface="+mj-ea"/>
                  <a:ea typeface="+mj-ea"/>
                </a:endParaRPr>
              </a:p>
              <a:p>
                <a:pPr marL="914400" lvl="2" indent="0">
                  <a:buFont typeface="Wingdings" pitchFamily="2" charset="2"/>
                  <a:buNone/>
                </a:pPr>
                <a:r>
                  <a:rPr lang="ko-KR" altLang="en-US" sz="2800" dirty="0">
                    <a:latin typeface="+mj-ea"/>
                    <a:ea typeface="+mj-ea"/>
                  </a:rPr>
                  <a:t> </a:t>
                </a:r>
                <a:endParaRPr lang="en-US" altLang="ko-KR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ED62330-043E-4F44-82A0-96C2E94A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00" y="1700808"/>
                <a:ext cx="11233248" cy="4953000"/>
              </a:xfrm>
              <a:prstGeom prst="rect">
                <a:avLst/>
              </a:prstGeom>
              <a:blipFill>
                <a:blip r:embed="rId3"/>
                <a:stretch>
                  <a:fillRect l="-705" t="-14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93872FD-B3EB-4B8A-A7A6-7C19C077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5946042"/>
            <a:ext cx="3456384" cy="818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40C89-2E3F-4651-979C-C918CC34A0A4}"/>
                  </a:ext>
                </a:extLst>
              </p:cNvPr>
              <p:cNvSpPr txBox="1"/>
              <p:nvPr/>
            </p:nvSpPr>
            <p:spPr>
              <a:xfrm>
                <a:off x="6240016" y="6170499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/>
                  <a:t> 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목표지점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altLang="ko-KR" sz="1800" dirty="0"/>
                  <a:t>) </a:t>
                </a:r>
                <a:r>
                  <a:rPr lang="ko-KR" altLang="en-US" dirty="0"/>
                  <a:t>까지 최단 거리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40C89-2E3F-4651-979C-C918CC34A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6170499"/>
                <a:ext cx="4104456" cy="369332"/>
              </a:xfrm>
              <a:prstGeom prst="rect">
                <a:avLst/>
              </a:prstGeom>
              <a:blipFill>
                <a:blip r:embed="rId5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2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UC-SSP 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726704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Calibri (제목)"/>
                <a:ea typeface="+mj-ea"/>
              </a:rPr>
              <a:t>Learning Problem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0E82AB-CCCF-4B2D-B61D-D64DCE8B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44" y="2219410"/>
            <a:ext cx="8904312" cy="3086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045B4-424E-4677-A611-A6507AC7EA9D}"/>
              </a:ext>
            </a:extLst>
          </p:cNvPr>
          <p:cNvSpPr txBox="1"/>
          <p:nvPr/>
        </p:nvSpPr>
        <p:spPr>
          <a:xfrm>
            <a:off x="1487488" y="5661248"/>
            <a:ext cx="9505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만일 부적절한 정책을 수행한다면 에피소드는 끝나지 않는다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이를 해결하기 위해 </a:t>
            </a:r>
            <a:r>
              <a:rPr lang="en-US" altLang="ko-KR" sz="2000" b="1" dirty="0"/>
              <a:t>Regret</a:t>
            </a:r>
            <a:r>
              <a:rPr lang="ko-KR" altLang="en-US" sz="2000" b="1" dirty="0"/>
              <a:t>를 감소 시키는 방법을 사용한다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293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UC-SSP 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726704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UC-SSP – Regret</a:t>
            </a: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기회비용과 비슷함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833F-CFDF-4E9C-97A3-1414D0D6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63144"/>
            <a:ext cx="5491557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CAE19E-4D67-4821-BB6F-A14A984BA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170" y="1771136"/>
            <a:ext cx="4133478" cy="333477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4CF022-5277-4E2B-980F-4F21EDF34491}"/>
              </a:ext>
            </a:extLst>
          </p:cNvPr>
          <p:cNvCxnSpPr/>
          <p:nvPr/>
        </p:nvCxnSpPr>
        <p:spPr>
          <a:xfrm>
            <a:off x="3359696" y="38610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3C6D6A-CAEE-4B47-AC80-B60EDB31DCC6}"/>
              </a:ext>
            </a:extLst>
          </p:cNvPr>
          <p:cNvCxnSpPr>
            <a:cxnSpLocks/>
          </p:cNvCxnSpPr>
          <p:nvPr/>
        </p:nvCxnSpPr>
        <p:spPr>
          <a:xfrm flipV="1">
            <a:off x="3637856" y="364502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EB02A9-DFF6-40A7-B633-B3AA5D1C0830}"/>
              </a:ext>
            </a:extLst>
          </p:cNvPr>
          <p:cNvSpPr txBox="1"/>
          <p:nvPr/>
        </p:nvSpPr>
        <p:spPr>
          <a:xfrm>
            <a:off x="2783632" y="3253394"/>
            <a:ext cx="18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</a:t>
            </a:r>
            <a:r>
              <a:rPr lang="ko-KR" altLang="en-US" dirty="0"/>
              <a:t>길이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AB773A2-4DC4-474C-A85E-C1B6F35F1484}"/>
              </a:ext>
            </a:extLst>
          </p:cNvPr>
          <p:cNvCxnSpPr/>
          <p:nvPr/>
        </p:nvCxnSpPr>
        <p:spPr>
          <a:xfrm>
            <a:off x="4151784" y="4437112"/>
            <a:ext cx="432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B159DC-B4C7-4926-BBFA-5D53A2CAB1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843685" y="4437112"/>
            <a:ext cx="1524122" cy="43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EA0497-890F-4A19-B0E8-BA78EEAFF7AE}"/>
              </a:ext>
            </a:extLst>
          </p:cNvPr>
          <p:cNvSpPr txBox="1"/>
          <p:nvPr/>
        </p:nvSpPr>
        <p:spPr>
          <a:xfrm>
            <a:off x="1271464" y="4867664"/>
            <a:ext cx="314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</a:t>
            </a:r>
            <a:r>
              <a:rPr lang="ko-KR" altLang="en-US" dirty="0"/>
              <a:t>에피소드 동안 발생한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8E462A-2627-4D56-A535-5F5D61664F3E}"/>
              </a:ext>
            </a:extLst>
          </p:cNvPr>
          <p:cNvCxnSpPr>
            <a:cxnSpLocks/>
          </p:cNvCxnSpPr>
          <p:nvPr/>
        </p:nvCxnSpPr>
        <p:spPr>
          <a:xfrm>
            <a:off x="4655840" y="443711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99A691-6365-4FD5-89D7-5A16344FB577}"/>
              </a:ext>
            </a:extLst>
          </p:cNvPr>
          <p:cNvCxnSpPr>
            <a:cxnSpLocks/>
          </p:cNvCxnSpPr>
          <p:nvPr/>
        </p:nvCxnSpPr>
        <p:spPr>
          <a:xfrm>
            <a:off x="5051885" y="4437111"/>
            <a:ext cx="1188131" cy="9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17EB01-5A18-419F-8268-32ECB414CCCB}"/>
              </a:ext>
            </a:extLst>
          </p:cNvPr>
          <p:cNvSpPr txBox="1"/>
          <p:nvPr/>
        </p:nvSpPr>
        <p:spPr>
          <a:xfrm>
            <a:off x="3791744" y="5414980"/>
            <a:ext cx="44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</a:t>
            </a:r>
            <a:r>
              <a:rPr lang="ko-KR" altLang="en-US" dirty="0"/>
              <a:t>에피소드 동안 수행한 비정상적인 정책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F9B8D-B5FC-4749-A00B-425F2421B9D3}"/>
              </a:ext>
            </a:extLst>
          </p:cNvPr>
          <p:cNvSpPr txBox="1"/>
          <p:nvPr/>
        </p:nvSpPr>
        <p:spPr>
          <a:xfrm>
            <a:off x="2135560" y="616530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Regret</a:t>
            </a:r>
            <a:r>
              <a:rPr lang="ko-KR" altLang="en-US" sz="2400" b="1" dirty="0"/>
              <a:t>을 감소시켜 최적의 정책을 수행하도록 유도한다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83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UC-SSP 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726704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UC-SSP – </a:t>
            </a:r>
            <a:r>
              <a:rPr lang="ko-KR" altLang="en-US" b="1" dirty="0">
                <a:latin typeface="Calibri (제목)"/>
                <a:ea typeface="+mj-ea"/>
              </a:rPr>
              <a:t>전략</a:t>
            </a:r>
            <a:r>
              <a:rPr lang="en-US" altLang="ko-KR" b="1" dirty="0">
                <a:latin typeface="Calibri (제목)"/>
                <a:ea typeface="+mj-ea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31F20-2AD8-4658-BC55-D967CE79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632928"/>
            <a:ext cx="7488832" cy="2887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F24AC-C8BC-44E3-A10E-29D9F9010866}"/>
              </a:ext>
            </a:extLst>
          </p:cNvPr>
          <p:cNvSpPr txBox="1"/>
          <p:nvPr/>
        </p:nvSpPr>
        <p:spPr>
          <a:xfrm>
            <a:off x="2207568" y="58052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전략 </a:t>
            </a:r>
            <a:r>
              <a:rPr lang="en-US" altLang="ko-KR" dirty="0"/>
              <a:t>: regret </a:t>
            </a:r>
            <a:r>
              <a:rPr lang="ko-KR" altLang="en-US" dirty="0"/>
              <a:t>을 줄이며 목표지점으로 이동한다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전략 </a:t>
            </a:r>
            <a:r>
              <a:rPr lang="en-US" altLang="ko-KR" dirty="0"/>
              <a:t>: </a:t>
            </a:r>
            <a:r>
              <a:rPr lang="ko-KR" altLang="en-US" dirty="0"/>
              <a:t>비용 상관없이 무조건 최단거리로 목표지점으로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55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실험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51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645989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Calibri (제목)"/>
                <a:ea typeface="+mj-ea"/>
              </a:rPr>
              <a:t>전반적인 성능 비교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217CD-4B44-4C0A-9FE1-C96525D7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80" y="2094561"/>
            <a:ext cx="7560840" cy="4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8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645989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Calibri (제목)"/>
                <a:ea typeface="+mj-ea"/>
              </a:rPr>
              <a:t>최소 비용에 따른 성능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4380A-89AF-4E60-AAE4-9680D9D2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99" y="2420888"/>
            <a:ext cx="8629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645989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Calibri (제목)"/>
                <a:ea typeface="+mj-ea"/>
              </a:rPr>
              <a:t>최소 비용이 </a:t>
            </a:r>
            <a:r>
              <a:rPr lang="en-US" altLang="ko-KR" b="1" dirty="0">
                <a:latin typeface="Calibri (제목)"/>
                <a:ea typeface="+mj-ea"/>
              </a:rPr>
              <a:t>0</a:t>
            </a:r>
            <a:r>
              <a:rPr lang="ko-KR" altLang="en-US" b="1" dirty="0" err="1">
                <a:latin typeface="Calibri (제목)"/>
                <a:ea typeface="+mj-ea"/>
              </a:rPr>
              <a:t>일때의</a:t>
            </a:r>
            <a:r>
              <a:rPr lang="ko-KR" altLang="en-US" b="1" dirty="0">
                <a:latin typeface="Calibri (제목)"/>
                <a:ea typeface="+mj-ea"/>
              </a:rPr>
              <a:t> 성능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4122A-54C9-4CEC-9675-AEDD645D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5" y="2266040"/>
            <a:ext cx="8439670" cy="45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 및 의견</a:t>
            </a:r>
            <a:br>
              <a:rPr lang="ko-KR" altLang="en-US" sz="4000" b="1" dirty="0">
                <a:latin typeface="+mj-ea"/>
                <a:ea typeface="+mj-ea"/>
              </a:rPr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SSP</a:t>
            </a:r>
          </a:p>
          <a:p>
            <a:r>
              <a:rPr lang="en-US" altLang="ko-KR" b="1" dirty="0"/>
              <a:t>UC-SSP </a:t>
            </a:r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/>
          </a:p>
          <a:p>
            <a:r>
              <a:rPr lang="ko-KR" altLang="en-US" b="1" dirty="0">
                <a:latin typeface="Calibri (제목)"/>
              </a:rPr>
              <a:t>결론 및 의견</a:t>
            </a:r>
            <a:endParaRPr lang="ko-KR" altLang="en-US" sz="2800" b="1" dirty="0">
              <a:latin typeface="+mj-ea"/>
              <a:ea typeface="+mj-ea"/>
            </a:endParaRP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 및 의견</a:t>
            </a:r>
            <a:r>
              <a:rPr lang="en-US" altLang="ko-KR" sz="3600" b="1" dirty="0"/>
              <a:t> 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D62330-043E-4F44-82A0-96C2E94A7FCF}"/>
              </a:ext>
            </a:extLst>
          </p:cNvPr>
          <p:cNvSpPr txBox="1">
            <a:spLocks/>
          </p:cNvSpPr>
          <p:nvPr/>
        </p:nvSpPr>
        <p:spPr bwMode="auto">
          <a:xfrm>
            <a:off x="695400" y="1726704"/>
            <a:ext cx="1123324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SSP</a:t>
            </a:r>
            <a:r>
              <a:rPr lang="ko-KR" altLang="en-US" b="1" dirty="0">
                <a:latin typeface="Calibri (제목)"/>
                <a:ea typeface="+mj-ea"/>
              </a:rPr>
              <a:t> 문제를 해결하기 위해 </a:t>
            </a:r>
            <a:r>
              <a:rPr lang="en-US" altLang="ko-KR" b="1" dirty="0">
                <a:latin typeface="Calibri (제목)"/>
                <a:ea typeface="+mj-ea"/>
              </a:rPr>
              <a:t>US-SSP</a:t>
            </a:r>
            <a:r>
              <a:rPr lang="ko-KR" altLang="en-US" b="1" dirty="0">
                <a:latin typeface="Calibri (제목)"/>
                <a:ea typeface="+mj-ea"/>
              </a:rPr>
              <a:t>를 제안 함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두가지 기법을 적절히 조합해 가며 적용함</a:t>
            </a:r>
            <a:endParaRPr lang="en-US" altLang="ko-KR" b="1" dirty="0">
              <a:latin typeface="Calibri (제목)"/>
              <a:ea typeface="+mj-ea"/>
            </a:endParaRPr>
          </a:p>
          <a:p>
            <a:pPr lvl="2"/>
            <a:r>
              <a:rPr lang="ko-KR" altLang="en-US" b="1" dirty="0">
                <a:latin typeface="Calibri (제목)"/>
                <a:ea typeface="+mj-ea"/>
              </a:rPr>
              <a:t>비용을 최소화 하여 목적지 까지 도달함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3"/>
            <a:r>
              <a:rPr lang="en-US" altLang="ko-KR" b="1" dirty="0">
                <a:latin typeface="Calibri (제목)"/>
                <a:ea typeface="+mj-ea"/>
              </a:rPr>
              <a:t>No-regret</a:t>
            </a:r>
          </a:p>
          <a:p>
            <a:pPr lvl="2"/>
            <a:r>
              <a:rPr lang="ko-KR" altLang="en-US" b="1" dirty="0">
                <a:latin typeface="Calibri (제목)"/>
                <a:ea typeface="+mj-ea"/>
              </a:rPr>
              <a:t>비용 상관없이 최단 경로로 이동함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endParaRPr lang="en-US" altLang="ko-KR" b="1" dirty="0">
              <a:latin typeface="Calibri (제목)"/>
              <a:ea typeface="+mj-ea"/>
            </a:endParaRPr>
          </a:p>
          <a:p>
            <a:r>
              <a:rPr lang="ko-KR" altLang="en-US" b="1" dirty="0">
                <a:latin typeface="Calibri (제목)"/>
                <a:ea typeface="+mj-ea"/>
              </a:rPr>
              <a:t>개인적 의견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어디까지나 최소비용의 최단 경로 찾기에 국한된 기법이다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현재 로서는 굳이 </a:t>
            </a:r>
            <a:r>
              <a:rPr lang="en-US" altLang="ko-KR" dirty="0">
                <a:latin typeface="Calibri (제목)"/>
                <a:ea typeface="+mj-ea"/>
              </a:rPr>
              <a:t>RL</a:t>
            </a:r>
            <a:r>
              <a:rPr lang="ko-KR" altLang="en-US" dirty="0">
                <a:latin typeface="Calibri (제목)"/>
                <a:ea typeface="+mj-ea"/>
              </a:rPr>
              <a:t>로 접근할 필요가 느껴지지 않는다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차라리 기존에 사용하던 </a:t>
            </a:r>
            <a:r>
              <a:rPr lang="en-US" altLang="ko-KR" dirty="0">
                <a:latin typeface="Calibri (제목)"/>
                <a:ea typeface="+mj-ea"/>
              </a:rPr>
              <a:t>A-star</a:t>
            </a:r>
            <a:r>
              <a:rPr lang="ko-KR" altLang="en-US" dirty="0">
                <a:latin typeface="Calibri (제목)"/>
                <a:ea typeface="+mj-ea"/>
              </a:rPr>
              <a:t>를 이용하는게 더 바람직하다고 판단된다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Model – Free</a:t>
            </a:r>
            <a:r>
              <a:rPr lang="ko-KR" altLang="en-US" b="1" dirty="0">
                <a:latin typeface="Calibri (제목)"/>
                <a:ea typeface="+mj-ea"/>
              </a:rPr>
              <a:t>에는 적용하기 무리가 있어 보인다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저자들도 차후에 </a:t>
            </a:r>
            <a:r>
              <a:rPr lang="en-US" altLang="ko-KR" dirty="0">
                <a:latin typeface="Calibri (제목)"/>
                <a:ea typeface="+mj-ea"/>
              </a:rPr>
              <a:t>Model - Free</a:t>
            </a:r>
            <a:r>
              <a:rPr lang="ko-KR" altLang="en-US" dirty="0">
                <a:latin typeface="Calibri (제목)"/>
                <a:ea typeface="+mj-ea"/>
              </a:rPr>
              <a:t>로 확장한다고 하였다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6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효과적인 </a:t>
            </a:r>
            <a:r>
              <a:rPr lang="en-US" altLang="ko-KR" b="1" dirty="0"/>
              <a:t>SSP </a:t>
            </a:r>
            <a:r>
              <a:rPr lang="ko-KR" altLang="en-US" b="1" dirty="0"/>
              <a:t>문제를 해결이 목적</a:t>
            </a:r>
            <a:endParaRPr lang="en-US" altLang="ko-KR" b="1" dirty="0"/>
          </a:p>
          <a:p>
            <a:pPr lvl="1"/>
            <a:r>
              <a:rPr lang="ko-KR" altLang="en-US" b="1" dirty="0"/>
              <a:t>누적 비용을 최소화 하여 목적지에 도달한다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SSP</a:t>
            </a:r>
            <a:r>
              <a:rPr lang="ko-KR" altLang="en-US" b="1" dirty="0"/>
              <a:t> 문제를 해결하기 위한 </a:t>
            </a:r>
            <a:r>
              <a:rPr lang="en-US" altLang="ko-KR" b="1" dirty="0"/>
              <a:t>RL</a:t>
            </a:r>
            <a:r>
              <a:rPr lang="ko-KR" altLang="en-US" b="1" dirty="0"/>
              <a:t>의 도입 사례가 드물다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/>
              <a:t>Exploration and Exploitation </a:t>
            </a:r>
            <a:r>
              <a:rPr lang="ko-KR" altLang="en-US" dirty="0"/>
              <a:t>문제가 존재하는 대표적인 환경이다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r>
              <a:rPr lang="en-US" altLang="ko-KR" b="1" dirty="0"/>
              <a:t>UC-SSP </a:t>
            </a:r>
            <a:r>
              <a:rPr lang="ko-KR" altLang="en-US" b="1" dirty="0"/>
              <a:t>를 제안</a:t>
            </a:r>
            <a:endParaRPr lang="en-US" altLang="ko-KR" b="1" dirty="0"/>
          </a:p>
          <a:p>
            <a:pPr lvl="1"/>
            <a:r>
              <a:rPr lang="en-US" altLang="ko-KR" dirty="0"/>
              <a:t>first </a:t>
            </a:r>
            <a:r>
              <a:rPr lang="en-US" altLang="ko-KR" u="sng" dirty="0"/>
              <a:t>no-regret</a:t>
            </a:r>
            <a:r>
              <a:rPr lang="en-US" altLang="ko-KR" dirty="0"/>
              <a:t> algorithm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800" b="1" dirty="0"/>
              <a:t>Regret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AAA6-00F7-471A-A1C7-B8EFE165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19922"/>
            <a:ext cx="5596162" cy="2837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2C371-5C9F-45A9-8586-DC08C2804C70}"/>
              </a:ext>
            </a:extLst>
          </p:cNvPr>
          <p:cNvSpPr txBox="1"/>
          <p:nvPr/>
        </p:nvSpPr>
        <p:spPr>
          <a:xfrm>
            <a:off x="-240704" y="566124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Regret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E-greedy</a:t>
            </a:r>
            <a:r>
              <a:rPr lang="ko-KR" altLang="en-US" sz="2400" b="1" dirty="0"/>
              <a:t> 기법의 배경이 되었다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D1C923-4EB5-4DD1-A11B-4641F314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1844824"/>
            <a:ext cx="2605311" cy="851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8EDAA7-20E3-4453-A73E-4A235D7AC5BE}"/>
                  </a:ext>
                </a:extLst>
              </p:cNvPr>
              <p:cNvSpPr txBox="1"/>
              <p:nvPr/>
            </p:nvSpPr>
            <p:spPr>
              <a:xfrm>
                <a:off x="6979865" y="2933780"/>
                <a:ext cx="2736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:   </a:t>
                </a:r>
                <a:r>
                  <a:rPr lang="ko-KR" altLang="en-US" dirty="0"/>
                  <a:t>최적의 가치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행동에 따른 가치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8EDAA7-20E3-4453-A73E-4A235D7AC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865" y="2933780"/>
                <a:ext cx="2736304" cy="923330"/>
              </a:xfrm>
              <a:prstGeom prst="rect">
                <a:avLst/>
              </a:prstGeom>
              <a:blipFill>
                <a:blip r:embed="rId5"/>
                <a:stretch>
                  <a:fillRect l="-445" t="-5263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F4CD24-BC8E-4239-A24F-83B5237B3A04}"/>
              </a:ext>
            </a:extLst>
          </p:cNvPr>
          <p:cNvCxnSpPr/>
          <p:nvPr/>
        </p:nvCxnSpPr>
        <p:spPr>
          <a:xfrm>
            <a:off x="6672064" y="1457127"/>
            <a:ext cx="0" cy="544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DD74E4-5DF5-46B8-BECE-302972283B5B}"/>
              </a:ext>
            </a:extLst>
          </p:cNvPr>
          <p:cNvSpPr txBox="1"/>
          <p:nvPr/>
        </p:nvSpPr>
        <p:spPr>
          <a:xfrm>
            <a:off x="6948585" y="4591743"/>
            <a:ext cx="5185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문제는 최적의 가치 값을 파악하기 어렵다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따라서 일반적인 </a:t>
            </a:r>
            <a:r>
              <a:rPr lang="en-US" altLang="ko-KR" b="1" dirty="0"/>
              <a:t>Model-Free RL</a:t>
            </a:r>
            <a:r>
              <a:rPr lang="ko-KR" altLang="en-US" b="1" dirty="0"/>
              <a:t>에서 사용하기는 부적합 하다</a:t>
            </a:r>
          </a:p>
        </p:txBody>
      </p:sp>
    </p:spTree>
    <p:extLst>
      <p:ext uri="{BB962C8B-B14F-4D97-AF65-F5344CB8AC3E}">
        <p14:creationId xmlns:p14="http://schemas.microsoft.com/office/powerpoint/2010/main" val="235442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SSP - </a:t>
            </a:r>
            <a:r>
              <a:rPr lang="en-US" altLang="ko-KR" dirty="0"/>
              <a:t>stochastic shortest path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26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SSP - stochastic shortest path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SSP – MDP</a:t>
            </a:r>
            <a:endParaRPr lang="en-US" altLang="ko-KR" sz="2400" b="1" dirty="0">
              <a:latin typeface="Calibri (제목)"/>
              <a:ea typeface="+mj-ea"/>
            </a:endParaRPr>
          </a:p>
          <a:p>
            <a:pPr lvl="2"/>
            <a:endParaRPr lang="en-US" altLang="ko-KR" sz="1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3200" dirty="0">
                <a:latin typeface="+mj-ea"/>
                <a:ea typeface="+mj-ea"/>
              </a:rPr>
              <a:t> </a:t>
            </a:r>
            <a:endParaRPr lang="en-US" altLang="ko-KR" sz="3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2B79B6-9063-4510-BFCB-D204C842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96" y="2442966"/>
            <a:ext cx="7968208" cy="42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SSP - stochastic shortest path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SSP – MDP</a:t>
            </a:r>
            <a:endParaRPr lang="en-US" altLang="ko-KR" sz="2400" b="1" dirty="0">
              <a:latin typeface="Calibri (제목)"/>
              <a:ea typeface="+mj-ea"/>
            </a:endParaRPr>
          </a:p>
          <a:p>
            <a:pPr lvl="2"/>
            <a:endParaRPr lang="en-US" altLang="ko-KR" sz="1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3200" dirty="0">
                <a:latin typeface="+mj-ea"/>
                <a:ea typeface="+mj-ea"/>
              </a:rPr>
              <a:t> </a:t>
            </a:r>
            <a:endParaRPr lang="en-US" altLang="ko-KR" sz="32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4A5AE9-1D86-443B-96F0-6FE1FDF1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20" y="2299168"/>
            <a:ext cx="9336360" cy="45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SSP - stochastic shortest path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SSP – MDP</a:t>
            </a:r>
            <a:endParaRPr lang="en-US" altLang="ko-KR" sz="2400" b="1" dirty="0">
              <a:latin typeface="Calibri (제목)"/>
              <a:ea typeface="+mj-ea"/>
            </a:endParaRPr>
          </a:p>
          <a:p>
            <a:pPr lvl="2"/>
            <a:endParaRPr lang="en-US" altLang="ko-KR" sz="1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3200" dirty="0">
                <a:latin typeface="+mj-ea"/>
                <a:ea typeface="+mj-ea"/>
              </a:rPr>
              <a:t> </a:t>
            </a:r>
            <a:endParaRPr lang="en-US" altLang="ko-KR" sz="3200" dirty="0">
              <a:latin typeface="+mj-ea"/>
              <a:ea typeface="+mj-ea"/>
            </a:endParaRPr>
          </a:p>
        </p:txBody>
      </p:sp>
      <p:pic>
        <p:nvPicPr>
          <p:cNvPr id="46" name="bandicam 2020-11-08 16-35-51-069">
            <a:hlinkClick r:id="" action="ppaction://media"/>
            <a:extLst>
              <a:ext uri="{FF2B5EF4-FFF2-40B4-BE49-F238E27FC236}">
                <a16:creationId xmlns:a16="http://schemas.microsoft.com/office/drawing/2014/main" id="{23C3EF6D-5653-4D03-BDCD-7C66C0DCF6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63552" y="2332445"/>
            <a:ext cx="7704856" cy="43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7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</TotalTime>
  <Words>472</Words>
  <Application>Microsoft Office PowerPoint</Application>
  <PresentationFormat>와이드스크린</PresentationFormat>
  <Paragraphs>147</Paragraphs>
  <Slides>20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 SD Gothic Neo</vt:lpstr>
      <vt:lpstr>Calibri (제목)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No-Regret Exploration in Goal-Oriented Reinforcement Learning</vt:lpstr>
      <vt:lpstr>Index</vt:lpstr>
      <vt:lpstr>도입 배경    </vt:lpstr>
      <vt:lpstr>도입 배경</vt:lpstr>
      <vt:lpstr>도입 배경</vt:lpstr>
      <vt:lpstr>SSP - stochastic shortest path      </vt:lpstr>
      <vt:lpstr>SSP - stochastic shortest path</vt:lpstr>
      <vt:lpstr>SSP - stochastic shortest path</vt:lpstr>
      <vt:lpstr>SSP - stochastic shortest path</vt:lpstr>
      <vt:lpstr>UC-SSP      </vt:lpstr>
      <vt:lpstr>UC-SSP </vt:lpstr>
      <vt:lpstr>UC-SSP </vt:lpstr>
      <vt:lpstr>UC-SSP </vt:lpstr>
      <vt:lpstr>UC-SSP </vt:lpstr>
      <vt:lpstr>실험     </vt:lpstr>
      <vt:lpstr>실험</vt:lpstr>
      <vt:lpstr>실험</vt:lpstr>
      <vt:lpstr>실험</vt:lpstr>
      <vt:lpstr>결론 및 의견      </vt:lpstr>
      <vt:lpstr>결론 및 의견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407</cp:revision>
  <dcterms:created xsi:type="dcterms:W3CDTF">2020-10-07T11:11:01Z</dcterms:created>
  <dcterms:modified xsi:type="dcterms:W3CDTF">2020-11-10T05:52:07Z</dcterms:modified>
</cp:coreProperties>
</file>