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449" r:id="rId2"/>
    <p:sldId id="480" r:id="rId3"/>
    <p:sldId id="574" r:id="rId4"/>
    <p:sldId id="575" r:id="rId5"/>
    <p:sldId id="576" r:id="rId6"/>
    <p:sldId id="580" r:id="rId7"/>
    <p:sldId id="581" r:id="rId8"/>
    <p:sldId id="577" r:id="rId9"/>
    <p:sldId id="582" r:id="rId10"/>
    <p:sldId id="578" r:id="rId11"/>
    <p:sldId id="583" r:id="rId12"/>
    <p:sldId id="584" r:id="rId13"/>
    <p:sldId id="588" r:id="rId14"/>
    <p:sldId id="585" r:id="rId15"/>
    <p:sldId id="586" r:id="rId16"/>
    <p:sldId id="587" r:id="rId17"/>
    <p:sldId id="593" r:id="rId18"/>
    <p:sldId id="592" r:id="rId19"/>
    <p:sldId id="589" r:id="rId20"/>
    <p:sldId id="590" r:id="rId21"/>
    <p:sldId id="591" r:id="rId2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6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EBBE3"/>
    <a:srgbClr val="0077BB"/>
    <a:srgbClr val="FF7043"/>
    <a:srgbClr val="BBBBBB"/>
    <a:srgbClr val="EE3377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9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23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38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99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02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61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93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4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86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6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55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6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25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1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zBmQsiUWBo?feature=oembed" TargetMode="Externa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lee-gk/sla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u2482/slac.pyto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96" y="2780929"/>
            <a:ext cx="10492208" cy="648071"/>
          </a:xfrm>
        </p:spPr>
        <p:txBody>
          <a:bodyPr/>
          <a:lstStyle/>
          <a:p>
            <a:r>
              <a:rPr lang="en-US" altLang="ko-KR" dirty="0"/>
              <a:t>Stochastic Latent Actor-Critic : Deep Reinforcement Learning with a Latent Variable Model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2020.11.16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SLAC (stochastic latent actor-critic)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21" y="1735435"/>
            <a:ext cx="10972800" cy="4953000"/>
          </a:xfrm>
        </p:spPr>
        <p:txBody>
          <a:bodyPr/>
          <a:lstStyle/>
          <a:p>
            <a:r>
              <a:rPr lang="en-US" altLang="ko-KR" sz="2400" b="1" dirty="0"/>
              <a:t>SAC (soft Actor-Critic)</a:t>
            </a:r>
            <a:r>
              <a:rPr lang="ko-KR" altLang="en-US" sz="2400" b="1" dirty="0"/>
              <a:t>의 도입 목적</a:t>
            </a:r>
            <a:endParaRPr lang="en-US" altLang="ko-KR" sz="2400" b="1" dirty="0"/>
          </a:p>
          <a:p>
            <a:pPr lvl="1"/>
            <a:r>
              <a:rPr lang="en-US" altLang="ko-KR" sz="2000" b="1" dirty="0"/>
              <a:t>Exploration</a:t>
            </a:r>
            <a:r>
              <a:rPr lang="ko-KR" altLang="en-US" sz="2000" b="1" dirty="0"/>
              <a:t> 과 </a:t>
            </a:r>
            <a:r>
              <a:rPr lang="en-US" altLang="ko-KR" sz="2000" b="1" dirty="0"/>
              <a:t>Exploitation</a:t>
            </a:r>
            <a:r>
              <a:rPr lang="ko-KR" altLang="en-US" sz="2000" b="1" dirty="0"/>
              <a:t>간의 </a:t>
            </a:r>
            <a:r>
              <a:rPr lang="en-US" altLang="ko-KR" sz="2000" b="1" dirty="0"/>
              <a:t>Trade Off</a:t>
            </a:r>
            <a:r>
              <a:rPr lang="ko-KR" altLang="en-US" sz="2000" b="1" dirty="0"/>
              <a:t>를 해결 하고자 함</a:t>
            </a:r>
            <a:r>
              <a:rPr lang="en-US" altLang="ko-KR" sz="2000" b="1" dirty="0"/>
              <a:t>.</a:t>
            </a:r>
          </a:p>
          <a:p>
            <a:pPr lvl="1"/>
            <a:r>
              <a:rPr lang="en-US" altLang="ko-KR" sz="2000" b="1" dirty="0"/>
              <a:t>On-Policy</a:t>
            </a:r>
            <a:r>
              <a:rPr lang="ko-KR" altLang="en-US" sz="2000" b="1" dirty="0"/>
              <a:t>에 대한 </a:t>
            </a:r>
            <a:r>
              <a:rPr lang="en-US" altLang="ko-KR" sz="2000" b="1" dirty="0"/>
              <a:t>sample</a:t>
            </a:r>
            <a:r>
              <a:rPr lang="ko-KR" altLang="en-US" sz="2000" b="1" dirty="0"/>
              <a:t>의 비효율성을 해결하고자 함</a:t>
            </a:r>
            <a:r>
              <a:rPr lang="en-US" altLang="ko-KR" sz="2000" b="1" dirty="0"/>
              <a:t>.</a:t>
            </a:r>
          </a:p>
          <a:p>
            <a:pPr lvl="1"/>
            <a:endParaRPr lang="en-US" altLang="ko-KR" sz="1600" b="1" dirty="0"/>
          </a:p>
          <a:p>
            <a:pPr lvl="1"/>
            <a:endParaRPr lang="en-US" altLang="ko-KR" sz="2000" b="1" dirty="0"/>
          </a:p>
          <a:p>
            <a:pPr lvl="2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98715017-93A1-47A2-9936-3B6177875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2" y="4293096"/>
            <a:ext cx="7020843" cy="161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FA07E6C-64F0-4532-9F9A-62204EF91FC9}"/>
              </a:ext>
            </a:extLst>
          </p:cNvPr>
          <p:cNvSpPr txBox="1"/>
          <p:nvPr/>
        </p:nvSpPr>
        <p:spPr>
          <a:xfrm>
            <a:off x="4606095" y="4001071"/>
            <a:ext cx="230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Entropy</a:t>
            </a:r>
            <a:r>
              <a:rPr lang="ko-KR" altLang="en-US" b="1" dirty="0"/>
              <a:t> </a:t>
            </a:r>
            <a:r>
              <a:rPr lang="en-US" altLang="ko-KR" b="1" dirty="0"/>
              <a:t>RL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CBF3C3-4F38-4E2F-BA44-86AD263A52B0}"/>
              </a:ext>
            </a:extLst>
          </p:cNvPr>
          <p:cNvSpPr txBox="1"/>
          <p:nvPr/>
        </p:nvSpPr>
        <p:spPr>
          <a:xfrm>
            <a:off x="907390" y="400569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일반적 </a:t>
            </a:r>
            <a:r>
              <a:rPr lang="en-US" altLang="ko-KR" b="1" dirty="0"/>
              <a:t>RL</a:t>
            </a:r>
            <a:endParaRPr lang="ko-KR" altLang="en-US" b="1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C4AF96E2-E7A9-4D29-A65E-C1C8D9F8B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3034432"/>
            <a:ext cx="5399808" cy="648842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4A27761-E6FB-48EB-B24D-0F1A8DA6C47A}"/>
              </a:ext>
            </a:extLst>
          </p:cNvPr>
          <p:cNvCxnSpPr>
            <a:cxnSpLocks/>
          </p:cNvCxnSpPr>
          <p:nvPr/>
        </p:nvCxnSpPr>
        <p:spPr>
          <a:xfrm>
            <a:off x="6240016" y="3538488"/>
            <a:ext cx="1079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0F5776E-F022-4FD9-A26D-C3E6A0C6B5E2}"/>
              </a:ext>
            </a:extLst>
          </p:cNvPr>
          <p:cNvCxnSpPr/>
          <p:nvPr/>
        </p:nvCxnSpPr>
        <p:spPr>
          <a:xfrm>
            <a:off x="6688622" y="3538488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A19E475-516C-40BD-99B5-ED7BF66B1C13}"/>
              </a:ext>
            </a:extLst>
          </p:cNvPr>
          <p:cNvCxnSpPr>
            <a:cxnSpLocks/>
          </p:cNvCxnSpPr>
          <p:nvPr/>
        </p:nvCxnSpPr>
        <p:spPr>
          <a:xfrm flipH="1">
            <a:off x="6081524" y="3826520"/>
            <a:ext cx="607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60751AF-A570-487D-BAAE-EB382BC5AAED}"/>
              </a:ext>
            </a:extLst>
          </p:cNvPr>
          <p:cNvSpPr txBox="1"/>
          <p:nvPr/>
        </p:nvSpPr>
        <p:spPr>
          <a:xfrm>
            <a:off x="5071831" y="3638362"/>
            <a:ext cx="101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Entropy</a:t>
            </a:r>
            <a:endParaRPr lang="ko-KR" altLang="en-US" dirty="0"/>
          </a:p>
        </p:txBody>
      </p:sp>
      <p:sp>
        <p:nvSpPr>
          <p:cNvPr id="4106" name="TextBox 4105">
            <a:extLst>
              <a:ext uri="{FF2B5EF4-FFF2-40B4-BE49-F238E27FC236}">
                <a16:creationId xmlns:a16="http://schemas.microsoft.com/office/drawing/2014/main" id="{A139E33B-0D9F-4712-840B-A9022B22548D}"/>
              </a:ext>
            </a:extLst>
          </p:cNvPr>
          <p:cNvSpPr txBox="1"/>
          <p:nvPr/>
        </p:nvSpPr>
        <p:spPr>
          <a:xfrm>
            <a:off x="609600" y="5938641"/>
            <a:ext cx="696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탐색을 더 진행하게 된다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보상이 많이 낮은 행동을 시도할 위험도 적어진다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cxnSp>
        <p:nvCxnSpPr>
          <p:cNvPr id="4110" name="직선 연결선 4109">
            <a:extLst>
              <a:ext uri="{FF2B5EF4-FFF2-40B4-BE49-F238E27FC236}">
                <a16:creationId xmlns:a16="http://schemas.microsoft.com/office/drawing/2014/main" id="{9C98C2E0-C228-42E8-BBC1-B02763F01D6A}"/>
              </a:ext>
            </a:extLst>
          </p:cNvPr>
          <p:cNvCxnSpPr/>
          <p:nvPr/>
        </p:nvCxnSpPr>
        <p:spPr>
          <a:xfrm>
            <a:off x="5955528" y="3194924"/>
            <a:ext cx="251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직선 연결선 4111">
            <a:extLst>
              <a:ext uri="{FF2B5EF4-FFF2-40B4-BE49-F238E27FC236}">
                <a16:creationId xmlns:a16="http://schemas.microsoft.com/office/drawing/2014/main" id="{71516ED9-F1D1-4A0B-93A5-1FA186667DD9}"/>
              </a:ext>
            </a:extLst>
          </p:cNvPr>
          <p:cNvCxnSpPr/>
          <p:nvPr/>
        </p:nvCxnSpPr>
        <p:spPr>
          <a:xfrm flipV="1">
            <a:off x="6060058" y="3034432"/>
            <a:ext cx="0" cy="16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직선 화살표 연결선 4113">
            <a:extLst>
              <a:ext uri="{FF2B5EF4-FFF2-40B4-BE49-F238E27FC236}">
                <a16:creationId xmlns:a16="http://schemas.microsoft.com/office/drawing/2014/main" id="{E8ABC9AA-27E7-464F-A9E6-BB023252EE43}"/>
              </a:ext>
            </a:extLst>
          </p:cNvPr>
          <p:cNvCxnSpPr>
            <a:cxnSpLocks/>
          </p:cNvCxnSpPr>
          <p:nvPr/>
        </p:nvCxnSpPr>
        <p:spPr>
          <a:xfrm>
            <a:off x="6060058" y="3034432"/>
            <a:ext cx="167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8" name="TextBox 4117">
            <a:extLst>
              <a:ext uri="{FF2B5EF4-FFF2-40B4-BE49-F238E27FC236}">
                <a16:creationId xmlns:a16="http://schemas.microsoft.com/office/drawing/2014/main" id="{29B9BF32-CF00-41DA-9586-0999FC7E0D22}"/>
              </a:ext>
            </a:extLst>
          </p:cNvPr>
          <p:cNvSpPr txBox="1"/>
          <p:nvPr/>
        </p:nvSpPr>
        <p:spPr>
          <a:xfrm>
            <a:off x="7790907" y="2825592"/>
            <a:ext cx="177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EBBE3"/>
                </a:solidFill>
              </a:rPr>
              <a:t>hyperparameter</a:t>
            </a:r>
            <a:endParaRPr lang="ko-KR" altLang="en-US" dirty="0">
              <a:solidFill>
                <a:srgbClr val="4EBBE3"/>
              </a:solidFill>
            </a:endParaRPr>
          </a:p>
        </p:txBody>
      </p:sp>
      <p:sp>
        <p:nvSpPr>
          <p:cNvPr id="4121" name="TextBox 4120">
            <a:extLst>
              <a:ext uri="{FF2B5EF4-FFF2-40B4-BE49-F238E27FC236}">
                <a16:creationId xmlns:a16="http://schemas.microsoft.com/office/drawing/2014/main" id="{218B402D-BEFA-472C-865D-461361602B21}"/>
              </a:ext>
            </a:extLst>
          </p:cNvPr>
          <p:cNvSpPr txBox="1"/>
          <p:nvPr/>
        </p:nvSpPr>
        <p:spPr>
          <a:xfrm>
            <a:off x="7782676" y="3727834"/>
            <a:ext cx="4132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Entropy</a:t>
            </a:r>
            <a:r>
              <a:rPr lang="ko-KR" altLang="en-US" dirty="0"/>
              <a:t> 반영 크기 조절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옵션 </a:t>
            </a:r>
            <a:r>
              <a:rPr lang="en-US" altLang="ko-KR" dirty="0"/>
              <a:t>1 :</a:t>
            </a:r>
            <a:r>
              <a:rPr lang="ko-KR" altLang="en-US" dirty="0"/>
              <a:t> 고정 값으로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FF"/>
                </a:solidFill>
              </a:rPr>
              <a:t>옵션 </a:t>
            </a:r>
            <a:r>
              <a:rPr lang="en-US" altLang="ko-KR" dirty="0">
                <a:solidFill>
                  <a:srgbClr val="0000FF"/>
                </a:solidFill>
              </a:rPr>
              <a:t>2 :</a:t>
            </a:r>
            <a:r>
              <a:rPr lang="ko-KR" altLang="en-US" dirty="0">
                <a:solidFill>
                  <a:srgbClr val="0000FF"/>
                </a:solidFill>
              </a:rPr>
              <a:t> 변동 값으로 사용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122" name="직사각형 4121">
            <a:extLst>
              <a:ext uri="{FF2B5EF4-FFF2-40B4-BE49-F238E27FC236}">
                <a16:creationId xmlns:a16="http://schemas.microsoft.com/office/drawing/2014/main" id="{5F2508D5-442A-4FCC-8E02-99CF2B565CF0}"/>
              </a:ext>
            </a:extLst>
          </p:cNvPr>
          <p:cNvSpPr/>
          <p:nvPr/>
        </p:nvSpPr>
        <p:spPr>
          <a:xfrm>
            <a:off x="7732892" y="3673544"/>
            <a:ext cx="4269992" cy="3096066"/>
          </a:xfrm>
          <a:prstGeom prst="rect">
            <a:avLst/>
          </a:prstGeom>
          <a:noFill/>
          <a:ln w="9525" cap="flat" cmpd="sng" algn="ctr">
            <a:solidFill>
              <a:srgbClr val="4EBBE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24" name="그림 4123">
            <a:extLst>
              <a:ext uri="{FF2B5EF4-FFF2-40B4-BE49-F238E27FC236}">
                <a16:creationId xmlns:a16="http://schemas.microsoft.com/office/drawing/2014/main" id="{9CCB373E-77F1-459E-B6AF-B1777470A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899" y="5500023"/>
            <a:ext cx="4211977" cy="446775"/>
          </a:xfrm>
          <a:prstGeom prst="rect">
            <a:avLst/>
          </a:prstGeom>
        </p:spPr>
      </p:pic>
      <p:sp>
        <p:nvSpPr>
          <p:cNvPr id="4126" name="TextBox 4125">
            <a:extLst>
              <a:ext uri="{FF2B5EF4-FFF2-40B4-BE49-F238E27FC236}">
                <a16:creationId xmlns:a16="http://schemas.microsoft.com/office/drawing/2014/main" id="{068A23DD-5574-48F2-9C35-8628519B23BE}"/>
              </a:ext>
            </a:extLst>
          </p:cNvPr>
          <p:cNvSpPr txBox="1"/>
          <p:nvPr/>
        </p:nvSpPr>
        <p:spPr>
          <a:xfrm>
            <a:off x="8345792" y="6079929"/>
            <a:ext cx="31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Entropy </a:t>
            </a:r>
            <a:r>
              <a:rPr lang="ko-KR" altLang="en-US" dirty="0"/>
              <a:t>값에 따라 조절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32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실험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04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21" y="1735435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실험 환경</a:t>
            </a: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lvl="2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5E1D1B-F32F-4869-9086-5A786841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2348880"/>
            <a:ext cx="5591175" cy="151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0E630-13B8-4C0E-AB1C-AE88F9266042}"/>
              </a:ext>
            </a:extLst>
          </p:cNvPr>
          <p:cNvSpPr txBox="1"/>
          <p:nvPr/>
        </p:nvSpPr>
        <p:spPr>
          <a:xfrm>
            <a:off x="4295800" y="38732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cheetah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6E8F8-6CE0-42E9-94F9-B9A7A4B0DB4F}"/>
              </a:ext>
            </a:extLst>
          </p:cNvPr>
          <p:cNvSpPr txBox="1"/>
          <p:nvPr/>
        </p:nvSpPr>
        <p:spPr>
          <a:xfrm>
            <a:off x="5735960" y="38732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walker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C1150-3960-4CA6-9F1C-3A57697512FE}"/>
              </a:ext>
            </a:extLst>
          </p:cNvPr>
          <p:cNvSpPr txBox="1"/>
          <p:nvPr/>
        </p:nvSpPr>
        <p:spPr>
          <a:xfrm>
            <a:off x="7032104" y="386335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ball-in-cup catch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37353-02F4-4032-96C1-437C8402EA7C}"/>
              </a:ext>
            </a:extLst>
          </p:cNvPr>
          <p:cNvSpPr txBox="1"/>
          <p:nvPr/>
        </p:nvSpPr>
        <p:spPr>
          <a:xfrm>
            <a:off x="8316011" y="3842603"/>
            <a:ext cx="128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finger spin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89C53C2-CA6D-4E8B-BA0A-C60498541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826" y="4547232"/>
            <a:ext cx="5572125" cy="1457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289CD8-CF3E-4AED-ADCD-319F3F529F93}"/>
              </a:ext>
            </a:extLst>
          </p:cNvPr>
          <p:cNvSpPr txBox="1"/>
          <p:nvPr/>
        </p:nvSpPr>
        <p:spPr>
          <a:xfrm>
            <a:off x="4079776" y="593987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half cheetah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F9BD2-110F-4DF6-A7AA-72983B2056D8}"/>
              </a:ext>
            </a:extLst>
          </p:cNvPr>
          <p:cNvSpPr txBox="1"/>
          <p:nvPr/>
        </p:nvSpPr>
        <p:spPr>
          <a:xfrm>
            <a:off x="5663952" y="59398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walker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8C216-8C6B-4EC3-9546-0AC2F8A6FDD0}"/>
              </a:ext>
            </a:extLst>
          </p:cNvPr>
          <p:cNvSpPr txBox="1"/>
          <p:nvPr/>
        </p:nvSpPr>
        <p:spPr>
          <a:xfrm>
            <a:off x="7032873" y="59398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hopper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FF9EC6-FDAF-4761-B5AB-AF214B7F6386}"/>
              </a:ext>
            </a:extLst>
          </p:cNvPr>
          <p:cNvSpPr txBox="1"/>
          <p:nvPr/>
        </p:nvSpPr>
        <p:spPr>
          <a:xfrm>
            <a:off x="8445749" y="59398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379736-3438-477F-95CF-2DEEBD696D38}"/>
              </a:ext>
            </a:extLst>
          </p:cNvPr>
          <p:cNvSpPr txBox="1"/>
          <p:nvPr/>
        </p:nvSpPr>
        <p:spPr>
          <a:xfrm>
            <a:off x="1968400" y="2996952"/>
            <a:ext cx="211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DeepMind Control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92A503-91FC-4FD5-A533-D79AE0D37779}"/>
              </a:ext>
            </a:extLst>
          </p:cNvPr>
          <p:cNvSpPr txBox="1"/>
          <p:nvPr/>
        </p:nvSpPr>
        <p:spPr>
          <a:xfrm>
            <a:off x="1987451" y="5111924"/>
            <a:ext cx="211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Open AI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075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21" y="1735435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환경 예시 </a:t>
            </a:r>
            <a:r>
              <a:rPr lang="en-US" altLang="ko-KR" sz="2400" b="1" dirty="0"/>
              <a:t>(</a:t>
            </a:r>
            <a:r>
              <a:rPr lang="en-US" altLang="ko-KR" sz="2400" b="0" i="0" dirty="0">
                <a:effectLst/>
                <a:latin typeface="Roboto"/>
              </a:rPr>
              <a:t>cheetah</a:t>
            </a:r>
            <a:r>
              <a:rPr lang="en-US" altLang="ko-KR" sz="2400" b="1" dirty="0"/>
              <a:t>)</a:t>
            </a:r>
          </a:p>
          <a:p>
            <a:pPr lvl="2"/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12" name="온라인 미디어 11" title="Half-cheetah deep reinforcement learning">
            <a:hlinkClick r:id="" action="ppaction://media"/>
            <a:extLst>
              <a:ext uri="{FF2B5EF4-FFF2-40B4-BE49-F238E27FC236}">
                <a16:creationId xmlns:a16="http://schemas.microsoft.com/office/drawing/2014/main" id="{86627AAC-E013-4D64-A210-044A8A20178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27101" y="2349456"/>
            <a:ext cx="7560840" cy="42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3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21" y="1735435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정량적 평가</a:t>
            </a:r>
            <a:endParaRPr lang="en-US" altLang="ko-KR" sz="2400" b="1" dirty="0"/>
          </a:p>
          <a:p>
            <a:pPr lvl="1"/>
            <a:r>
              <a:rPr lang="ko-KR" altLang="en-US" sz="2000" b="1" dirty="0"/>
              <a:t>이미지로 학습하는 모델 들과의 비교</a:t>
            </a:r>
            <a:r>
              <a:rPr lang="en-US" altLang="ko-KR" sz="2000" b="1" dirty="0"/>
              <a:t>(DeepMind Control) </a:t>
            </a:r>
          </a:p>
          <a:p>
            <a:pPr lvl="2"/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462C64-1B41-45C2-9308-0875F500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82" y="2523307"/>
            <a:ext cx="10221435" cy="3130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C1E64D-BA5B-4E1C-B269-B2343D4EEDD0}"/>
              </a:ext>
            </a:extLst>
          </p:cNvPr>
          <p:cNvSpPr txBox="1"/>
          <p:nvPr/>
        </p:nvSpPr>
        <p:spPr>
          <a:xfrm>
            <a:off x="1847528" y="594928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전반적으로 제안한 </a:t>
            </a:r>
            <a:r>
              <a:rPr lang="en-US" altLang="ko-KR" sz="3200" b="1" dirty="0"/>
              <a:t>SLAC</a:t>
            </a:r>
            <a:r>
              <a:rPr lang="ko-KR" altLang="en-US" sz="3200" b="1" dirty="0"/>
              <a:t>의 성능이 좋은 편이다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2190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21" y="1735435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정량적 평가</a:t>
            </a:r>
            <a:endParaRPr lang="en-US" altLang="ko-KR" sz="2400" b="1" dirty="0"/>
          </a:p>
          <a:p>
            <a:pPr lvl="1"/>
            <a:r>
              <a:rPr lang="ko-KR" altLang="en-US" sz="2000" b="1" dirty="0"/>
              <a:t>이미지로 학습하는 모델 들과의 비교</a:t>
            </a:r>
            <a:r>
              <a:rPr lang="en-US" altLang="ko-KR" sz="2000" b="1" dirty="0"/>
              <a:t>(Open AI)</a:t>
            </a:r>
            <a:endParaRPr lang="en-US" altLang="ko-KR" sz="1600" b="1" dirty="0"/>
          </a:p>
          <a:p>
            <a:pPr lvl="2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1E64D-BA5B-4E1C-B269-B2343D4EEDD0}"/>
              </a:ext>
            </a:extLst>
          </p:cNvPr>
          <p:cNvSpPr txBox="1"/>
          <p:nvPr/>
        </p:nvSpPr>
        <p:spPr>
          <a:xfrm>
            <a:off x="1847528" y="594928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전반적으로 제안한 </a:t>
            </a:r>
            <a:r>
              <a:rPr lang="en-US" altLang="ko-KR" sz="3200" b="1" dirty="0"/>
              <a:t>SLAC</a:t>
            </a:r>
            <a:r>
              <a:rPr lang="ko-KR" altLang="en-US" sz="3200" b="1" dirty="0"/>
              <a:t>의 성능이 좋은 편이다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3CB265-7067-473C-9801-A697C40F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36" y="2566876"/>
            <a:ext cx="9726336" cy="25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21" y="1735435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정성적 평가 </a:t>
            </a:r>
            <a:r>
              <a:rPr lang="en-US" altLang="ko-KR" sz="2400" b="1" dirty="0"/>
              <a:t>(cheetah)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2C8E6-F981-423C-8558-153DAA1B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37" y="3447854"/>
            <a:ext cx="6070532" cy="2794889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1CE2FB75-4E4C-427C-812B-2F50F25EEE2C}"/>
              </a:ext>
            </a:extLst>
          </p:cNvPr>
          <p:cNvGrpSpPr/>
          <p:nvPr/>
        </p:nvGrpSpPr>
        <p:grpSpPr>
          <a:xfrm>
            <a:off x="6384032" y="1399424"/>
            <a:ext cx="5480085" cy="2234141"/>
            <a:chOff x="34136" y="3826879"/>
            <a:chExt cx="5706443" cy="2731862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E9D2BC0-DD7D-4623-A6D8-D8425BF83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36" y="4125149"/>
              <a:ext cx="5706443" cy="215576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31E2CA-8CFC-4C6F-9915-72F2839205B0}"/>
                </a:ext>
              </a:extLst>
            </p:cNvPr>
            <p:cNvSpPr txBox="1"/>
            <p:nvPr/>
          </p:nvSpPr>
          <p:spPr>
            <a:xfrm>
              <a:off x="973665" y="383613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Encoder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26235B-2D1E-426F-BFF2-531D0E70FE8F}"/>
                </a:ext>
              </a:extLst>
            </p:cNvPr>
            <p:cNvSpPr txBox="1"/>
            <p:nvPr/>
          </p:nvSpPr>
          <p:spPr>
            <a:xfrm>
              <a:off x="3822994" y="382687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Decoder</a:t>
              </a:r>
              <a:endParaRPr lang="ko-KR" altLang="en-US" b="1" dirty="0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F316889-BA49-4F34-97DA-C2A45A9EA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0705" y="6222199"/>
              <a:ext cx="685800" cy="3048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1380C14-FC72-4F50-A190-38344AE87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9801" y="6208964"/>
              <a:ext cx="685800" cy="3048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430FE17-BE35-4BEB-849A-545672B39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39709" y="6244416"/>
              <a:ext cx="495300" cy="314325"/>
            </a:xfrm>
            <a:prstGeom prst="rect">
              <a:avLst/>
            </a:prstGeom>
          </p:spPr>
        </p:pic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2323584D-7507-4385-861F-0B382DBD1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3542" y="2727919"/>
            <a:ext cx="2609850" cy="2952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2D8DA8-9B26-4C5C-9B07-E27431F27CD8}"/>
              </a:ext>
            </a:extLst>
          </p:cNvPr>
          <p:cNvSpPr txBox="1"/>
          <p:nvPr/>
        </p:nvSpPr>
        <p:spPr>
          <a:xfrm>
            <a:off x="6808543" y="360066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Ground Truth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2E1B65-E7AC-4D19-B0AB-5D615B573419}"/>
              </a:ext>
            </a:extLst>
          </p:cNvPr>
          <p:cNvSpPr txBox="1"/>
          <p:nvPr/>
        </p:nvSpPr>
        <p:spPr>
          <a:xfrm>
            <a:off x="6808543" y="4298031"/>
            <a:ext cx="384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r>
              <a:rPr lang="ko-KR" altLang="en-US" b="1" dirty="0"/>
              <a:t>로 부터 생성된 순서 이미지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7F2CFB-D27A-4FEC-BB18-A3AB805B8963}"/>
              </a:ext>
            </a:extLst>
          </p:cNvPr>
          <p:cNvSpPr txBox="1"/>
          <p:nvPr/>
        </p:nvSpPr>
        <p:spPr>
          <a:xfrm>
            <a:off x="6918291" y="5659091"/>
            <a:ext cx="395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Latent</a:t>
            </a:r>
            <a:r>
              <a:rPr lang="ko-KR" altLang="en-US" b="1" dirty="0"/>
              <a:t>로 부터 생성된 순서 이미지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77C07B-D54B-4981-A6EA-FBF080987C63}"/>
              </a:ext>
            </a:extLst>
          </p:cNvPr>
          <p:cNvSpPr txBox="1"/>
          <p:nvPr/>
        </p:nvSpPr>
        <p:spPr>
          <a:xfrm>
            <a:off x="6920369" y="5017272"/>
            <a:ext cx="504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Encoder</a:t>
            </a:r>
            <a:r>
              <a:rPr lang="ko-KR" altLang="en-US" b="1" dirty="0"/>
              <a:t>로 부터 생성된 순서 이미지</a:t>
            </a:r>
          </a:p>
        </p:txBody>
      </p:sp>
    </p:spTree>
    <p:extLst>
      <p:ext uri="{BB962C8B-B14F-4D97-AF65-F5344CB8AC3E}">
        <p14:creationId xmlns:p14="http://schemas.microsoft.com/office/powerpoint/2010/main" val="20583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21" y="1735435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자체 실험 결과 </a:t>
            </a:r>
            <a:r>
              <a:rPr lang="en-US" altLang="ko-KR" b="1" dirty="0"/>
              <a:t>(cheetah)</a:t>
            </a:r>
          </a:p>
          <a:p>
            <a:pPr lvl="1"/>
            <a:r>
              <a:rPr lang="en-US" altLang="ko-KR" b="1" dirty="0"/>
              <a:t>Latent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0F5902-099B-4CD6-ABF6-D6776127F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521" y="2968574"/>
            <a:ext cx="3086100" cy="19621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FA10106-36A2-4940-8786-AB1BC3887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84" y="2977331"/>
            <a:ext cx="2705100" cy="18573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DF78DA-4F2F-4ED2-AD79-B311B895E67F}"/>
              </a:ext>
            </a:extLst>
          </p:cNvPr>
          <p:cNvSpPr txBox="1"/>
          <p:nvPr/>
        </p:nvSpPr>
        <p:spPr>
          <a:xfrm>
            <a:off x="3071664" y="25992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r>
              <a:rPr lang="ko-KR" altLang="en-US" b="1" dirty="0"/>
              <a:t> </a:t>
            </a:r>
            <a:r>
              <a:rPr lang="en-US" altLang="ko-KR" b="1" dirty="0"/>
              <a:t>loss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13A56B-213E-49E3-97D6-94237E09242A}"/>
              </a:ext>
            </a:extLst>
          </p:cNvPr>
          <p:cNvSpPr txBox="1"/>
          <p:nvPr/>
        </p:nvSpPr>
        <p:spPr>
          <a:xfrm>
            <a:off x="6958483" y="25649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KL loss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CE3DDF-FF71-4287-87F8-EFD193AA5FDE}"/>
              </a:ext>
            </a:extLst>
          </p:cNvPr>
          <p:cNvSpPr txBox="1"/>
          <p:nvPr/>
        </p:nvSpPr>
        <p:spPr>
          <a:xfrm>
            <a:off x="1541494" y="6014933"/>
            <a:ext cx="910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고차원 이미지를 시간이 지날수록 잘 처리 하였다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AF428DA-16FF-4030-9010-0CBD40EEA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5204974"/>
            <a:ext cx="6715125" cy="666750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9302DAC-E6C9-4BA4-B806-413ED47A17C4}"/>
              </a:ext>
            </a:extLst>
          </p:cNvPr>
          <p:cNvCxnSpPr>
            <a:cxnSpLocks/>
          </p:cNvCxnSpPr>
          <p:nvPr/>
        </p:nvCxnSpPr>
        <p:spPr>
          <a:xfrm>
            <a:off x="4079776" y="530120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93D88C9-1829-4433-AB6B-2CC8C6786C48}"/>
              </a:ext>
            </a:extLst>
          </p:cNvPr>
          <p:cNvCxnSpPr/>
          <p:nvPr/>
        </p:nvCxnSpPr>
        <p:spPr>
          <a:xfrm flipH="1" flipV="1">
            <a:off x="4151784" y="4834706"/>
            <a:ext cx="648072" cy="4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C0FBF07-59EC-4CE9-9545-D2EBF09164BB}"/>
              </a:ext>
            </a:extLst>
          </p:cNvPr>
          <p:cNvCxnSpPr>
            <a:cxnSpLocks/>
          </p:cNvCxnSpPr>
          <p:nvPr/>
        </p:nvCxnSpPr>
        <p:spPr>
          <a:xfrm>
            <a:off x="5735960" y="5277941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689BAF5-0E60-46AD-BAB0-52601EC33C57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442138" y="4930724"/>
            <a:ext cx="308433" cy="33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28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실험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21" y="1735435"/>
            <a:ext cx="10972800" cy="4953000"/>
          </a:xfrm>
        </p:spPr>
        <p:txBody>
          <a:bodyPr/>
          <a:lstStyle/>
          <a:p>
            <a:r>
              <a:rPr lang="ko-KR" altLang="en-US" sz="2400" b="1" dirty="0"/>
              <a:t>자체 실험 결과 </a:t>
            </a:r>
            <a:r>
              <a:rPr lang="en-US" altLang="ko-KR" b="1" dirty="0"/>
              <a:t>(cheetah)</a:t>
            </a:r>
          </a:p>
          <a:p>
            <a:pPr lvl="1"/>
            <a:r>
              <a:rPr lang="ko-KR" altLang="en-US" b="1" dirty="0"/>
              <a:t>강화학습</a:t>
            </a:r>
            <a:endParaRPr lang="en-US" altLang="ko-KR" b="1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5AAD00-634B-40AE-AEE7-DFC65651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073888"/>
            <a:ext cx="3009900" cy="1962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B092AD-F89A-43E2-86B9-8C800D7E9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3053092"/>
            <a:ext cx="3076575" cy="2019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46C062-B186-480E-BC2A-DDD27D041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634" y="3045313"/>
            <a:ext cx="3028950" cy="19907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3DA277-CA4B-41A0-B071-9B0DA6F91D24}"/>
              </a:ext>
            </a:extLst>
          </p:cNvPr>
          <p:cNvSpPr txBox="1"/>
          <p:nvPr/>
        </p:nvSpPr>
        <p:spPr>
          <a:xfrm>
            <a:off x="1730083" y="26755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Return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DD40A-6401-424D-8C03-53796EFAB14B}"/>
              </a:ext>
            </a:extLst>
          </p:cNvPr>
          <p:cNvSpPr txBox="1"/>
          <p:nvPr/>
        </p:nvSpPr>
        <p:spPr>
          <a:xfrm>
            <a:off x="5303912" y="26755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ko-KR" b="1" i="0" dirty="0">
                <a:effectLst/>
                <a:latin typeface="Calibri (본문)"/>
              </a:rPr>
              <a:t>α</a:t>
            </a:r>
            <a:r>
              <a:rPr lang="en-US" altLang="ko-KR" b="1" i="0" dirty="0">
                <a:effectLst/>
                <a:latin typeface="Calibri (본문)"/>
              </a:rPr>
              <a:t> </a:t>
            </a:r>
            <a:r>
              <a:rPr lang="ko-KR" altLang="en-US" b="1" i="0" dirty="0">
                <a:effectLst/>
                <a:latin typeface="Calibri (본문)"/>
              </a:rPr>
              <a:t>값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3EA969-0BFD-444D-9511-8E318332E6C3}"/>
              </a:ext>
            </a:extLst>
          </p:cNvPr>
          <p:cNvSpPr txBox="1"/>
          <p:nvPr/>
        </p:nvSpPr>
        <p:spPr>
          <a:xfrm>
            <a:off x="9155695" y="26755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alibri (본문)"/>
              </a:rPr>
              <a:t>entropy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6D5AB3-6167-4B27-95AB-79D1C20BCEC7}"/>
              </a:ext>
            </a:extLst>
          </p:cNvPr>
          <p:cNvSpPr txBox="1"/>
          <p:nvPr/>
        </p:nvSpPr>
        <p:spPr>
          <a:xfrm>
            <a:off x="3539716" y="5111362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성능은 논문과 비슷한 수준으로 나왔다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Calibri (본문)"/>
              </a:rPr>
              <a:t>Entropy </a:t>
            </a:r>
            <a:r>
              <a:rPr lang="ko-KR" altLang="en-US" sz="2000" b="1" dirty="0">
                <a:latin typeface="Calibri (본문)"/>
              </a:rPr>
              <a:t>값에 따라 탐색의 정도가 달라졌다</a:t>
            </a:r>
            <a:r>
              <a:rPr lang="en-US" altLang="ko-KR" sz="2000" b="1" dirty="0">
                <a:latin typeface="Calibri (본문)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이에 맞춰 </a:t>
            </a:r>
            <a:r>
              <a:rPr lang="el-GR" altLang="ko-KR" sz="2000" b="1" i="0" dirty="0">
                <a:effectLst/>
                <a:latin typeface="Calibri (본문)"/>
              </a:rPr>
              <a:t>α</a:t>
            </a:r>
            <a:r>
              <a:rPr lang="ko-KR" altLang="en-US" sz="2000" b="1" dirty="0">
                <a:latin typeface="Calibri (본문)"/>
              </a:rPr>
              <a:t>값 또한 조절 되었다</a:t>
            </a:r>
            <a:r>
              <a:rPr lang="en-US" altLang="ko-KR" sz="2000" b="1" dirty="0">
                <a:latin typeface="Calibri (본문)"/>
              </a:rPr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738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결론 및 의견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2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endParaRPr lang="en-US" altLang="ko-KR" b="1" dirty="0">
              <a:latin typeface="Calibri (제목)"/>
            </a:endParaRPr>
          </a:p>
          <a:p>
            <a:r>
              <a:rPr lang="en-US" altLang="ko-KR" b="1" dirty="0"/>
              <a:t>SLAC (stochastic latent actor-critic)</a:t>
            </a:r>
          </a:p>
          <a:p>
            <a:r>
              <a:rPr lang="ko-KR" altLang="en-US" b="1" dirty="0">
                <a:latin typeface="Calibri (제목)"/>
              </a:rPr>
              <a:t>실험</a:t>
            </a:r>
            <a:endParaRPr lang="en-US" altLang="ko-KR" b="1" dirty="0">
              <a:latin typeface="Calibri (제목)"/>
            </a:endParaRPr>
          </a:p>
          <a:p>
            <a:r>
              <a:rPr lang="ko-KR" altLang="en-US" b="1" dirty="0">
                <a:latin typeface="Calibri (제목)"/>
              </a:rPr>
              <a:t>결론 및 의견</a:t>
            </a:r>
            <a:endParaRPr lang="ko-KR" altLang="en-US" sz="2800" b="1" dirty="0">
              <a:latin typeface="+mj-ea"/>
              <a:ea typeface="+mj-ea"/>
            </a:endParaRPr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결론 및 의견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3200" b="1" dirty="0"/>
              <a:t>논문의 결론</a:t>
            </a:r>
            <a:endParaRPr lang="en-US" altLang="ko-KR" sz="3200" b="1" dirty="0"/>
          </a:p>
          <a:p>
            <a:pPr lvl="1"/>
            <a:r>
              <a:rPr lang="ko-KR" altLang="en-US" sz="2800" b="1" dirty="0"/>
              <a:t>고차원의 이미지로 </a:t>
            </a:r>
            <a:r>
              <a:rPr lang="ko-KR" altLang="en-US" sz="2800" b="1" dirty="0" err="1"/>
              <a:t>부터</a:t>
            </a:r>
            <a:r>
              <a:rPr lang="ko-KR" altLang="en-US" sz="2800" b="1" dirty="0"/>
              <a:t> 강화학습을 진행 하고자 함</a:t>
            </a:r>
            <a:endParaRPr lang="en-US" altLang="ko-KR" sz="2800" b="1" dirty="0"/>
          </a:p>
          <a:p>
            <a:pPr lvl="2"/>
            <a:r>
              <a:rPr lang="en-US" altLang="ko-KR" sz="2400" b="1" dirty="0"/>
              <a:t>Latent</a:t>
            </a:r>
            <a:r>
              <a:rPr lang="ko-KR" altLang="en-US" sz="2400" b="1" dirty="0"/>
              <a:t>를 이용하여 진행한다</a:t>
            </a:r>
            <a:r>
              <a:rPr lang="en-US" altLang="ko-KR" sz="2400" b="1" dirty="0"/>
              <a:t>.</a:t>
            </a:r>
          </a:p>
          <a:p>
            <a:pPr lvl="3"/>
            <a:r>
              <a:rPr lang="en-US" altLang="ko-KR" sz="2400" dirty="0"/>
              <a:t>VAE</a:t>
            </a:r>
            <a:r>
              <a:rPr lang="ko-KR" altLang="en-US" sz="2400" dirty="0"/>
              <a:t>기반으로 </a:t>
            </a:r>
            <a:r>
              <a:rPr lang="ko-KR" altLang="en-US" sz="2400" dirty="0" err="1"/>
              <a:t>변분적</a:t>
            </a:r>
            <a:r>
              <a:rPr lang="ko-KR" altLang="en-US" sz="2400" dirty="0"/>
              <a:t> 추론을 한다</a:t>
            </a:r>
            <a:r>
              <a:rPr lang="en-US" altLang="ko-KR" sz="2400" dirty="0"/>
              <a:t>.</a:t>
            </a:r>
          </a:p>
          <a:p>
            <a:pPr lvl="2"/>
            <a:endParaRPr lang="en-US" altLang="ko-KR" sz="2400" b="1" dirty="0"/>
          </a:p>
          <a:p>
            <a:pPr lvl="1"/>
            <a:r>
              <a:rPr lang="ko-KR" altLang="en-US" b="1" dirty="0"/>
              <a:t>이후 </a:t>
            </a:r>
            <a:r>
              <a:rPr lang="en-US" altLang="ko-KR" b="1" dirty="0"/>
              <a:t>Soft Actor-Critic</a:t>
            </a:r>
            <a:r>
              <a:rPr lang="ko-KR" altLang="en-US" b="1" dirty="0"/>
              <a:t>을 통하여 강화학습을 진행한다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sz="2400" dirty="0"/>
              <a:t>Exploration</a:t>
            </a:r>
            <a:r>
              <a:rPr lang="ko-KR" altLang="en-US" sz="2400" dirty="0"/>
              <a:t> 과 </a:t>
            </a:r>
            <a:r>
              <a:rPr lang="en-US" altLang="ko-KR" sz="2400" dirty="0"/>
              <a:t>Exploitation</a:t>
            </a:r>
            <a:r>
              <a:rPr lang="ko-KR" altLang="en-US" sz="2400" dirty="0"/>
              <a:t>간의 </a:t>
            </a:r>
            <a:r>
              <a:rPr lang="en-US" altLang="ko-KR" sz="2400" dirty="0"/>
              <a:t>Trade Off</a:t>
            </a:r>
            <a:r>
              <a:rPr lang="ko-KR" altLang="en-US" sz="2400" dirty="0"/>
              <a:t>를 해결 할 수 있다</a:t>
            </a:r>
            <a:r>
              <a:rPr lang="en-US" altLang="ko-KR" sz="2400" dirty="0"/>
              <a:t>.</a:t>
            </a:r>
          </a:p>
          <a:p>
            <a:pPr lvl="2"/>
            <a:r>
              <a:rPr lang="en-US" altLang="ko-KR" sz="2400" dirty="0"/>
              <a:t>On-Policy</a:t>
            </a:r>
            <a:r>
              <a:rPr lang="ko-KR" altLang="en-US" sz="2400" dirty="0"/>
              <a:t>에 대한 </a:t>
            </a:r>
            <a:r>
              <a:rPr lang="en-US" altLang="ko-KR" sz="2400" dirty="0"/>
              <a:t>sample</a:t>
            </a:r>
            <a:r>
              <a:rPr lang="ko-KR" altLang="en-US" sz="2400" dirty="0"/>
              <a:t>의 비효율성을 해결 할 수 있다</a:t>
            </a:r>
            <a:r>
              <a:rPr lang="en-US" altLang="ko-KR" sz="2400" dirty="0"/>
              <a:t>.</a:t>
            </a:r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pPr lvl="2"/>
            <a:endParaRPr lang="en-US" altLang="ko-KR" b="1" dirty="0"/>
          </a:p>
          <a:p>
            <a:pPr lvl="2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6420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결론 및 의견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3200" b="1" dirty="0"/>
              <a:t>개인적 의견</a:t>
            </a:r>
            <a:endParaRPr lang="en-US" altLang="ko-KR" sz="3200" b="1" dirty="0"/>
          </a:p>
          <a:p>
            <a:pPr lvl="1"/>
            <a:r>
              <a:rPr lang="ko-KR" altLang="en-US" sz="2800" b="1" dirty="0"/>
              <a:t>이미지 기반의 학습일 경우</a:t>
            </a:r>
            <a:endParaRPr lang="en-US" altLang="ko-KR" sz="2800" b="1" dirty="0"/>
          </a:p>
          <a:p>
            <a:pPr lvl="2"/>
            <a:r>
              <a:rPr lang="ko-KR" altLang="en-US" sz="2400" dirty="0"/>
              <a:t>복잡한 환경이면 </a:t>
            </a:r>
            <a:r>
              <a:rPr lang="en-US" altLang="ko-KR" sz="2400" dirty="0"/>
              <a:t>Latent </a:t>
            </a:r>
            <a:r>
              <a:rPr lang="ko-KR" altLang="en-US" sz="2400" dirty="0"/>
              <a:t>자체 학습도 오래 소요 될 것으로 판단됨</a:t>
            </a:r>
            <a:r>
              <a:rPr lang="en-US" altLang="ko-KR" sz="2400" dirty="0"/>
              <a:t>.</a:t>
            </a:r>
          </a:p>
          <a:p>
            <a:pPr lvl="3"/>
            <a:r>
              <a:rPr lang="en-US" altLang="ko-KR" sz="2400" dirty="0"/>
              <a:t>Cheetah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경우는 </a:t>
            </a:r>
            <a:r>
              <a:rPr lang="en-US" altLang="ko-KR" sz="2400" dirty="0"/>
              <a:t>3</a:t>
            </a:r>
            <a:r>
              <a:rPr lang="ko-KR" altLang="en-US" sz="2400" dirty="0"/>
              <a:t>시간 소요 되었다</a:t>
            </a:r>
            <a:r>
              <a:rPr lang="en-US" altLang="ko-KR" sz="2400" dirty="0"/>
              <a:t>.</a:t>
            </a:r>
          </a:p>
          <a:p>
            <a:pPr lvl="2"/>
            <a:r>
              <a:rPr lang="ko-KR" altLang="en-US" sz="2400" dirty="0"/>
              <a:t>이미지 투사 위치가 달라지면 재 학습 시켜야 한다</a:t>
            </a:r>
            <a:r>
              <a:rPr lang="en-US" altLang="ko-KR" sz="2400" dirty="0"/>
              <a:t>.</a:t>
            </a:r>
          </a:p>
          <a:p>
            <a:pPr lvl="2"/>
            <a:r>
              <a:rPr lang="ko-KR" altLang="en-US" sz="2400" dirty="0"/>
              <a:t>병렬적으로 학습 진행을 하는게 좋다고 판단됨</a:t>
            </a:r>
            <a:r>
              <a:rPr lang="en-US" altLang="ko-KR" sz="2400" dirty="0"/>
              <a:t>.</a:t>
            </a:r>
          </a:p>
          <a:p>
            <a:pPr lvl="3"/>
            <a:endParaRPr lang="en-US" altLang="ko-KR" sz="2400" b="1" dirty="0"/>
          </a:p>
          <a:p>
            <a:pPr lvl="1"/>
            <a:r>
              <a:rPr lang="en-US" altLang="ko-KR" sz="2800" b="1" dirty="0">
                <a:latin typeface="Calibri (본문)"/>
              </a:rPr>
              <a:t>Soft Actor-Critic</a:t>
            </a:r>
            <a:r>
              <a:rPr lang="ko-KR" altLang="en-US" sz="2800" b="1" dirty="0">
                <a:latin typeface="Calibri (본문)"/>
              </a:rPr>
              <a:t>에서 </a:t>
            </a:r>
            <a:r>
              <a:rPr lang="el-GR" altLang="ko-KR" sz="2800" b="1" i="0" dirty="0">
                <a:effectLst/>
                <a:latin typeface="Calibri (본문)"/>
              </a:rPr>
              <a:t>α</a:t>
            </a:r>
            <a:r>
              <a:rPr lang="en-US" altLang="ko-KR" sz="2800" b="1" i="0" dirty="0">
                <a:effectLst/>
                <a:latin typeface="Calibri (본문)"/>
              </a:rPr>
              <a:t> </a:t>
            </a:r>
            <a:r>
              <a:rPr lang="ko-KR" altLang="en-US" sz="2800" b="1" i="0" dirty="0">
                <a:effectLst/>
                <a:latin typeface="Calibri (본문)"/>
              </a:rPr>
              <a:t>관련</a:t>
            </a:r>
            <a:r>
              <a:rPr lang="en-US" altLang="ko-KR" sz="2800" b="1" i="0" dirty="0">
                <a:effectLst/>
                <a:latin typeface="Calibri (본문)"/>
              </a:rPr>
              <a:t>(</a:t>
            </a:r>
            <a:r>
              <a:rPr lang="ko-KR" altLang="en-US" sz="2800" b="1" i="0" dirty="0">
                <a:effectLst/>
                <a:latin typeface="Calibri (본문)"/>
              </a:rPr>
              <a:t>개인 경험적 사례</a:t>
            </a:r>
            <a:r>
              <a:rPr lang="en-US" altLang="ko-KR" sz="2800" b="1" i="0" dirty="0">
                <a:effectLst/>
                <a:latin typeface="Calibri (본문)"/>
              </a:rPr>
              <a:t>)</a:t>
            </a:r>
          </a:p>
          <a:p>
            <a:pPr lvl="2"/>
            <a:r>
              <a:rPr lang="ko-KR" altLang="en-US" sz="2400" dirty="0">
                <a:latin typeface="Calibri (본문)"/>
              </a:rPr>
              <a:t>쉬운 </a:t>
            </a:r>
            <a:r>
              <a:rPr lang="en-US" altLang="ko-KR" sz="2400" dirty="0">
                <a:latin typeface="Calibri (본문)"/>
              </a:rPr>
              <a:t>Task</a:t>
            </a:r>
            <a:r>
              <a:rPr lang="ko-KR" altLang="en-US" sz="2400" dirty="0">
                <a:latin typeface="Calibri (본문)"/>
              </a:rPr>
              <a:t>는 고정 값을 사용해도 무방</a:t>
            </a:r>
            <a:endParaRPr lang="en-US" altLang="ko-KR" sz="2400" dirty="0">
              <a:latin typeface="Calibri (본문)"/>
            </a:endParaRPr>
          </a:p>
          <a:p>
            <a:pPr lvl="2"/>
            <a:r>
              <a:rPr lang="ko-KR" altLang="en-US" sz="2400" dirty="0">
                <a:latin typeface="Calibri (본문)"/>
              </a:rPr>
              <a:t>복잡 할 수록 변동 값을 사용하는 것이 좋을 듯 함</a:t>
            </a:r>
            <a:r>
              <a:rPr lang="en-US" altLang="ko-KR" sz="2400" dirty="0">
                <a:latin typeface="Calibri (본문)"/>
              </a:rPr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0551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도입 배경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제목)"/>
              </a:rPr>
              <a:t>도입 배경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고 차원 이미지로 학습 하는 것은 어려운 일이다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다음 두가지를 해결해야 한다</a:t>
            </a:r>
            <a:r>
              <a:rPr lang="en-US" altLang="ko-KR" b="1" dirty="0"/>
              <a:t>.</a:t>
            </a:r>
          </a:p>
          <a:p>
            <a:pPr lvl="2"/>
            <a:r>
              <a:rPr lang="ko-KR" altLang="en-US" dirty="0"/>
              <a:t>표현 학습</a:t>
            </a:r>
            <a:r>
              <a:rPr lang="en-US" altLang="ko-KR" dirty="0"/>
              <a:t>(representation learning)</a:t>
            </a:r>
          </a:p>
          <a:p>
            <a:pPr lvl="2"/>
            <a:r>
              <a:rPr lang="ko-KR" altLang="en-US" dirty="0"/>
              <a:t>행동 학습</a:t>
            </a:r>
            <a:r>
              <a:rPr lang="en-US" altLang="ko-KR" dirty="0"/>
              <a:t>(task learning)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SLAC</a:t>
            </a:r>
            <a:r>
              <a:rPr lang="ko-KR" altLang="en-US" b="1" dirty="0"/>
              <a:t>을 제안함</a:t>
            </a:r>
            <a:endParaRPr lang="en-US" altLang="ko-KR" b="1" dirty="0"/>
          </a:p>
          <a:p>
            <a:pPr lvl="2"/>
            <a:r>
              <a:rPr lang="ko-KR" altLang="en-US" b="1" dirty="0"/>
              <a:t>고차원의 이미지에서 </a:t>
            </a:r>
            <a:r>
              <a:rPr lang="en-US" altLang="ko-KR" b="1" dirty="0"/>
              <a:t>latent representation </a:t>
            </a:r>
            <a:r>
              <a:rPr lang="ko-KR" altLang="en-US" b="1" dirty="0"/>
              <a:t>을 학습한다</a:t>
            </a:r>
            <a:r>
              <a:rPr lang="en-US" altLang="ko-KR" b="1" dirty="0"/>
              <a:t>.</a:t>
            </a:r>
          </a:p>
          <a:p>
            <a:pPr lvl="3"/>
            <a:r>
              <a:rPr lang="en-US" altLang="ko-KR" b="1" dirty="0"/>
              <a:t>VAE(</a:t>
            </a:r>
            <a:r>
              <a:rPr lang="ko-KR" altLang="en-US" b="1" dirty="0" err="1"/>
              <a:t>변분적</a:t>
            </a:r>
            <a:r>
              <a:rPr lang="ko-KR" altLang="en-US" b="1" dirty="0"/>
              <a:t> 오토 인코더</a:t>
            </a:r>
            <a:r>
              <a:rPr lang="en-US" altLang="ko-KR" b="1" dirty="0"/>
              <a:t>)</a:t>
            </a:r>
            <a:r>
              <a:rPr lang="ko-KR" altLang="en-US" b="1" dirty="0"/>
              <a:t>를 도입 하였다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dirty="0"/>
              <a:t>latent representation</a:t>
            </a:r>
            <a:r>
              <a:rPr lang="ko-KR" altLang="en-US" b="1" dirty="0"/>
              <a:t>으로 부터 강화학습을 진행한다</a:t>
            </a:r>
            <a:r>
              <a:rPr lang="en-US" altLang="ko-KR" b="1" dirty="0"/>
              <a:t>.</a:t>
            </a:r>
          </a:p>
          <a:p>
            <a:pPr lvl="3"/>
            <a:r>
              <a:rPr lang="en-US" altLang="ko-KR" dirty="0"/>
              <a:t>Soft Actor-Critic</a:t>
            </a:r>
            <a:r>
              <a:rPr lang="ko-KR" altLang="en-US" dirty="0"/>
              <a:t>을 도입 하였다</a:t>
            </a:r>
            <a:r>
              <a:rPr lang="en-US" altLang="ko-KR" dirty="0"/>
              <a:t>.</a:t>
            </a:r>
          </a:p>
          <a:p>
            <a:pPr lvl="1"/>
            <a:endParaRPr lang="en-US" altLang="ko-KR" b="1" dirty="0"/>
          </a:p>
          <a:p>
            <a:pPr lvl="2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17696-1305-49EA-A1DC-24729A9E8FB9}"/>
              </a:ext>
            </a:extLst>
          </p:cNvPr>
          <p:cNvSpPr txBox="1"/>
          <p:nvPr/>
        </p:nvSpPr>
        <p:spPr>
          <a:xfrm>
            <a:off x="3071664" y="5924351"/>
            <a:ext cx="10657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 저자 코드 </a:t>
            </a:r>
            <a:r>
              <a:rPr lang="en-US" altLang="ko-KR" dirty="0"/>
              <a:t>(</a:t>
            </a:r>
            <a:r>
              <a:rPr lang="en-US" altLang="ko-KR" dirty="0" err="1"/>
              <a:t>tensorflow</a:t>
            </a:r>
            <a:r>
              <a:rPr lang="en-US" altLang="ko-KR" dirty="0"/>
              <a:t>): </a:t>
            </a:r>
            <a:r>
              <a:rPr lang="en-US" altLang="ko-KR" dirty="0">
                <a:hlinkClick r:id="rId3"/>
              </a:rPr>
              <a:t>https://github.com/alexlee-gk/slac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https://github.com/ku2482/slac.pytorch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SLAC (stochastic latent actor-critic)</a:t>
            </a: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80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SLAC (stochastic latent actor-critic)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5040560"/>
          </a:xfrm>
        </p:spPr>
        <p:txBody>
          <a:bodyPr/>
          <a:lstStyle/>
          <a:p>
            <a:r>
              <a:rPr lang="ko-KR" altLang="en-US" b="1" dirty="0"/>
              <a:t>학습 과정</a:t>
            </a:r>
            <a:endParaRPr lang="en-US" altLang="ko-KR" b="1" dirty="0"/>
          </a:p>
          <a:p>
            <a:pPr lvl="2"/>
            <a:endParaRPr lang="en-US" altLang="ko-KR" sz="2800" b="1" dirty="0"/>
          </a:p>
          <a:p>
            <a:pPr lvl="1"/>
            <a:endParaRPr lang="en-US" altLang="ko-KR" sz="2800" b="1" dirty="0"/>
          </a:p>
          <a:p>
            <a:pPr lvl="1"/>
            <a:endParaRPr lang="en-US" altLang="ko-KR" sz="2800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AD3C82-E9FC-415B-93C2-EA32B7FAB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95" y="2492896"/>
            <a:ext cx="5184576" cy="30690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011599-C7BD-4820-970C-85ECA95EAA20}"/>
              </a:ext>
            </a:extLst>
          </p:cNvPr>
          <p:cNvSpPr txBox="1"/>
          <p:nvPr/>
        </p:nvSpPr>
        <p:spPr>
          <a:xfrm>
            <a:off x="7104112" y="2040785"/>
            <a:ext cx="252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1</a:t>
            </a:r>
            <a:r>
              <a:rPr lang="ko-KR" altLang="en-US" sz="1800" b="1" dirty="0"/>
              <a:t>단계 </a:t>
            </a:r>
            <a:r>
              <a:rPr lang="en-US" altLang="ko-KR" sz="1800" b="1" dirty="0"/>
              <a:t>: latent </a:t>
            </a:r>
            <a:r>
              <a:rPr lang="ko-KR" altLang="en-US" sz="1800" b="1" dirty="0"/>
              <a:t>학습</a:t>
            </a:r>
            <a:r>
              <a:rPr lang="en-US" altLang="ko-KR" sz="1800" b="1" dirty="0"/>
              <a:t>(3H)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B5550-17F9-4500-AF84-519B8EAFAD84}"/>
              </a:ext>
            </a:extLst>
          </p:cNvPr>
          <p:cNvSpPr txBox="1"/>
          <p:nvPr/>
        </p:nvSpPr>
        <p:spPr>
          <a:xfrm>
            <a:off x="7168108" y="4107499"/>
            <a:ext cx="432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2</a:t>
            </a:r>
            <a:r>
              <a:rPr lang="ko-KR" altLang="en-US" sz="1800" b="1" dirty="0"/>
              <a:t>단계 </a:t>
            </a:r>
            <a:r>
              <a:rPr lang="en-US" altLang="ko-KR" sz="1800" b="1" dirty="0"/>
              <a:t>: latent </a:t>
            </a:r>
            <a:r>
              <a:rPr lang="ko-KR" altLang="en-US" sz="1800" b="1" dirty="0"/>
              <a:t>학습 </a:t>
            </a:r>
            <a:r>
              <a:rPr lang="ko-KR" altLang="en-US" b="1" dirty="0"/>
              <a:t>및 강화학습 진행</a:t>
            </a:r>
            <a:r>
              <a:rPr lang="en-US" altLang="ko-KR" b="1" dirty="0"/>
              <a:t>(20H)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00BAC7-CD6E-4B83-A6AD-97A89ED22BE7}"/>
              </a:ext>
            </a:extLst>
          </p:cNvPr>
          <p:cNvCxnSpPr>
            <a:cxnSpLocks/>
          </p:cNvCxnSpPr>
          <p:nvPr/>
        </p:nvCxnSpPr>
        <p:spPr>
          <a:xfrm>
            <a:off x="839416" y="2513484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194CA2C-686D-40CB-A10D-83CAFB768B73}"/>
              </a:ext>
            </a:extLst>
          </p:cNvPr>
          <p:cNvCxnSpPr/>
          <p:nvPr/>
        </p:nvCxnSpPr>
        <p:spPr>
          <a:xfrm flipV="1">
            <a:off x="1955540" y="222545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C115666-F45A-40B8-8BFC-59A68157B293}"/>
              </a:ext>
            </a:extLst>
          </p:cNvPr>
          <p:cNvCxnSpPr>
            <a:cxnSpLocks/>
          </p:cNvCxnSpPr>
          <p:nvPr/>
        </p:nvCxnSpPr>
        <p:spPr>
          <a:xfrm flipV="1">
            <a:off x="1955540" y="2225451"/>
            <a:ext cx="5212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B0DA51-5E1A-4662-9826-3CF2ECFA86DA}"/>
              </a:ext>
            </a:extLst>
          </p:cNvPr>
          <p:cNvCxnSpPr>
            <a:cxnSpLocks/>
          </p:cNvCxnSpPr>
          <p:nvPr/>
        </p:nvCxnSpPr>
        <p:spPr>
          <a:xfrm>
            <a:off x="3341694" y="5561927"/>
            <a:ext cx="2570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EBB5F77-F557-4154-BE05-324EAA1DF373}"/>
              </a:ext>
            </a:extLst>
          </p:cNvPr>
          <p:cNvCxnSpPr>
            <a:cxnSpLocks/>
          </p:cNvCxnSpPr>
          <p:nvPr/>
        </p:nvCxnSpPr>
        <p:spPr>
          <a:xfrm flipV="1">
            <a:off x="4636755" y="5561927"/>
            <a:ext cx="0" cy="472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85B20B9-FB94-4A68-A372-BBF78836EFD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743402" y="4292165"/>
            <a:ext cx="424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EC1E7F-E032-4A43-A919-FFA69A163D63}"/>
              </a:ext>
            </a:extLst>
          </p:cNvPr>
          <p:cNvSpPr txBox="1"/>
          <p:nvPr/>
        </p:nvSpPr>
        <p:spPr>
          <a:xfrm>
            <a:off x="7536159" y="2564904"/>
            <a:ext cx="396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행동을 임의대로 설정하여 행동과 이미지를 확보한다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확보한 이미지로 </a:t>
            </a:r>
            <a:r>
              <a:rPr lang="en-US" altLang="ko-KR" sz="1800" dirty="0"/>
              <a:t>latent</a:t>
            </a:r>
            <a:r>
              <a:rPr lang="ko-KR" altLang="en-US" sz="1800" dirty="0"/>
              <a:t>를 학습한다</a:t>
            </a:r>
            <a:r>
              <a:rPr lang="en-US" altLang="ko-KR" sz="1800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E3960-5FC2-4B25-A166-0CD2DAB256D8}"/>
              </a:ext>
            </a:extLst>
          </p:cNvPr>
          <p:cNvSpPr txBox="1"/>
          <p:nvPr/>
        </p:nvSpPr>
        <p:spPr>
          <a:xfrm>
            <a:off x="7536159" y="4557027"/>
            <a:ext cx="4248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학습된 </a:t>
            </a:r>
            <a:r>
              <a:rPr lang="en-US" altLang="ko-KR" dirty="0"/>
              <a:t>latent</a:t>
            </a:r>
            <a:r>
              <a:rPr lang="ko-KR" altLang="en-US" dirty="0"/>
              <a:t>를 이용하여 강화학습을 진행한다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탐색을 장려하기 위한 </a:t>
            </a:r>
            <a:r>
              <a:rPr lang="en-US" altLang="ko-KR" dirty="0"/>
              <a:t>Soft-Actor-Critic</a:t>
            </a:r>
            <a:r>
              <a:rPr lang="ko-KR" altLang="en-US" dirty="0"/>
              <a:t>을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774F73-8588-46B3-89CB-A3264E64D5B2}"/>
              </a:ext>
            </a:extLst>
          </p:cNvPr>
          <p:cNvCxnSpPr>
            <a:cxnSpLocks/>
          </p:cNvCxnSpPr>
          <p:nvPr/>
        </p:nvCxnSpPr>
        <p:spPr>
          <a:xfrm flipH="1">
            <a:off x="4627032" y="6023127"/>
            <a:ext cx="2116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E7A82E6-21C2-496A-A4E1-01F7F1ED6E7E}"/>
              </a:ext>
            </a:extLst>
          </p:cNvPr>
          <p:cNvCxnSpPr>
            <a:cxnSpLocks/>
          </p:cNvCxnSpPr>
          <p:nvPr/>
        </p:nvCxnSpPr>
        <p:spPr>
          <a:xfrm>
            <a:off x="6743402" y="4285230"/>
            <a:ext cx="0" cy="173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863B084-B8F5-4216-80DB-5643DC515510}"/>
              </a:ext>
            </a:extLst>
          </p:cNvPr>
          <p:cNvCxnSpPr>
            <a:cxnSpLocks/>
          </p:cNvCxnSpPr>
          <p:nvPr/>
        </p:nvCxnSpPr>
        <p:spPr>
          <a:xfrm flipV="1">
            <a:off x="3215680" y="2513484"/>
            <a:ext cx="0" cy="304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0E95EF1-75B1-48AD-ACE7-1CE17504CB60}"/>
              </a:ext>
            </a:extLst>
          </p:cNvPr>
          <p:cNvSpPr txBox="1"/>
          <p:nvPr/>
        </p:nvSpPr>
        <p:spPr>
          <a:xfrm>
            <a:off x="2495599" y="6312336"/>
            <a:ext cx="712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2080TI</a:t>
            </a:r>
            <a:r>
              <a:rPr lang="ko-KR" altLang="en-US" sz="2000" b="1" dirty="0"/>
              <a:t>로 학습 시 거의 </a:t>
            </a:r>
            <a:r>
              <a:rPr lang="en-US" altLang="ko-KR" sz="2000" b="1" dirty="0"/>
              <a:t>24</a:t>
            </a:r>
            <a:r>
              <a:rPr lang="ko-KR" altLang="en-US" sz="2000" b="1" dirty="0"/>
              <a:t>시간 소요되었음</a:t>
            </a:r>
          </a:p>
        </p:txBody>
      </p:sp>
    </p:spTree>
    <p:extLst>
      <p:ext uri="{BB962C8B-B14F-4D97-AF65-F5344CB8AC3E}">
        <p14:creationId xmlns:p14="http://schemas.microsoft.com/office/powerpoint/2010/main" val="408279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SLAC (stochastic latent actor-critic)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en-US" altLang="ko-KR" sz="2800" b="1" dirty="0"/>
              <a:t>latent </a:t>
            </a:r>
            <a:r>
              <a:rPr lang="ko-KR" altLang="en-US" sz="2800" b="1" dirty="0"/>
              <a:t>학습을 우선 진행한다</a:t>
            </a:r>
            <a:r>
              <a:rPr lang="en-US" altLang="ko-KR" sz="2800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r>
              <a:rPr lang="ko-KR" altLang="en-US" b="1" dirty="0"/>
              <a:t>일정 </a:t>
            </a:r>
            <a:r>
              <a:rPr lang="en-US" altLang="ko-KR" b="1" dirty="0"/>
              <a:t>time-step </a:t>
            </a:r>
            <a:r>
              <a:rPr lang="ko-KR" altLang="en-US" b="1" dirty="0"/>
              <a:t>만큼 설정하여 데이터를 모은다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dirty="0"/>
              <a:t>State, action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/>
              <a:t>이 데이터들을 이용하여 </a:t>
            </a:r>
            <a:r>
              <a:rPr lang="en-US" altLang="ko-KR" b="1" dirty="0"/>
              <a:t>VAE</a:t>
            </a:r>
            <a:r>
              <a:rPr lang="ko-KR" altLang="en-US" b="1" dirty="0"/>
              <a:t>를 학습한다</a:t>
            </a:r>
            <a:r>
              <a:rPr lang="en-US" altLang="ko-KR" b="1" dirty="0"/>
              <a:t>.</a:t>
            </a:r>
          </a:p>
          <a:p>
            <a:pPr lvl="2"/>
            <a:r>
              <a:rPr lang="ko-KR" altLang="en-US" b="1" dirty="0"/>
              <a:t>학습 후 올바른 </a:t>
            </a:r>
            <a:r>
              <a:rPr lang="en-US" altLang="ko-KR" sz="2000" b="1" dirty="0"/>
              <a:t>latent(z)</a:t>
            </a:r>
            <a:r>
              <a:rPr lang="ko-KR" altLang="en-US" sz="2000" b="1" dirty="0"/>
              <a:t>를 얻을 수 있다</a:t>
            </a:r>
            <a:r>
              <a:rPr lang="en-US" altLang="ko-KR" sz="2000" b="1" dirty="0"/>
              <a:t>.</a:t>
            </a:r>
            <a:endParaRPr lang="en-US" altLang="ko-KR" b="1" dirty="0"/>
          </a:p>
          <a:p>
            <a:pPr lvl="2"/>
            <a:endParaRPr lang="en-US" altLang="ko-KR" sz="2800" b="1" dirty="0"/>
          </a:p>
          <a:p>
            <a:pPr lvl="1"/>
            <a:endParaRPr lang="en-US" altLang="ko-KR" sz="2800" b="1" dirty="0"/>
          </a:p>
          <a:p>
            <a:pPr lvl="1"/>
            <a:endParaRPr lang="en-US" altLang="ko-KR" sz="2800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3B895D-933D-45FF-BCC4-D8214480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264" y="4193203"/>
            <a:ext cx="5103472" cy="1927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8FA8D-8DAE-41A3-97DD-A05070A8D07D}"/>
              </a:ext>
            </a:extLst>
          </p:cNvPr>
          <p:cNvSpPr txBox="1"/>
          <p:nvPr/>
        </p:nvSpPr>
        <p:spPr>
          <a:xfrm>
            <a:off x="1919536" y="50851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state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304D17-AE66-44CE-805B-0FCAEA41FA7F}"/>
              </a:ext>
            </a:extLst>
          </p:cNvPr>
          <p:cNvCxnSpPr>
            <a:cxnSpLocks/>
          </p:cNvCxnSpPr>
          <p:nvPr/>
        </p:nvCxnSpPr>
        <p:spPr>
          <a:xfrm>
            <a:off x="2866778" y="5269850"/>
            <a:ext cx="423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0FDCC00-6CC8-46DA-9B90-C292E4892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571" y="1556792"/>
            <a:ext cx="240030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2186C6-716B-43E1-B9C3-D738B9F0F567}"/>
              </a:ext>
            </a:extLst>
          </p:cNvPr>
          <p:cNvSpPr txBox="1"/>
          <p:nvPr/>
        </p:nvSpPr>
        <p:spPr>
          <a:xfrm>
            <a:off x="2866778" y="6286735"/>
            <a:ext cx="625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실제로는 </a:t>
            </a:r>
            <a:r>
              <a:rPr lang="en-US" altLang="ko-KR" sz="2400" b="1" dirty="0"/>
              <a:t>CNN</a:t>
            </a:r>
            <a:r>
              <a:rPr lang="ko-KR" altLang="en-US" sz="2400" b="1" dirty="0"/>
              <a:t>을 사용함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077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SLAC (stochastic latent actor-critic)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sz="2400" b="1" dirty="0"/>
              <a:t>VAE (</a:t>
            </a:r>
            <a:r>
              <a:rPr lang="ko-KR" altLang="en-US" sz="2400" b="1" dirty="0" err="1"/>
              <a:t>변분적</a:t>
            </a:r>
            <a:r>
              <a:rPr lang="ko-KR" altLang="en-US" sz="2400" b="1" dirty="0"/>
              <a:t> 오토 인코더</a:t>
            </a:r>
            <a:r>
              <a:rPr lang="en-US" altLang="ko-KR" sz="2400" b="1" dirty="0"/>
              <a:t>)</a:t>
            </a:r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lvl="2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dirty="0">
                <a:latin typeface="+mj-ea"/>
                <a:ea typeface="+mj-ea"/>
              </a:rPr>
              <a:t> </a:t>
            </a:r>
            <a:endParaRPr lang="en-US" altLang="ko-KR" sz="2800" dirty="0">
              <a:latin typeface="+mj-ea"/>
              <a:ea typeface="+mj-ea"/>
            </a:endParaRPr>
          </a:p>
        </p:txBody>
      </p:sp>
      <p:pic>
        <p:nvPicPr>
          <p:cNvPr id="3074" name="Picture 2" descr="차원 축소 기법을 통한 빅데이터 시각화 — Steemit">
            <a:extLst>
              <a:ext uri="{FF2B5EF4-FFF2-40B4-BE49-F238E27FC236}">
                <a16:creationId xmlns:a16="http://schemas.microsoft.com/office/drawing/2014/main" id="{9F8AC8FC-9938-49F3-AE1D-7D4A87B7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37" y="2103308"/>
            <a:ext cx="4156720" cy="157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98F555-E997-4A35-B9D3-A8605C829EDA}"/>
              </a:ext>
            </a:extLst>
          </p:cNvPr>
          <p:cNvSpPr txBox="1"/>
          <p:nvPr/>
        </p:nvSpPr>
        <p:spPr>
          <a:xfrm>
            <a:off x="5955282" y="2669648"/>
            <a:ext cx="517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차원을 축소하여 </a:t>
            </a:r>
            <a:r>
              <a:rPr lang="ko-KR" altLang="en-US" sz="2000" b="1" dirty="0">
                <a:solidFill>
                  <a:srgbClr val="FF0000"/>
                </a:solidFill>
              </a:rPr>
              <a:t>알짜 정보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latent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/>
              <a:t>를 추출함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5E0AE7-B1DE-4F6F-9708-93B8286D0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0" y="4010862"/>
            <a:ext cx="5706443" cy="21557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661AE1-DF1E-4835-91ED-A9F4C48D6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763" y="5447285"/>
            <a:ext cx="5400675" cy="371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DDAB40-09AA-4B40-905C-72ED8ACBE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0176" y="5019691"/>
            <a:ext cx="2609850" cy="295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35992-F7E7-4CA8-B9DB-4E82F02B1010}"/>
              </a:ext>
            </a:extLst>
          </p:cNvPr>
          <p:cNvSpPr txBox="1"/>
          <p:nvPr/>
        </p:nvSpPr>
        <p:spPr>
          <a:xfrm>
            <a:off x="1127448" y="37554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Encoder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A32654-E5DF-4BBF-8A8D-73347EC58477}"/>
              </a:ext>
            </a:extLst>
          </p:cNvPr>
          <p:cNvSpPr txBox="1"/>
          <p:nvPr/>
        </p:nvSpPr>
        <p:spPr>
          <a:xfrm>
            <a:off x="3907396" y="37554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5FC3C-B625-4CA2-93BD-84F8C67ACDE8}"/>
              </a:ext>
            </a:extLst>
          </p:cNvPr>
          <p:cNvSpPr txBox="1"/>
          <p:nvPr/>
        </p:nvSpPr>
        <p:spPr>
          <a:xfrm>
            <a:off x="479376" y="266964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차원축소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B5A8EC-A51A-4BFE-A4EE-9E6C8AA5E85B}"/>
              </a:ext>
            </a:extLst>
          </p:cNvPr>
          <p:cNvCxnSpPr/>
          <p:nvPr/>
        </p:nvCxnSpPr>
        <p:spPr>
          <a:xfrm>
            <a:off x="0" y="363531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D37BC2B3-14E3-4024-A33F-DD5A0C642E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705" y="6222199"/>
            <a:ext cx="685800" cy="3048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49B1A04-C666-484C-90C9-ABC3A03CB8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9801" y="6208964"/>
            <a:ext cx="685800" cy="3048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6725CA8-A102-463D-AEA9-080AF38042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9709" y="6244416"/>
            <a:ext cx="495300" cy="314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3AE1BC-5B58-429C-8A7C-B8CB0FB6621B}"/>
                  </a:ext>
                </a:extLst>
              </p:cNvPr>
              <p:cNvSpPr txBox="1"/>
              <p:nvPr/>
            </p:nvSpPr>
            <p:spPr>
              <a:xfrm>
                <a:off x="5780821" y="4208857"/>
                <a:ext cx="64807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/>
                  <a:t>변분적 추론 </a:t>
                </a:r>
                <a:r>
                  <a:rPr lang="en-US" altLang="ko-KR" sz="2000" b="1" dirty="0"/>
                  <a:t>: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latent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분포를 </a:t>
                </a:r>
                <a:r>
                  <a:rPr lang="ko-KR" altLang="en-US" sz="2000" b="1" dirty="0"/>
                  <a:t>간단한 확률 분포로 근사 한다</a:t>
                </a:r>
                <a:r>
                  <a:rPr lang="en-US" altLang="ko-KR" sz="2000" b="1" dirty="0"/>
                  <a:t>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 ≈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 </a:t>
                </a:r>
                <a:endParaRPr lang="ko-KR" altLang="en-US" sz="2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3AE1BC-5B58-429C-8A7C-B8CB0FB66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21" y="4208857"/>
                <a:ext cx="6480720" cy="707886"/>
              </a:xfrm>
              <a:prstGeom prst="rect">
                <a:avLst/>
              </a:prstGeom>
              <a:blipFill>
                <a:blip r:embed="rId10"/>
                <a:stretch>
                  <a:fillRect l="-941" t="-6838" r="-659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DCF0782-8978-4CBF-88D1-F68FD74D604C}"/>
              </a:ext>
            </a:extLst>
          </p:cNvPr>
          <p:cNvCxnSpPr>
            <a:cxnSpLocks/>
          </p:cNvCxnSpPr>
          <p:nvPr/>
        </p:nvCxnSpPr>
        <p:spPr>
          <a:xfrm>
            <a:off x="6096000" y="6741368"/>
            <a:ext cx="59875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B4C516F0-6A0D-449A-A446-C44007BA4A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6910" y="6027989"/>
            <a:ext cx="616659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8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SLAC (stochastic latent actor-critic)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en-US" altLang="ko-KR" sz="2800" b="1" dirty="0"/>
              <a:t>latent</a:t>
            </a:r>
            <a:r>
              <a:rPr lang="ko-KR" altLang="en-US" sz="2800" b="1" dirty="0"/>
              <a:t>와 </a:t>
            </a:r>
            <a:r>
              <a:rPr lang="ko-KR" altLang="en-US" b="1" dirty="0"/>
              <a:t>강화학습 진행한다</a:t>
            </a:r>
            <a:r>
              <a:rPr lang="en-US" altLang="ko-KR" b="1" dirty="0"/>
              <a:t>. </a:t>
            </a:r>
          </a:p>
          <a:p>
            <a:pPr lvl="1"/>
            <a:r>
              <a:rPr lang="en-US" altLang="ko-KR" b="1" dirty="0"/>
              <a:t>Soft actor-critic </a:t>
            </a:r>
            <a:r>
              <a:rPr lang="ko-KR" altLang="en-US" b="1" dirty="0"/>
              <a:t>도입함</a:t>
            </a:r>
            <a:endParaRPr lang="en-US" altLang="ko-KR" b="1" dirty="0"/>
          </a:p>
          <a:p>
            <a:pPr lvl="1"/>
            <a:endParaRPr lang="en-US" altLang="ko-KR" sz="2800" b="1" dirty="0"/>
          </a:p>
          <a:p>
            <a:pPr lvl="1"/>
            <a:endParaRPr lang="en-US" altLang="ko-KR" sz="2800" b="1" dirty="0"/>
          </a:p>
          <a:p>
            <a:pPr lvl="1"/>
            <a:endParaRPr lang="en-US" altLang="ko-KR" sz="2800" b="1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D29BE3-8200-4F50-B26D-61145E8C9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98" y="2587775"/>
            <a:ext cx="4053592" cy="39464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CCF66A-2133-44CC-8397-13AE3EEDD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698" y="5327043"/>
            <a:ext cx="4770512" cy="41660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C6E9383-BBCD-4220-B1DC-F9E66E3B7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173" y="4377123"/>
            <a:ext cx="6715125" cy="666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3C97000-BAEF-4D2C-A27E-44E3A29A9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698" y="6093532"/>
            <a:ext cx="6044902" cy="477229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12CDD0-9852-45C1-B741-10743C5F12DF}"/>
              </a:ext>
            </a:extLst>
          </p:cNvPr>
          <p:cNvCxnSpPr>
            <a:cxnSpLocks/>
          </p:cNvCxnSpPr>
          <p:nvPr/>
        </p:nvCxnSpPr>
        <p:spPr>
          <a:xfrm flipV="1">
            <a:off x="3071664" y="4710498"/>
            <a:ext cx="2304256" cy="95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B1DEBD1-D1F5-470B-B7A6-334139449F5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300005" y="5535345"/>
            <a:ext cx="1151693" cy="33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178A8BC-EA8A-4D6B-8ABD-6955488BE50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854015" y="6093533"/>
            <a:ext cx="2597683" cy="23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6B60356-5440-4D58-8787-9F6C869776F6}"/>
              </a:ext>
            </a:extLst>
          </p:cNvPr>
          <p:cNvCxnSpPr>
            <a:cxnSpLocks/>
          </p:cNvCxnSpPr>
          <p:nvPr/>
        </p:nvCxnSpPr>
        <p:spPr>
          <a:xfrm>
            <a:off x="5388212" y="3115475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FC51D71-0029-4C7F-BC9D-E835C39047D4}"/>
              </a:ext>
            </a:extLst>
          </p:cNvPr>
          <p:cNvCxnSpPr>
            <a:cxnSpLocks/>
          </p:cNvCxnSpPr>
          <p:nvPr/>
        </p:nvCxnSpPr>
        <p:spPr>
          <a:xfrm>
            <a:off x="5388212" y="3475515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A79EC74-7BAF-4E73-B0B3-11CC2BD2CC4B}"/>
              </a:ext>
            </a:extLst>
          </p:cNvPr>
          <p:cNvCxnSpPr>
            <a:cxnSpLocks/>
          </p:cNvCxnSpPr>
          <p:nvPr/>
        </p:nvCxnSpPr>
        <p:spPr>
          <a:xfrm>
            <a:off x="5388212" y="3907563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D15099-5A55-4E8E-8100-E2661DADDCE6}"/>
              </a:ext>
            </a:extLst>
          </p:cNvPr>
          <p:cNvSpPr txBox="1"/>
          <p:nvPr/>
        </p:nvSpPr>
        <p:spPr>
          <a:xfrm>
            <a:off x="6939819" y="29170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Latent</a:t>
            </a:r>
            <a:r>
              <a:rPr lang="ko-KR" altLang="en-US" dirty="0"/>
              <a:t> 학습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3FDABF-1A8A-4336-B3FB-F83F78795746}"/>
              </a:ext>
            </a:extLst>
          </p:cNvPr>
          <p:cNvSpPr txBox="1"/>
          <p:nvPr/>
        </p:nvSpPr>
        <p:spPr>
          <a:xfrm>
            <a:off x="6939819" y="328640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Critic</a:t>
            </a:r>
            <a:r>
              <a:rPr lang="ko-KR" altLang="en-US" dirty="0"/>
              <a:t> 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3F3BEB-9E9F-47A5-AA34-DECEE86F3491}"/>
              </a:ext>
            </a:extLst>
          </p:cNvPr>
          <p:cNvSpPr txBox="1"/>
          <p:nvPr/>
        </p:nvSpPr>
        <p:spPr>
          <a:xfrm>
            <a:off x="6939819" y="367952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Actor</a:t>
            </a:r>
            <a:r>
              <a:rPr lang="ko-KR" altLang="en-US" dirty="0"/>
              <a:t> 학습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A5F4EF4-5E97-45BA-9C71-DAE53F965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7431" y="1556792"/>
            <a:ext cx="2466975" cy="27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30872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7402</TotalTime>
  <Words>707</Words>
  <Application>Microsoft Office PowerPoint</Application>
  <PresentationFormat>와이드스크린</PresentationFormat>
  <Paragraphs>242</Paragraphs>
  <Slides>21</Slides>
  <Notes>16</Notes>
  <HiddenSlides>0</HiddenSlides>
  <MMClips>1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Calibri (본문)</vt:lpstr>
      <vt:lpstr>Calibri (제목)</vt:lpstr>
      <vt:lpstr>Roboto</vt:lpstr>
      <vt:lpstr>맑은 고딕</vt:lpstr>
      <vt:lpstr>새굴림</vt:lpstr>
      <vt:lpstr>Arial</vt:lpstr>
      <vt:lpstr>Calibri</vt:lpstr>
      <vt:lpstr>Cambria Math</vt:lpstr>
      <vt:lpstr>Tahoma</vt:lpstr>
      <vt:lpstr>Wingdings</vt:lpstr>
      <vt:lpstr>연구실</vt:lpstr>
      <vt:lpstr>Stochastic Latent Actor-Critic : Deep Reinforcement Learning with a Latent Variable Model</vt:lpstr>
      <vt:lpstr>Index</vt:lpstr>
      <vt:lpstr>도입 배경    </vt:lpstr>
      <vt:lpstr>도입 배경</vt:lpstr>
      <vt:lpstr>SLAC (stochastic latent actor-critic)      </vt:lpstr>
      <vt:lpstr>SLAC (stochastic latent actor-critic)</vt:lpstr>
      <vt:lpstr>SLAC (stochastic latent actor-critic)</vt:lpstr>
      <vt:lpstr>SLAC (stochastic latent actor-critic)</vt:lpstr>
      <vt:lpstr>SLAC (stochastic latent actor-critic)</vt:lpstr>
      <vt:lpstr>SLAC (stochastic latent actor-critic)</vt:lpstr>
      <vt:lpstr>실험     </vt:lpstr>
      <vt:lpstr>실험</vt:lpstr>
      <vt:lpstr>실험</vt:lpstr>
      <vt:lpstr>실험</vt:lpstr>
      <vt:lpstr>실험</vt:lpstr>
      <vt:lpstr>실험</vt:lpstr>
      <vt:lpstr>실험</vt:lpstr>
      <vt:lpstr>실험</vt:lpstr>
      <vt:lpstr>결론 및 의견     </vt:lpstr>
      <vt:lpstr>결론 및 의견</vt:lpstr>
      <vt:lpstr>결론 및 의견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338</cp:revision>
  <dcterms:created xsi:type="dcterms:W3CDTF">2020-10-07T11:11:01Z</dcterms:created>
  <dcterms:modified xsi:type="dcterms:W3CDTF">2020-11-16T02:00:14Z</dcterms:modified>
</cp:coreProperties>
</file>