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449" r:id="rId2"/>
    <p:sldId id="480" r:id="rId3"/>
    <p:sldId id="574" r:id="rId4"/>
    <p:sldId id="575" r:id="rId5"/>
    <p:sldId id="593" r:id="rId6"/>
    <p:sldId id="576" r:id="rId7"/>
    <p:sldId id="577" r:id="rId8"/>
    <p:sldId id="579" r:id="rId9"/>
    <p:sldId id="580" r:id="rId10"/>
    <p:sldId id="581" r:id="rId11"/>
    <p:sldId id="582" r:id="rId12"/>
    <p:sldId id="583" r:id="rId13"/>
    <p:sldId id="594" r:id="rId14"/>
    <p:sldId id="584" r:id="rId15"/>
    <p:sldId id="586" r:id="rId16"/>
    <p:sldId id="585" r:id="rId17"/>
    <p:sldId id="587" r:id="rId18"/>
    <p:sldId id="588" r:id="rId19"/>
    <p:sldId id="589" r:id="rId20"/>
    <p:sldId id="590" r:id="rId21"/>
    <p:sldId id="591" r:id="rId22"/>
    <p:sldId id="592" r:id="rId23"/>
    <p:sldId id="595" r:id="rId24"/>
    <p:sldId id="596" r:id="rId2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2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43"/>
    <a:srgbClr val="BBBBBB"/>
    <a:srgbClr val="EE3377"/>
    <a:srgbClr val="0077BB"/>
    <a:srgbClr val="4EBBE3"/>
    <a:srgbClr val="07968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6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0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18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78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20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05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31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6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0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1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3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5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40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0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2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636913"/>
            <a:ext cx="7772400" cy="1362075"/>
          </a:xfrm>
        </p:spPr>
        <p:txBody>
          <a:bodyPr/>
          <a:lstStyle/>
          <a:p>
            <a:r>
              <a:rPr lang="en-US" altLang="ko-KR" dirty="0"/>
              <a:t>TRPO(trust Region Policy Optimization)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2020.9.14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성능 향상 보장</a:t>
            </a:r>
            <a:endParaRPr lang="en-US" altLang="ko-KR" sz="3600" b="1" i="0" dirty="0">
              <a:solidFill>
                <a:srgbClr val="141414"/>
              </a:solidFill>
              <a:effectLst/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0" dirty="0">
                <a:solidFill>
                  <a:srgbClr val="141414"/>
                </a:solidFill>
                <a:effectLst/>
                <a:latin typeface="HelveticaNeue"/>
              </a:rPr>
              <a:t>Conservative Policy Iteration</a:t>
            </a:r>
          </a:p>
          <a:p>
            <a:pPr lvl="1"/>
            <a:r>
              <a:rPr lang="ko-KR" altLang="en-US" sz="2000" b="1" i="0" dirty="0">
                <a:solidFill>
                  <a:srgbClr val="141414"/>
                </a:solidFill>
                <a:effectLst/>
                <a:latin typeface="HelveticaNeue"/>
              </a:rPr>
              <a:t>이전 </a:t>
            </a:r>
            <a:r>
              <a:rPr lang="en-US" altLang="ko-KR" sz="2000" b="1" i="0" dirty="0">
                <a:solidFill>
                  <a:srgbClr val="141414"/>
                </a:solidFill>
                <a:effectLst/>
                <a:latin typeface="HelveticaNeue"/>
              </a:rPr>
              <a:t>Policy</a:t>
            </a:r>
            <a:r>
              <a:rPr lang="ko-KR" altLang="en-US" sz="2000" b="1" i="0" dirty="0">
                <a:solidFill>
                  <a:srgbClr val="141414"/>
                </a:solidFill>
                <a:effectLst/>
                <a:latin typeface="HelveticaNeue"/>
              </a:rPr>
              <a:t>와 현재 </a:t>
            </a:r>
            <a:r>
              <a:rPr lang="en-US" altLang="ko-KR" sz="2000" b="1" i="0" dirty="0">
                <a:solidFill>
                  <a:srgbClr val="141414"/>
                </a:solidFill>
                <a:effectLst/>
                <a:latin typeface="HelveticaNeue"/>
              </a:rPr>
              <a:t>Policy</a:t>
            </a:r>
            <a:r>
              <a:rPr lang="ko-KR" altLang="en-US" sz="2000" b="1" i="0" dirty="0">
                <a:solidFill>
                  <a:srgbClr val="141414"/>
                </a:solidFill>
                <a:effectLst/>
                <a:latin typeface="HelveticaNeue"/>
              </a:rPr>
              <a:t>의</a:t>
            </a:r>
            <a:r>
              <a:rPr lang="en-US" altLang="ko-KR" sz="2000" b="1" i="0" dirty="0">
                <a:solidFill>
                  <a:srgbClr val="141414"/>
                </a:solidFill>
                <a:effectLst/>
                <a:latin typeface="HelveticaNeue"/>
              </a:rPr>
              <a:t> </a:t>
            </a:r>
            <a:r>
              <a:rPr lang="ko-KR" altLang="en-US" sz="2000" b="1" dirty="0">
                <a:solidFill>
                  <a:srgbClr val="141414"/>
                </a:solidFill>
                <a:latin typeface="HelveticaNeue"/>
              </a:rPr>
              <a:t>차이를 얼마나 둘 것인가</a:t>
            </a:r>
            <a:r>
              <a:rPr lang="en-US" altLang="ko-KR" sz="2000" b="1" dirty="0">
                <a:solidFill>
                  <a:srgbClr val="141414"/>
                </a:solidFill>
                <a:latin typeface="HelveticaNeue"/>
              </a:rPr>
              <a:t>?</a:t>
            </a:r>
          </a:p>
          <a:p>
            <a:pPr lvl="2"/>
            <a:endParaRPr lang="en-US" altLang="ko-KR" sz="16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b="1" i="0" dirty="0" err="1">
                <a:solidFill>
                  <a:srgbClr val="141414"/>
                </a:solidFill>
                <a:effectLst/>
                <a:latin typeface="se-nanumgothic"/>
              </a:rPr>
              <a:t>Kakade</a:t>
            </a:r>
            <a:r>
              <a:rPr lang="en-US" altLang="ko-KR" sz="2000" b="1" i="0" dirty="0">
                <a:solidFill>
                  <a:srgbClr val="141414"/>
                </a:solidFill>
                <a:effectLst/>
                <a:latin typeface="se-nanumgothic"/>
              </a:rPr>
              <a:t> &amp; Langford</a:t>
            </a:r>
            <a:r>
              <a:rPr lang="ko-KR" altLang="en-US" sz="2000" b="1" i="0" dirty="0">
                <a:solidFill>
                  <a:srgbClr val="141414"/>
                </a:solidFill>
                <a:effectLst/>
                <a:latin typeface="se-nanumgothic"/>
              </a:rPr>
              <a:t>의 </a:t>
            </a:r>
            <a:r>
              <a:rPr lang="en-US" altLang="ko-KR" sz="2000" b="1" i="0" dirty="0">
                <a:solidFill>
                  <a:srgbClr val="141414"/>
                </a:solidFill>
                <a:effectLst/>
                <a:latin typeface="se-nanumgothic"/>
              </a:rPr>
              <a:t>Lower bound</a:t>
            </a: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C4CDB6-39DB-491B-B323-8FD948EE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492896"/>
            <a:ext cx="4301907" cy="1383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A020C9-0A59-411D-9167-204CF929F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68" y="4725144"/>
            <a:ext cx="3476064" cy="1383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2F3948-BF5F-49EB-9B55-6B169F68A187}"/>
              </a:ext>
            </a:extLst>
          </p:cNvPr>
          <p:cNvSpPr txBox="1"/>
          <p:nvPr/>
        </p:nvSpPr>
        <p:spPr>
          <a:xfrm>
            <a:off x="2855640" y="623731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그러나 </a:t>
            </a:r>
            <a:r>
              <a:rPr lang="en-US" altLang="ko-KR" b="1" i="0" dirty="0">
                <a:solidFill>
                  <a:srgbClr val="141414"/>
                </a:solidFill>
                <a:effectLst/>
                <a:latin typeface="se-nanumgothic"/>
              </a:rPr>
              <a:t>stochastic Policy </a:t>
            </a:r>
            <a:r>
              <a:rPr lang="ko-KR" altLang="en-US" b="1" i="0" dirty="0">
                <a:solidFill>
                  <a:srgbClr val="141414"/>
                </a:solidFill>
                <a:effectLst/>
                <a:latin typeface="se-nanumgothic"/>
              </a:rPr>
              <a:t>에는 적용이 어렵다</a:t>
            </a:r>
            <a:r>
              <a:rPr lang="en-US" altLang="ko-KR" b="1" i="0" dirty="0">
                <a:solidFill>
                  <a:srgbClr val="141414"/>
                </a:solidFill>
                <a:effectLst/>
                <a:latin typeface="se-nanumgothic"/>
              </a:rPr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6094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성능 향상 보장</a:t>
            </a:r>
            <a:endParaRPr lang="en-US" altLang="ko-KR" sz="3600" b="1" i="0" dirty="0">
              <a:solidFill>
                <a:srgbClr val="141414"/>
              </a:solidFill>
              <a:effectLst/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0" dirty="0">
                <a:solidFill>
                  <a:srgbClr val="141414"/>
                </a:solidFill>
                <a:effectLst/>
                <a:latin typeface="HelveticaNeue"/>
              </a:rPr>
              <a:t>Conservative Policy Iteration</a:t>
            </a:r>
          </a:p>
          <a:p>
            <a:pPr lvl="1"/>
            <a:r>
              <a:rPr lang="ko-KR" altLang="en-US" sz="2000" b="1" i="0" dirty="0">
                <a:solidFill>
                  <a:srgbClr val="141414"/>
                </a:solidFill>
                <a:effectLst/>
                <a:latin typeface="HelveticaNeue"/>
              </a:rPr>
              <a:t>다음 </a:t>
            </a:r>
            <a:r>
              <a:rPr lang="ko-KR" altLang="en-US" sz="2000" b="1" dirty="0">
                <a:solidFill>
                  <a:srgbClr val="141414"/>
                </a:solidFill>
                <a:latin typeface="HelveticaNeue"/>
              </a:rPr>
              <a:t>두 가지를 변형해 보자</a:t>
            </a:r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lvl="1" algn="just"/>
            <a:r>
              <a:rPr lang="en-US" altLang="ko-KR" b="0" i="0" dirty="0">
                <a:solidFill>
                  <a:srgbClr val="141414"/>
                </a:solidFill>
                <a:effectLst/>
                <a:latin typeface="se-nanumgothic"/>
              </a:rPr>
              <a:t>Total variation divergence </a:t>
            </a:r>
            <a:r>
              <a:rPr lang="ko-KR" altLang="en-US" b="0" i="0" dirty="0">
                <a:solidFill>
                  <a:srgbClr val="141414"/>
                </a:solidFill>
                <a:effectLst/>
                <a:latin typeface="se-nanumgothic"/>
              </a:rPr>
              <a:t>도입</a:t>
            </a:r>
            <a:endParaRPr lang="en-US" altLang="ko-KR" b="0" i="0" dirty="0">
              <a:solidFill>
                <a:srgbClr val="141414"/>
              </a:solidFill>
              <a:effectLst/>
              <a:latin typeface="se-nanumgothic"/>
            </a:endParaRPr>
          </a:p>
          <a:p>
            <a:pPr lvl="2" algn="just"/>
            <a:r>
              <a:rPr lang="ko-KR" altLang="en-US" b="0" i="0" dirty="0">
                <a:solidFill>
                  <a:srgbClr val="141414"/>
                </a:solidFill>
                <a:effectLst/>
                <a:latin typeface="se-nanumgothic"/>
              </a:rPr>
              <a:t>두 </a:t>
            </a:r>
            <a:r>
              <a:rPr lang="en-US" altLang="ko-KR" b="0" i="0" dirty="0">
                <a:solidFill>
                  <a:srgbClr val="141414"/>
                </a:solidFill>
                <a:effectLst/>
                <a:latin typeface="se-nanumgothic"/>
              </a:rPr>
              <a:t>Policy</a:t>
            </a:r>
            <a:r>
              <a:rPr lang="ko-KR" altLang="en-US" b="0" i="0" dirty="0">
                <a:solidFill>
                  <a:srgbClr val="141414"/>
                </a:solidFill>
                <a:effectLst/>
                <a:latin typeface="se-nanumgothic"/>
              </a:rPr>
              <a:t>의 차이를 측정하고자 함</a:t>
            </a:r>
            <a:endParaRPr lang="en-US" altLang="ko-KR" b="0" i="0" dirty="0">
              <a:solidFill>
                <a:srgbClr val="141414"/>
              </a:solidFill>
              <a:effectLst/>
              <a:latin typeface="se-nanumgothic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A020C9-0A59-411D-9167-204CF929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564904"/>
            <a:ext cx="3476064" cy="1383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5FD5ED-6603-4CFA-9E31-B69F4AC92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2502420"/>
            <a:ext cx="4797433" cy="15081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507BE20-89F2-4292-8075-5CECB3BACF4E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5323592" y="3256508"/>
            <a:ext cx="1348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F3F1DB8-F1A6-4FFF-B58C-B46D77D97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928" y="4286250"/>
            <a:ext cx="496855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6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성능 향상 보장</a:t>
            </a:r>
            <a:endParaRPr lang="en-US" altLang="ko-KR" sz="3600" b="1" i="0" dirty="0">
              <a:solidFill>
                <a:srgbClr val="141414"/>
              </a:solidFill>
              <a:effectLst/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0" dirty="0">
                <a:solidFill>
                  <a:srgbClr val="141414"/>
                </a:solidFill>
                <a:effectLst/>
                <a:latin typeface="HelveticaNeue"/>
              </a:rPr>
              <a:t>Conservative Policy Iteration</a:t>
            </a:r>
          </a:p>
          <a:p>
            <a:pPr lvl="1"/>
            <a:r>
              <a:rPr lang="en-US" altLang="ko-KR" sz="2000" b="1" i="0" dirty="0">
                <a:solidFill>
                  <a:srgbClr val="141414"/>
                </a:solidFill>
                <a:effectLst/>
                <a:latin typeface="se-nanumgothic"/>
              </a:rPr>
              <a:t>KL-Divergence</a:t>
            </a:r>
            <a:r>
              <a:rPr lang="ko-KR" altLang="en-US" sz="2000" b="1" i="0" dirty="0">
                <a:solidFill>
                  <a:srgbClr val="141414"/>
                </a:solidFill>
                <a:effectLst/>
                <a:latin typeface="se-nanumgothic"/>
              </a:rPr>
              <a:t>로 변형 </a:t>
            </a:r>
            <a:endParaRPr lang="en-US" altLang="ko-KR" sz="2000" b="1" i="0" dirty="0">
              <a:solidFill>
                <a:srgbClr val="141414"/>
              </a:solidFill>
              <a:effectLst/>
              <a:latin typeface="se-nanumgothic"/>
            </a:endParaRPr>
          </a:p>
          <a:p>
            <a:pPr lvl="2"/>
            <a:r>
              <a:rPr lang="en-US" altLang="ko-KR" sz="2000" b="0" i="0" dirty="0">
                <a:solidFill>
                  <a:srgbClr val="141414"/>
                </a:solidFill>
                <a:effectLst/>
                <a:latin typeface="se-nanumgothic"/>
              </a:rPr>
              <a:t>Total variation divergence </a:t>
            </a:r>
            <a:r>
              <a:rPr lang="ko-KR" altLang="en-US" sz="2000" b="0" i="0" dirty="0">
                <a:solidFill>
                  <a:srgbClr val="141414"/>
                </a:solidFill>
                <a:effectLst/>
                <a:latin typeface="se-nanumgothic"/>
              </a:rPr>
              <a:t>보다 값이 크다</a:t>
            </a:r>
            <a:r>
              <a:rPr lang="en-US" altLang="ko-KR" sz="2000" b="0" i="0" dirty="0">
                <a:solidFill>
                  <a:srgbClr val="141414"/>
                </a:solidFill>
                <a:effectLst/>
                <a:latin typeface="se-nanumgothic"/>
              </a:rPr>
              <a:t>.</a:t>
            </a:r>
          </a:p>
          <a:p>
            <a:pPr lvl="3"/>
            <a:r>
              <a:rPr lang="ko-KR" altLang="en-US" sz="1600" i="0" dirty="0">
                <a:solidFill>
                  <a:srgbClr val="141414"/>
                </a:solidFill>
                <a:effectLst/>
                <a:latin typeface="HelveticaNeue"/>
              </a:rPr>
              <a:t>더 작게 </a:t>
            </a:r>
            <a:r>
              <a:rPr lang="en-US" altLang="ko-KR" sz="1600" i="0" dirty="0">
                <a:solidFill>
                  <a:srgbClr val="141414"/>
                </a:solidFill>
                <a:effectLst/>
                <a:latin typeface="HelveticaNeue"/>
              </a:rPr>
              <a:t>Policy</a:t>
            </a:r>
            <a:r>
              <a:rPr lang="ko-KR" altLang="en-US" sz="1600" i="0" dirty="0">
                <a:solidFill>
                  <a:srgbClr val="141414"/>
                </a:solidFill>
                <a:effectLst/>
                <a:latin typeface="HelveticaNeue"/>
              </a:rPr>
              <a:t>를 변화 시킬 수 있다</a:t>
            </a:r>
            <a:r>
              <a:rPr lang="en-US" altLang="ko-KR" sz="1600" i="0" dirty="0">
                <a:solidFill>
                  <a:srgbClr val="141414"/>
                </a:solidFill>
                <a:effectLst/>
                <a:latin typeface="HelveticaNeue"/>
              </a:rPr>
              <a:t>.</a:t>
            </a: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F400E4-9DCA-432C-8C86-9047E346E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284984"/>
            <a:ext cx="4302786" cy="11361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A4A67A-6686-41BB-85FA-83AD5D50D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688" y="4797152"/>
            <a:ext cx="4032448" cy="14572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8540B3-FBF0-4BBE-AE31-05C23E6E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6" y="3158736"/>
            <a:ext cx="46863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3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성능 향상 보장</a:t>
            </a:r>
            <a:endParaRPr lang="en-US" altLang="ko-KR" sz="3600" b="1" i="0" dirty="0">
              <a:solidFill>
                <a:srgbClr val="141414"/>
              </a:solidFill>
              <a:effectLst/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0" dirty="0">
                <a:solidFill>
                  <a:srgbClr val="141414"/>
                </a:solidFill>
                <a:effectLst/>
                <a:latin typeface="se-nanumgothic"/>
              </a:rPr>
              <a:t>KL-Divergence</a:t>
            </a: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668C5-C219-4D65-A727-408D61368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276872"/>
            <a:ext cx="6615459" cy="40751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8165E5-500A-43BF-B83A-638BD24D4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3981058"/>
            <a:ext cx="32956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7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성능 향상 보장</a:t>
            </a:r>
            <a:endParaRPr lang="en-US" altLang="ko-KR" sz="3600" b="1" i="0" dirty="0">
              <a:solidFill>
                <a:srgbClr val="141414"/>
              </a:solidFill>
              <a:effectLst/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0" dirty="0">
                <a:solidFill>
                  <a:srgbClr val="141414"/>
                </a:solidFill>
                <a:effectLst/>
                <a:latin typeface="HelveticaNeue"/>
              </a:rPr>
              <a:t>Conservative Policy Iteration</a:t>
            </a:r>
          </a:p>
          <a:p>
            <a:pPr lvl="1"/>
            <a:r>
              <a:rPr lang="ko-KR" altLang="en-US" sz="2000" b="1" i="0" dirty="0">
                <a:solidFill>
                  <a:srgbClr val="141414"/>
                </a:solidFill>
                <a:effectLst/>
                <a:latin typeface="se-nanumgothic"/>
              </a:rPr>
              <a:t>성능 보장 확인</a:t>
            </a:r>
            <a:r>
              <a:rPr lang="en-US" altLang="ko-KR" sz="2000" b="1" i="0" dirty="0">
                <a:solidFill>
                  <a:srgbClr val="141414"/>
                </a:solidFill>
                <a:effectLst/>
                <a:latin typeface="se-nanumgothic"/>
              </a:rPr>
              <a:t>!</a:t>
            </a:r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951730-D35B-4F53-A5E4-78D23223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72" y="2812275"/>
            <a:ext cx="5000689" cy="252885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77201A0-9FF5-4C4C-A631-7C64F994E19F}"/>
              </a:ext>
            </a:extLst>
          </p:cNvPr>
          <p:cNvCxnSpPr>
            <a:cxnSpLocks/>
          </p:cNvCxnSpPr>
          <p:nvPr/>
        </p:nvCxnSpPr>
        <p:spPr>
          <a:xfrm>
            <a:off x="5735960" y="1484784"/>
            <a:ext cx="0" cy="537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A89AD9B-2314-4ADD-ABD0-7986261E69F6}"/>
                  </a:ext>
                </a:extLst>
              </p:cNvPr>
              <p:cNvSpPr/>
              <p:nvPr/>
            </p:nvSpPr>
            <p:spPr>
              <a:xfrm>
                <a:off x="6271029" y="4023754"/>
                <a:ext cx="4088157" cy="9361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A89AD9B-2314-4ADD-ABD0-7986261E6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9" y="4023754"/>
                <a:ext cx="4088157" cy="936104"/>
              </a:xfrm>
              <a:prstGeom prst="rect">
                <a:avLst/>
              </a:prstGeom>
              <a:blipFill>
                <a:blip r:embed="rId4"/>
                <a:stretch>
                  <a:fillRect t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BCCB50-EDFD-4301-B8A9-14731E08C183}"/>
                  </a:ext>
                </a:extLst>
              </p:cNvPr>
              <p:cNvSpPr/>
              <p:nvPr/>
            </p:nvSpPr>
            <p:spPr>
              <a:xfrm>
                <a:off x="6255730" y="2492896"/>
                <a:ext cx="5024844" cy="116152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BCCB50-EDFD-4301-B8A9-14731E08C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30" y="2492896"/>
                <a:ext cx="5024844" cy="1161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5968FC2-D03D-428F-811F-FD10801088AA}"/>
              </a:ext>
            </a:extLst>
          </p:cNvPr>
          <p:cNvSpPr txBox="1"/>
          <p:nvPr/>
        </p:nvSpPr>
        <p:spPr>
          <a:xfrm>
            <a:off x="6271029" y="2123564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CF02F-C9DC-4376-BF5A-AAA00AC85C89}"/>
              </a:ext>
            </a:extLst>
          </p:cNvPr>
          <p:cNvSpPr txBox="1"/>
          <p:nvPr/>
        </p:nvSpPr>
        <p:spPr>
          <a:xfrm>
            <a:off x="6254303" y="3654422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9B265-6C2F-41A9-B958-895A9AFAC11D}"/>
                  </a:ext>
                </a:extLst>
              </p:cNvPr>
              <p:cNvSpPr txBox="1"/>
              <p:nvPr/>
            </p:nvSpPr>
            <p:spPr>
              <a:xfrm>
                <a:off x="6019934" y="5937230"/>
                <a:ext cx="5598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</a:t>
                </a:r>
                <a:r>
                  <a:rPr lang="ko-KR" altLang="en-US" dirty="0"/>
                  <a:t>을 극대화 하는데 결국은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ko-KR" altLang="en-US" dirty="0"/>
                  <a:t>또한 성능 향상 하고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9B265-6C2F-41A9-B958-895A9AFA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34" y="5937230"/>
                <a:ext cx="5598259" cy="369332"/>
              </a:xfrm>
              <a:prstGeom prst="rect">
                <a:avLst/>
              </a:prstGeom>
              <a:blipFill>
                <a:blip r:embed="rId6"/>
                <a:stretch>
                  <a:fillRect l="-980" t="-14754" r="-32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8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141414"/>
                </a:solidFill>
                <a:effectLst/>
                <a:latin typeface="HelveticaNeue"/>
              </a:rPr>
              <a:t>실용적인 접근</a:t>
            </a:r>
            <a:b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43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실용적인 접근</a:t>
            </a:r>
            <a:endParaRPr lang="en-US" altLang="ko-KR" sz="3600" b="1" i="0" dirty="0">
              <a:solidFill>
                <a:srgbClr val="141414"/>
              </a:solidFill>
              <a:effectLst/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4FF5234-9D39-44E8-849B-16BA47EBBEF2}"/>
              </a:ext>
            </a:extLst>
          </p:cNvPr>
          <p:cNvSpPr txBox="1">
            <a:spLocks/>
          </p:cNvSpPr>
          <p:nvPr/>
        </p:nvSpPr>
        <p:spPr bwMode="auto">
          <a:xfrm>
            <a:off x="495634" y="1619225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rgbClr val="141414"/>
                </a:solidFill>
                <a:latin typeface="HelveticaNeue"/>
              </a:rPr>
              <a:t>다음과 같이 다시 변형</a:t>
            </a:r>
            <a:endParaRPr lang="en-US" altLang="ko-KR" sz="2400" b="1" dirty="0">
              <a:solidFill>
                <a:srgbClr val="141414"/>
              </a:solidFill>
              <a:latin typeface="HelveticaNeue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r>
              <a:rPr lang="ko-KR" altLang="en-US" sz="2400" b="1" dirty="0">
                <a:solidFill>
                  <a:srgbClr val="141414"/>
                </a:solidFill>
                <a:latin typeface="HelveticaNeue"/>
              </a:rPr>
              <a:t>그다지 실용적이지 못함</a:t>
            </a:r>
            <a:endParaRPr lang="en-US" altLang="ko-KR" sz="2400" b="1" dirty="0">
              <a:solidFill>
                <a:srgbClr val="141414"/>
              </a:solidFill>
              <a:latin typeface="HelveticaNeue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C</a:t>
            </a:r>
            <a:r>
              <a:rPr lang="ko-KR" altLang="en-US" sz="2000" dirty="0">
                <a:latin typeface="+mj-ea"/>
                <a:ea typeface="+mj-ea"/>
              </a:rPr>
              <a:t>값이 너무 커지기 때문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</a:p>
          <a:p>
            <a:pPr lvl="2"/>
            <a:r>
              <a:rPr lang="en-US" altLang="ko-KR" sz="1600" dirty="0">
                <a:latin typeface="+mj-ea"/>
                <a:ea typeface="+mj-ea"/>
              </a:rPr>
              <a:t>Policy</a:t>
            </a:r>
            <a:r>
              <a:rPr lang="ko-KR" altLang="en-US" sz="1600" dirty="0">
                <a:latin typeface="+mj-ea"/>
                <a:ea typeface="+mj-ea"/>
              </a:rPr>
              <a:t>의 변화도가 너무 작아져 소극적으로 행동하게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D03D97-4D7E-4B60-8EBD-20819296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132856"/>
            <a:ext cx="3312368" cy="222708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4532CCA-826E-4C56-8C06-99E54AB3CC49}"/>
              </a:ext>
            </a:extLst>
          </p:cNvPr>
          <p:cNvCxnSpPr/>
          <p:nvPr/>
        </p:nvCxnSpPr>
        <p:spPr>
          <a:xfrm>
            <a:off x="4871864" y="3140968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C91A9E9-3156-48E7-BC2C-187B2C8D0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6" y="2186211"/>
            <a:ext cx="4477481" cy="1909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0595B28-0F64-4A7F-AA6B-664B03013B98}"/>
                  </a:ext>
                </a:extLst>
              </p:cNvPr>
              <p:cNvSpPr/>
              <p:nvPr/>
            </p:nvSpPr>
            <p:spPr>
              <a:xfrm>
                <a:off x="3071664" y="5589240"/>
                <a:ext cx="6264696" cy="9639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=0.99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면</a:t>
                </a:r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0.99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0.99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0595B28-0F64-4A7F-AA6B-664B03013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5589240"/>
                <a:ext cx="6264696" cy="9639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89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실용적인 접근</a:t>
            </a:r>
            <a:endParaRPr lang="en-US" altLang="ko-KR" sz="3600" b="1" i="0" dirty="0">
              <a:solidFill>
                <a:srgbClr val="141414"/>
              </a:solidFill>
              <a:effectLst/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4FF5234-9D39-44E8-849B-16BA47EBBEF2}"/>
              </a:ext>
            </a:extLst>
          </p:cNvPr>
          <p:cNvSpPr txBox="1">
            <a:spLocks/>
          </p:cNvSpPr>
          <p:nvPr/>
        </p:nvSpPr>
        <p:spPr bwMode="auto">
          <a:xfrm>
            <a:off x="479376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rgbClr val="141414"/>
                </a:solidFill>
                <a:latin typeface="HelveticaNeue"/>
              </a:rPr>
              <a:t>일정 범위로 제한을 시키자</a:t>
            </a:r>
            <a:endParaRPr lang="en-US" altLang="ko-KR" sz="2400" b="1" dirty="0">
              <a:solidFill>
                <a:srgbClr val="141414"/>
              </a:solidFill>
              <a:latin typeface="HelveticaNeue"/>
            </a:endParaRPr>
          </a:p>
          <a:p>
            <a:pPr lvl="1"/>
            <a:r>
              <a:rPr lang="en-US" altLang="ko-KR" sz="2000" dirty="0">
                <a:solidFill>
                  <a:srgbClr val="141414"/>
                </a:solidFill>
                <a:latin typeface="HelveticaNeue"/>
              </a:rPr>
              <a:t>KL-Penalty </a:t>
            </a:r>
            <a:r>
              <a:rPr lang="ko-KR" altLang="en-US" sz="2000" dirty="0">
                <a:solidFill>
                  <a:srgbClr val="141414"/>
                </a:solidFill>
                <a:latin typeface="HelveticaNeue"/>
              </a:rPr>
              <a:t>에서 </a:t>
            </a:r>
            <a:r>
              <a:rPr lang="en-US" altLang="ko-KR" sz="2000" dirty="0">
                <a:solidFill>
                  <a:srgbClr val="141414"/>
                </a:solidFill>
                <a:latin typeface="HelveticaNeue"/>
              </a:rPr>
              <a:t>KL-Constraint</a:t>
            </a:r>
            <a:r>
              <a:rPr lang="ko-KR" altLang="en-US" sz="2000" dirty="0">
                <a:solidFill>
                  <a:srgbClr val="141414"/>
                </a:solidFill>
                <a:latin typeface="HelveticaNeue"/>
              </a:rPr>
              <a:t>로</a:t>
            </a:r>
            <a:endParaRPr lang="en-US" altLang="ko-KR" sz="2000" dirty="0">
              <a:solidFill>
                <a:srgbClr val="141414"/>
              </a:solidFill>
              <a:latin typeface="HelveticaNeue"/>
            </a:endParaRPr>
          </a:p>
          <a:p>
            <a:pPr lvl="1"/>
            <a:r>
              <a:rPr lang="en-US" altLang="ko-KR" sz="2000" b="0" i="0" dirty="0">
                <a:solidFill>
                  <a:srgbClr val="141414"/>
                </a:solidFill>
                <a:effectLst/>
                <a:latin typeface="HelveticaNeue"/>
              </a:rPr>
              <a:t>trust region!</a:t>
            </a:r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E7A5FD-50BF-4EB2-9AF4-DF7E4A92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5000143"/>
            <a:ext cx="3551089" cy="18639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E0FAD8-E63D-4B9D-8597-2E094061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6" y="2896101"/>
            <a:ext cx="4254109" cy="181425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B666CB1-A009-4CE9-BD37-E8BD5267FFE2}"/>
              </a:ext>
            </a:extLst>
          </p:cNvPr>
          <p:cNvCxnSpPr>
            <a:cxnSpLocks/>
          </p:cNvCxnSpPr>
          <p:nvPr/>
        </p:nvCxnSpPr>
        <p:spPr>
          <a:xfrm>
            <a:off x="2899670" y="4710353"/>
            <a:ext cx="0" cy="59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EAD821D-77C3-4B79-856E-B84158512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106" y="3009896"/>
            <a:ext cx="6615940" cy="339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8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실용적인 접근</a:t>
            </a:r>
            <a:endParaRPr lang="en-US" altLang="ko-KR" sz="3600" b="1" i="0" dirty="0">
              <a:solidFill>
                <a:srgbClr val="141414"/>
              </a:solidFill>
              <a:effectLst/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4FF5234-9D39-44E8-849B-16BA47EBBEF2}"/>
              </a:ext>
            </a:extLst>
          </p:cNvPr>
          <p:cNvSpPr txBox="1">
            <a:spLocks/>
          </p:cNvSpPr>
          <p:nvPr/>
        </p:nvSpPr>
        <p:spPr bwMode="auto">
          <a:xfrm>
            <a:off x="479376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rgbClr val="141414"/>
                </a:solidFill>
                <a:latin typeface="HelveticaNeue"/>
              </a:rPr>
              <a:t>일정 범위로 제한을 시키자</a:t>
            </a:r>
            <a:endParaRPr lang="en-US" altLang="ko-KR" sz="2400" b="1" dirty="0">
              <a:solidFill>
                <a:srgbClr val="141414"/>
              </a:solidFill>
              <a:latin typeface="HelveticaNeue"/>
            </a:endParaRPr>
          </a:p>
          <a:p>
            <a:pPr lvl="1"/>
            <a:r>
              <a:rPr lang="en-US" altLang="ko-KR" sz="2000" dirty="0">
                <a:solidFill>
                  <a:srgbClr val="141414"/>
                </a:solidFill>
                <a:latin typeface="HelveticaNeue"/>
              </a:rPr>
              <a:t>KL-Penalty </a:t>
            </a:r>
            <a:r>
              <a:rPr lang="ko-KR" altLang="en-US" sz="2000" dirty="0">
                <a:solidFill>
                  <a:srgbClr val="141414"/>
                </a:solidFill>
                <a:latin typeface="HelveticaNeue"/>
              </a:rPr>
              <a:t>에서 </a:t>
            </a:r>
            <a:r>
              <a:rPr lang="en-US" altLang="ko-KR" sz="2000" dirty="0">
                <a:solidFill>
                  <a:srgbClr val="141414"/>
                </a:solidFill>
                <a:latin typeface="HelveticaNeue"/>
              </a:rPr>
              <a:t>KL-Constraint</a:t>
            </a:r>
            <a:r>
              <a:rPr lang="ko-KR" altLang="en-US" sz="2000" dirty="0">
                <a:solidFill>
                  <a:srgbClr val="141414"/>
                </a:solidFill>
                <a:latin typeface="HelveticaNeue"/>
              </a:rPr>
              <a:t>로</a:t>
            </a:r>
            <a:endParaRPr lang="en-US" altLang="ko-KR" sz="2000" dirty="0">
              <a:solidFill>
                <a:srgbClr val="141414"/>
              </a:solidFill>
              <a:latin typeface="HelveticaNeue"/>
            </a:endParaRPr>
          </a:p>
          <a:p>
            <a:pPr lvl="1"/>
            <a:r>
              <a:rPr lang="en-US" altLang="ko-KR" sz="2000" b="0" i="0" dirty="0">
                <a:solidFill>
                  <a:srgbClr val="141414"/>
                </a:solidFill>
                <a:effectLst/>
                <a:latin typeface="HelveticaNeue"/>
              </a:rPr>
              <a:t>trust region!</a:t>
            </a:r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E7A5FD-50BF-4EB2-9AF4-DF7E4A92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5000143"/>
            <a:ext cx="3551089" cy="18639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E0FAD8-E63D-4B9D-8597-2E094061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6" y="2896101"/>
            <a:ext cx="4254109" cy="181425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B666CB1-A009-4CE9-BD37-E8BD5267FFE2}"/>
              </a:ext>
            </a:extLst>
          </p:cNvPr>
          <p:cNvCxnSpPr>
            <a:cxnSpLocks/>
          </p:cNvCxnSpPr>
          <p:nvPr/>
        </p:nvCxnSpPr>
        <p:spPr>
          <a:xfrm>
            <a:off x="2899670" y="4710353"/>
            <a:ext cx="0" cy="59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EAD821D-77C3-4B79-856E-B84158512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106" y="3009896"/>
            <a:ext cx="6615940" cy="339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5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실용적인 접근</a:t>
            </a:r>
            <a:endParaRPr lang="en-US" altLang="ko-KR" sz="3600" b="1" i="0" dirty="0">
              <a:solidFill>
                <a:srgbClr val="141414"/>
              </a:solidFill>
              <a:effectLst/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4FF5234-9D39-44E8-849B-16BA47EBBEF2}"/>
              </a:ext>
            </a:extLst>
          </p:cNvPr>
          <p:cNvSpPr txBox="1">
            <a:spLocks/>
          </p:cNvSpPr>
          <p:nvPr/>
        </p:nvSpPr>
        <p:spPr bwMode="auto">
          <a:xfrm>
            <a:off x="479376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altLang="ko-KR" sz="2400" b="1" i="0" dirty="0">
                <a:solidFill>
                  <a:srgbClr val="141414"/>
                </a:solidFill>
                <a:effectLst/>
                <a:latin typeface="HelveticaNeue"/>
              </a:rPr>
              <a:t>MAX</a:t>
            </a:r>
            <a:r>
              <a:rPr lang="ko-KR" altLang="en-US" sz="2400" b="1" i="0" dirty="0">
                <a:solidFill>
                  <a:srgbClr val="141414"/>
                </a:solidFill>
                <a:effectLst/>
                <a:latin typeface="HelveticaNeue"/>
              </a:rPr>
              <a:t>값을 구하지 못한다</a:t>
            </a:r>
            <a:r>
              <a:rPr lang="en-US" altLang="ko-KR" sz="2400" b="1" i="0" dirty="0">
                <a:solidFill>
                  <a:srgbClr val="141414"/>
                </a:solidFill>
                <a:effectLst/>
                <a:latin typeface="HelveticaNeue"/>
              </a:rPr>
              <a:t>!</a:t>
            </a:r>
          </a:p>
          <a:p>
            <a:pPr lvl="1"/>
            <a:r>
              <a:rPr lang="ko-KR" altLang="en-US" sz="2000" b="1" dirty="0">
                <a:solidFill>
                  <a:srgbClr val="141414"/>
                </a:solidFill>
                <a:latin typeface="HelveticaNeue"/>
              </a:rPr>
              <a:t>모든 </a:t>
            </a:r>
            <a:r>
              <a:rPr lang="en-US" altLang="ko-KR" sz="2000" b="1" dirty="0">
                <a:solidFill>
                  <a:srgbClr val="141414"/>
                </a:solidFill>
                <a:latin typeface="HelveticaNeue"/>
              </a:rPr>
              <a:t>state</a:t>
            </a:r>
            <a:r>
              <a:rPr lang="ko-KR" altLang="en-US" sz="2000" b="1" dirty="0">
                <a:solidFill>
                  <a:srgbClr val="141414"/>
                </a:solidFill>
                <a:latin typeface="HelveticaNeue"/>
              </a:rPr>
              <a:t>에 대하여 평가가 가능 해야 한다</a:t>
            </a:r>
            <a:r>
              <a:rPr lang="en-US" altLang="ko-KR" sz="2000" b="1" dirty="0">
                <a:solidFill>
                  <a:srgbClr val="141414"/>
                </a:solidFill>
                <a:latin typeface="HelveticaNeue"/>
              </a:rPr>
              <a:t>.</a:t>
            </a:r>
          </a:p>
          <a:p>
            <a:pPr lvl="2"/>
            <a:r>
              <a:rPr lang="ko-KR" altLang="en-US" sz="1600" b="1" i="0" dirty="0">
                <a:solidFill>
                  <a:srgbClr val="141414"/>
                </a:solidFill>
                <a:effectLst/>
                <a:latin typeface="HelveticaNeue"/>
              </a:rPr>
              <a:t>현실세계에서는 불가능 하다</a:t>
            </a:r>
            <a:r>
              <a:rPr lang="en-US" altLang="ko-KR" sz="1600" b="1" i="0" dirty="0">
                <a:solidFill>
                  <a:srgbClr val="141414"/>
                </a:solidFill>
                <a:effectLst/>
                <a:latin typeface="HelveticaNeue"/>
              </a:rPr>
              <a:t>.</a:t>
            </a:r>
          </a:p>
          <a:p>
            <a:pPr lvl="1"/>
            <a:r>
              <a:rPr lang="en-US" altLang="ko-KR" sz="2000" i="0" dirty="0">
                <a:solidFill>
                  <a:srgbClr val="141414"/>
                </a:solidFill>
                <a:effectLst/>
                <a:latin typeface="HelveticaNeue"/>
              </a:rPr>
              <a:t>heuristic approximation</a:t>
            </a:r>
            <a:r>
              <a:rPr lang="ko-KR" altLang="en-US" sz="2000" i="0" dirty="0">
                <a:solidFill>
                  <a:srgbClr val="141414"/>
                </a:solidFill>
                <a:effectLst/>
                <a:latin typeface="HelveticaNeue"/>
              </a:rPr>
              <a:t>방법</a:t>
            </a:r>
            <a:endParaRPr lang="en-US" altLang="ko-KR" sz="2000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2"/>
            <a:r>
              <a:rPr lang="en-US" altLang="ko-KR" sz="1600" dirty="0">
                <a:solidFill>
                  <a:srgbClr val="141414"/>
                </a:solidFill>
                <a:latin typeface="HelveticaNeue"/>
                <a:ea typeface="+mj-ea"/>
              </a:rPr>
              <a:t>Max</a:t>
            </a:r>
            <a:r>
              <a:rPr lang="ko-KR" altLang="en-US" sz="1600" dirty="0">
                <a:solidFill>
                  <a:srgbClr val="141414"/>
                </a:solidFill>
                <a:latin typeface="HelveticaNeue"/>
                <a:ea typeface="+mj-ea"/>
              </a:rPr>
              <a:t> 대신에 평균을 사용하자</a:t>
            </a:r>
            <a:r>
              <a:rPr lang="en-US" altLang="ko-KR" sz="1600" dirty="0">
                <a:solidFill>
                  <a:srgbClr val="141414"/>
                </a:solidFill>
                <a:latin typeface="HelveticaNeue"/>
                <a:ea typeface="+mj-ea"/>
              </a:rPr>
              <a:t>!</a:t>
            </a: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151E05-8789-4BA1-8A4F-BCB71D20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3717032"/>
            <a:ext cx="5349090" cy="22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3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시작의 앞서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i="0" dirty="0" err="1">
                <a:solidFill>
                  <a:srgbClr val="141414"/>
                </a:solidFill>
                <a:effectLst/>
                <a:latin typeface="HelveticaNeue"/>
              </a:rPr>
              <a:t>Kakade</a:t>
            </a:r>
            <a: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  <a:t> &amp; Langford</a:t>
            </a:r>
          </a:p>
          <a:p>
            <a:r>
              <a:rPr lang="ko-KR" altLang="en-US" b="1" i="0" dirty="0">
                <a:solidFill>
                  <a:srgbClr val="141414"/>
                </a:solidFill>
                <a:effectLst/>
                <a:latin typeface="HelveticaNeue"/>
              </a:rPr>
              <a:t>성능 향상 보장</a:t>
            </a: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r>
              <a:rPr lang="ko-KR" altLang="en-US" b="1" i="0" dirty="0">
                <a:solidFill>
                  <a:srgbClr val="141414"/>
                </a:solidFill>
                <a:effectLst/>
                <a:latin typeface="HelveticaNeue"/>
              </a:rPr>
              <a:t>실용적인 접근</a:t>
            </a: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  <a:t>Sample </a:t>
            </a:r>
            <a:r>
              <a:rPr lang="ko-KR" altLang="en-US" b="1" i="0" dirty="0">
                <a:solidFill>
                  <a:srgbClr val="141414"/>
                </a:solidFill>
                <a:effectLst/>
                <a:latin typeface="HelveticaNeue"/>
              </a:rPr>
              <a:t>기반의 추정</a:t>
            </a: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r>
              <a:rPr lang="ko-KR" altLang="en-US" b="1" dirty="0">
                <a:solidFill>
                  <a:srgbClr val="141414"/>
                </a:solidFill>
                <a:latin typeface="HelveticaNeue"/>
                <a:ea typeface="+mj-ea"/>
              </a:rPr>
              <a:t>결론</a:t>
            </a:r>
            <a:endParaRPr lang="en-US" altLang="ko-KR" dirty="0">
              <a:latin typeface="Calibri (제목)"/>
              <a:ea typeface="+mj-ea"/>
            </a:endParaRPr>
          </a:p>
          <a:p>
            <a:pPr marL="457200" lvl="1" indent="0">
              <a:buNone/>
            </a:pPr>
            <a:endParaRPr lang="ko-KR" altLang="en-US" sz="2800" dirty="0">
              <a:latin typeface="+mj-ea"/>
              <a:ea typeface="+mj-ea"/>
            </a:endParaRPr>
          </a:p>
          <a:p>
            <a:pPr lvl="1"/>
            <a:endParaRPr lang="en-US" altLang="ko-KR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  <a:t>Sample </a:t>
            </a:r>
            <a:r>
              <a:rPr lang="ko-KR" altLang="en-US" b="1" i="0" dirty="0">
                <a:solidFill>
                  <a:srgbClr val="141414"/>
                </a:solidFill>
                <a:effectLst/>
                <a:latin typeface="HelveticaNeue"/>
              </a:rPr>
              <a:t>기반의 추정</a:t>
            </a:r>
            <a:br>
              <a:rPr lang="en-US" altLang="ko-KR" dirty="0">
                <a:latin typeface="Calibri (제목)"/>
                <a:ea typeface="+mj-ea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81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solidFill>
                  <a:srgbClr val="141414"/>
                </a:solidFill>
                <a:effectLst/>
                <a:latin typeface="HelveticaNeue"/>
              </a:rPr>
              <a:t>Sample </a:t>
            </a:r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기반의 추정</a:t>
            </a:r>
            <a:endParaRPr lang="en-US" altLang="ko-KR" sz="3600" b="1" i="0" dirty="0">
              <a:solidFill>
                <a:srgbClr val="141414"/>
              </a:solidFill>
              <a:effectLst/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4FF5234-9D39-44E8-849B-16BA47EBBEF2}"/>
              </a:ext>
            </a:extLst>
          </p:cNvPr>
          <p:cNvSpPr txBox="1">
            <a:spLocks/>
          </p:cNvSpPr>
          <p:nvPr/>
        </p:nvSpPr>
        <p:spPr bwMode="auto">
          <a:xfrm>
            <a:off x="479376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48AB8DC-E768-4CAE-B7D9-0F3B515D8551}"/>
              </a:ext>
            </a:extLst>
          </p:cNvPr>
          <p:cNvSpPr txBox="1">
            <a:spLocks/>
          </p:cNvSpPr>
          <p:nvPr/>
        </p:nvSpPr>
        <p:spPr bwMode="auto">
          <a:xfrm>
            <a:off x="631776" y="17526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141414"/>
                </a:solidFill>
                <a:latin typeface="HelveticaNeue"/>
                <a:ea typeface="+mj-ea"/>
              </a:rPr>
              <a:t>Sample</a:t>
            </a:r>
            <a:r>
              <a:rPr lang="ko-KR" altLang="en-US" sz="2400" b="1" dirty="0">
                <a:solidFill>
                  <a:srgbClr val="141414"/>
                </a:solidFill>
                <a:latin typeface="HelveticaNeue"/>
                <a:ea typeface="+mj-ea"/>
              </a:rPr>
              <a:t> 기반의 </a:t>
            </a:r>
            <a:r>
              <a:rPr lang="ko-KR" altLang="en-US" sz="2400" b="1" dirty="0" err="1">
                <a:solidFill>
                  <a:srgbClr val="141414"/>
                </a:solidFill>
                <a:latin typeface="HelveticaNeue"/>
                <a:ea typeface="+mj-ea"/>
              </a:rPr>
              <a:t>몬테</a:t>
            </a:r>
            <a:r>
              <a:rPr lang="ko-KR" altLang="en-US" sz="2400" b="1" dirty="0">
                <a:solidFill>
                  <a:srgbClr val="141414"/>
                </a:solidFill>
                <a:latin typeface="HelveticaNeue"/>
                <a:ea typeface="+mj-ea"/>
              </a:rPr>
              <a:t> 카를로 추정 할 수 있어야 한다</a:t>
            </a:r>
            <a:r>
              <a:rPr lang="en-US" altLang="ko-KR" sz="2400" b="1" dirty="0">
                <a:solidFill>
                  <a:srgbClr val="141414"/>
                </a:solidFill>
                <a:latin typeface="HelveticaNeue"/>
                <a:ea typeface="+mj-ea"/>
              </a:rPr>
              <a:t>.</a:t>
            </a:r>
          </a:p>
          <a:p>
            <a:pPr lvl="1"/>
            <a:r>
              <a:rPr lang="ko-KR" altLang="en-US" sz="2000" dirty="0">
                <a:solidFill>
                  <a:srgbClr val="141414"/>
                </a:solidFill>
                <a:latin typeface="HelveticaNeue"/>
                <a:ea typeface="+mj-ea"/>
              </a:rPr>
              <a:t>기존의 </a:t>
            </a:r>
            <a:r>
              <a:rPr lang="en-US" altLang="ko-KR" sz="2000" dirty="0">
                <a:solidFill>
                  <a:srgbClr val="141414"/>
                </a:solidFill>
                <a:latin typeface="HelveticaNeue"/>
                <a:ea typeface="+mj-ea"/>
              </a:rPr>
              <a:t>Policy Gradient </a:t>
            </a:r>
            <a:r>
              <a:rPr lang="ko-KR" altLang="en-US" sz="2000" dirty="0">
                <a:solidFill>
                  <a:srgbClr val="141414"/>
                </a:solidFill>
                <a:latin typeface="HelveticaNeue"/>
                <a:ea typeface="+mj-ea"/>
              </a:rPr>
              <a:t>기법으로 접근 할 수 있어야 한다</a:t>
            </a:r>
            <a:r>
              <a:rPr lang="en-US" altLang="ko-KR" sz="2000" dirty="0">
                <a:solidFill>
                  <a:srgbClr val="141414"/>
                </a:solidFill>
                <a:latin typeface="HelveticaNeue"/>
                <a:ea typeface="+mj-ea"/>
              </a:rPr>
              <a:t>.</a:t>
            </a:r>
          </a:p>
          <a:p>
            <a:pPr lvl="1"/>
            <a:r>
              <a:rPr lang="ko-KR" altLang="en-US" sz="2000" dirty="0">
                <a:solidFill>
                  <a:srgbClr val="141414"/>
                </a:solidFill>
                <a:latin typeface="HelveticaNeue"/>
                <a:ea typeface="+mj-ea"/>
              </a:rPr>
              <a:t>또 변형을 해야 한다</a:t>
            </a:r>
            <a:r>
              <a:rPr lang="en-US" altLang="ko-KR" sz="2000" dirty="0">
                <a:solidFill>
                  <a:srgbClr val="141414"/>
                </a:solidFill>
                <a:latin typeface="HelveticaNeue"/>
                <a:ea typeface="+mj-ea"/>
              </a:rPr>
              <a:t>.</a:t>
            </a: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AB0C9D-2150-4B61-9663-CA532C3C0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996952"/>
            <a:ext cx="3324225" cy="17907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8251D2-03F3-40FE-9221-FA2F9E50C02A}"/>
              </a:ext>
            </a:extLst>
          </p:cNvPr>
          <p:cNvCxnSpPr/>
          <p:nvPr/>
        </p:nvCxnSpPr>
        <p:spPr>
          <a:xfrm>
            <a:off x="5015880" y="389230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200FCBC-D254-4ACA-B3A0-3C607CE83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779" y="2882652"/>
            <a:ext cx="4314825" cy="2019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295AF9-5448-4BE0-B4F4-5ACB71FFD7DD}"/>
              </a:ext>
            </a:extLst>
          </p:cNvPr>
          <p:cNvSpPr txBox="1"/>
          <p:nvPr/>
        </p:nvSpPr>
        <p:spPr>
          <a:xfrm>
            <a:off x="1991544" y="5229200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 </a:t>
            </a:r>
            <a:r>
              <a:rPr lang="ko-KR" altLang="en-US" dirty="0"/>
              <a:t>무한 등비 급수로 계산된 결과</a:t>
            </a:r>
            <a:endParaRPr lang="en-US" altLang="ko-KR" dirty="0"/>
          </a:p>
          <a:p>
            <a:r>
              <a:rPr lang="en-US" altLang="ko-KR" dirty="0"/>
              <a:t>2, Advantage </a:t>
            </a:r>
            <a:r>
              <a:rPr lang="ko-KR" altLang="en-US" dirty="0"/>
              <a:t>대신에 </a:t>
            </a:r>
            <a:r>
              <a:rPr lang="en-US" altLang="ko-KR" dirty="0"/>
              <a:t>Q</a:t>
            </a:r>
            <a:r>
              <a:rPr lang="ko-KR" altLang="en-US" dirty="0"/>
              <a:t>값으로 대체</a:t>
            </a:r>
            <a:endParaRPr lang="en-US" altLang="ko-KR" dirty="0"/>
          </a:p>
          <a:p>
            <a:r>
              <a:rPr lang="en-US" altLang="ko-KR" dirty="0"/>
              <a:t>3, </a:t>
            </a:r>
            <a:r>
              <a:rPr lang="ko-KR" altLang="en-US" dirty="0"/>
              <a:t>중요 샘플링을 이용하여 추정</a:t>
            </a:r>
          </a:p>
        </p:txBody>
      </p:sp>
    </p:spTree>
    <p:extLst>
      <p:ext uri="{BB962C8B-B14F-4D97-AF65-F5344CB8AC3E}">
        <p14:creationId xmlns:p14="http://schemas.microsoft.com/office/powerpoint/2010/main" val="305379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solidFill>
                  <a:srgbClr val="141414"/>
                </a:solidFill>
                <a:effectLst/>
                <a:latin typeface="HelveticaNeue"/>
              </a:rPr>
              <a:t>Sample </a:t>
            </a:r>
            <a:r>
              <a:rPr lang="ko-KR" altLang="en-US" sz="3600" b="1" i="0" dirty="0">
                <a:solidFill>
                  <a:srgbClr val="141414"/>
                </a:solidFill>
                <a:effectLst/>
                <a:latin typeface="HelveticaNeue"/>
              </a:rPr>
              <a:t>기반의 추정</a:t>
            </a:r>
            <a:endParaRPr lang="en-US" altLang="ko-KR" sz="3600" b="1" i="0" dirty="0">
              <a:solidFill>
                <a:srgbClr val="141414"/>
              </a:solidFill>
              <a:effectLst/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4FF5234-9D39-44E8-849B-16BA47EBBEF2}"/>
              </a:ext>
            </a:extLst>
          </p:cNvPr>
          <p:cNvSpPr txBox="1">
            <a:spLocks/>
          </p:cNvSpPr>
          <p:nvPr/>
        </p:nvSpPr>
        <p:spPr bwMode="auto">
          <a:xfrm>
            <a:off x="479376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48AB8DC-E768-4CAE-B7D9-0F3B515D8551}"/>
              </a:ext>
            </a:extLst>
          </p:cNvPr>
          <p:cNvSpPr txBox="1">
            <a:spLocks/>
          </p:cNvSpPr>
          <p:nvPr/>
        </p:nvSpPr>
        <p:spPr bwMode="auto">
          <a:xfrm>
            <a:off x="609600" y="1772816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rgbClr val="141414"/>
                </a:solidFill>
                <a:latin typeface="HelveticaNeue"/>
                <a:ea typeface="+mj-ea"/>
              </a:rPr>
              <a:t>최종 결과</a:t>
            </a:r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8E1AB4-B842-415A-A34D-DBD551D5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42" y="2060848"/>
            <a:ext cx="4865716" cy="1903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9A2A03-35DE-4D40-BF9F-059E7414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226" y="4582736"/>
            <a:ext cx="4991100" cy="676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9FB9AE-F79A-4A47-9C07-1C20A2240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263" y="5446906"/>
            <a:ext cx="3933825" cy="6667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083A31-3CB9-49AD-B095-36385587CF94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609600" y="4249316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11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141414"/>
                </a:solidFill>
                <a:latin typeface="HelveticaNeue"/>
                <a:ea typeface="+mj-ea"/>
              </a:rPr>
              <a:t>결론</a:t>
            </a:r>
            <a:br>
              <a:rPr lang="en-US" altLang="ko-KR" dirty="0">
                <a:latin typeface="Calibri (제목)"/>
                <a:ea typeface="+mj-ea"/>
              </a:rPr>
            </a:br>
            <a:br>
              <a:rPr lang="en-US" altLang="ko-KR" dirty="0">
                <a:latin typeface="Calibri (제목)"/>
                <a:ea typeface="+mj-ea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89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solidFill>
                  <a:srgbClr val="141414"/>
                </a:solidFill>
                <a:latin typeface="HelveticaNeue"/>
                <a:ea typeface="+mj-ea"/>
              </a:rPr>
              <a:t>결론</a:t>
            </a:r>
            <a:endParaRPr lang="en-US" altLang="ko-KR" sz="3600" b="1" i="0" dirty="0">
              <a:solidFill>
                <a:srgbClr val="141414"/>
              </a:solidFill>
              <a:effectLst/>
              <a:latin typeface="HelveticaNeu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b="1" i="0" dirty="0">
              <a:solidFill>
                <a:srgbClr val="141414"/>
              </a:solidFill>
              <a:effectLst/>
              <a:latin typeface="HelveticaNeue"/>
            </a:endParaRPr>
          </a:p>
          <a:p>
            <a:pPr lvl="1"/>
            <a:endParaRPr lang="en-US" altLang="ko-KR" sz="2000" b="1" i="0" dirty="0">
              <a:solidFill>
                <a:srgbClr val="141414"/>
              </a:solidFill>
              <a:effectLst/>
              <a:latin typeface="HelveticaNeue"/>
            </a:endParaRPr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4FF5234-9D39-44E8-849B-16BA47EBBEF2}"/>
              </a:ext>
            </a:extLst>
          </p:cNvPr>
          <p:cNvSpPr txBox="1">
            <a:spLocks/>
          </p:cNvSpPr>
          <p:nvPr/>
        </p:nvSpPr>
        <p:spPr bwMode="auto">
          <a:xfrm>
            <a:off x="479376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48AB8DC-E768-4CAE-B7D9-0F3B515D8551}"/>
              </a:ext>
            </a:extLst>
          </p:cNvPr>
          <p:cNvSpPr txBox="1">
            <a:spLocks/>
          </p:cNvSpPr>
          <p:nvPr/>
        </p:nvSpPr>
        <p:spPr bwMode="auto">
          <a:xfrm>
            <a:off x="609600" y="1772816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rgbClr val="141414"/>
                </a:solidFill>
                <a:latin typeface="HelveticaNeue"/>
                <a:ea typeface="+mj-ea"/>
              </a:rPr>
              <a:t>결론</a:t>
            </a:r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pPr lvl="1"/>
            <a:r>
              <a:rPr lang="en-US" altLang="ko-KR" sz="2000" b="1" dirty="0">
                <a:solidFill>
                  <a:srgbClr val="141414"/>
                </a:solidFill>
                <a:latin typeface="HelveticaNeue"/>
                <a:ea typeface="+mj-ea"/>
              </a:rPr>
              <a:t>Policy</a:t>
            </a:r>
            <a:r>
              <a:rPr lang="ko-KR" altLang="en-US" sz="2000" b="1" dirty="0">
                <a:solidFill>
                  <a:srgbClr val="141414"/>
                </a:solidFill>
                <a:latin typeface="HelveticaNeue"/>
                <a:ea typeface="+mj-ea"/>
              </a:rPr>
              <a:t>의 변화를 적게 주면서 성능 향상을 이루어야 함</a:t>
            </a:r>
            <a:r>
              <a:rPr lang="en-US" altLang="ko-KR" sz="2000" b="1" dirty="0">
                <a:solidFill>
                  <a:srgbClr val="141414"/>
                </a:solidFill>
                <a:latin typeface="HelveticaNeue"/>
                <a:ea typeface="+mj-ea"/>
              </a:rPr>
              <a:t>.</a:t>
            </a: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pPr lvl="1"/>
            <a:r>
              <a:rPr lang="en-US" altLang="ko-KR" sz="2000" b="1" dirty="0"/>
              <a:t>KL(</a:t>
            </a:r>
            <a:r>
              <a:rPr lang="en-US" altLang="ko-KR" sz="2000" b="1" dirty="0" err="1"/>
              <a:t>Kullback-Leibler</a:t>
            </a:r>
            <a:r>
              <a:rPr lang="en-US" altLang="ko-KR" sz="2000" b="1" dirty="0"/>
              <a:t>) divergence</a:t>
            </a:r>
            <a:r>
              <a:rPr lang="ko-KR" altLang="en-US" sz="2000" b="1" dirty="0"/>
              <a:t>를 이용하여 </a:t>
            </a:r>
            <a:r>
              <a:rPr lang="en-US" altLang="ko-KR" sz="2000" b="1" dirty="0"/>
              <a:t>Policy</a:t>
            </a:r>
            <a:r>
              <a:rPr lang="ko-KR" altLang="en-US" sz="2000" b="1" dirty="0"/>
              <a:t>의 변화를 제한함</a:t>
            </a:r>
            <a:r>
              <a:rPr lang="en-US" altLang="ko-KR" sz="2000" b="1" dirty="0"/>
              <a:t>.</a:t>
            </a: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pPr lvl="1"/>
            <a:endParaRPr lang="en-US" altLang="ko-KR" sz="20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pPr marL="914400" lvl="2" indent="0">
              <a:buNone/>
            </a:pPr>
            <a:r>
              <a:rPr lang="en-US" altLang="ko-KR" sz="1600" dirty="0">
                <a:solidFill>
                  <a:srgbClr val="141414"/>
                </a:solidFill>
                <a:latin typeface="HelveticaNeue"/>
                <a:ea typeface="+mj-ea"/>
              </a:rPr>
              <a:t>		</a:t>
            </a:r>
          </a:p>
          <a:p>
            <a:endParaRPr lang="en-US" altLang="ko-KR" sz="2400" b="1" dirty="0">
              <a:solidFill>
                <a:srgbClr val="141414"/>
              </a:solidFill>
              <a:latin typeface="HelveticaNeue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34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시작의 앞서</a:t>
            </a: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시작의 앞서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TRPO(2015)</a:t>
            </a:r>
            <a:r>
              <a:rPr lang="ko-KR" altLang="en-US" b="1" dirty="0"/>
              <a:t>도입 배경</a:t>
            </a:r>
            <a:endParaRPr lang="en-US" altLang="ko-KR" b="1" dirty="0"/>
          </a:p>
          <a:p>
            <a:pPr lvl="1"/>
            <a:r>
              <a:rPr lang="ko-KR" altLang="en-US" dirty="0"/>
              <a:t>분산을 줄이며</a:t>
            </a:r>
            <a:r>
              <a:rPr lang="en-US" altLang="ko-KR" dirty="0"/>
              <a:t> </a:t>
            </a:r>
            <a:r>
              <a:rPr lang="ko-KR" altLang="en-US" dirty="0"/>
              <a:t>매</a:t>
            </a:r>
            <a:r>
              <a:rPr lang="en-US" altLang="ko-KR" dirty="0"/>
              <a:t> </a:t>
            </a:r>
            <a:r>
              <a:rPr lang="ko-KR" altLang="en-US" dirty="0"/>
              <a:t>에피소드마다 성능이 증가하는 방법의 필요성 대두</a:t>
            </a:r>
            <a:endParaRPr lang="en-US" altLang="ko-KR" dirty="0"/>
          </a:p>
          <a:p>
            <a:pPr lvl="2"/>
            <a:r>
              <a:rPr lang="en-US" altLang="ko-KR" sz="1800" dirty="0"/>
              <a:t>Policy</a:t>
            </a:r>
            <a:r>
              <a:rPr lang="ko-KR" altLang="en-US" sz="1800" dirty="0"/>
              <a:t>를 조금씩 변동하며 성능 향상을 보장하고자 함</a:t>
            </a:r>
            <a:r>
              <a:rPr lang="en-US" altLang="ko-KR" sz="1800" dirty="0"/>
              <a:t>.</a:t>
            </a:r>
          </a:p>
          <a:p>
            <a:pPr lvl="2"/>
            <a:endParaRPr lang="en-US" altLang="ko-KR" sz="1800" dirty="0"/>
          </a:p>
          <a:p>
            <a:pPr lvl="1"/>
            <a:r>
              <a:rPr lang="ko-KR" altLang="en-US" dirty="0"/>
              <a:t>이후 제안된 </a:t>
            </a:r>
            <a:r>
              <a:rPr lang="en-US" altLang="ko-KR" dirty="0"/>
              <a:t>PPO(2017)</a:t>
            </a:r>
            <a:r>
              <a:rPr lang="ko-KR" altLang="en-US" dirty="0"/>
              <a:t>의 모태가 됨</a:t>
            </a:r>
            <a:endParaRPr lang="en-US" altLang="ko-KR" dirty="0"/>
          </a:p>
          <a:p>
            <a:pPr lvl="2"/>
            <a:r>
              <a:rPr lang="en-US" altLang="ko-KR" sz="1800" dirty="0"/>
              <a:t>TRPO</a:t>
            </a:r>
            <a:r>
              <a:rPr lang="ko-KR" altLang="en-US" sz="1800" dirty="0"/>
              <a:t>에 비해 상당히 실용적이다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800" dirty="0"/>
              <a:t>접근법이 수학적으로도 간단하다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/>
              <a:t>TRPO</a:t>
            </a:r>
            <a:r>
              <a:rPr lang="ko-KR" altLang="en-US" sz="1800" dirty="0"/>
              <a:t>와 성능은 비슷하다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2000" dirty="0"/>
          </a:p>
          <a:p>
            <a:pPr lvl="2"/>
            <a:endParaRPr lang="en-US" altLang="ko-KR" sz="2000" dirty="0">
              <a:latin typeface="새굴림 (본문)"/>
            </a:endParaRPr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F3CE2-FC68-4101-A421-6DBBC74567B7}"/>
              </a:ext>
            </a:extLst>
          </p:cNvPr>
          <p:cNvSpPr txBox="1"/>
          <p:nvPr/>
        </p:nvSpPr>
        <p:spPr>
          <a:xfrm>
            <a:off x="875420" y="5373216"/>
            <a:ext cx="104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직접 구현에서 사용하기 보다는 접근 방법을 이해하는게 중요</a:t>
            </a:r>
            <a:r>
              <a:rPr lang="en-US" altLang="ko-KR" sz="2800" b="1" dirty="0"/>
              <a:t>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35B23E-9ED5-4711-9C7E-A4BFE4B9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708159"/>
            <a:ext cx="3337266" cy="25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시작의 앞서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워밍업</a:t>
            </a:r>
            <a:r>
              <a:rPr lang="en-US" altLang="ko-KR" sz="2400" b="1" dirty="0"/>
              <a:t>!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EF4951-B67F-4800-9BB6-B7328C17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852936"/>
            <a:ext cx="4150990" cy="27534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F38E6A-32B2-4A8A-89A5-89F74C31B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972346"/>
            <a:ext cx="4219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6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141414"/>
                </a:solidFill>
                <a:effectLst/>
                <a:latin typeface="HelveticaNeue"/>
              </a:rPr>
              <a:t>Kakade</a:t>
            </a:r>
            <a: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  <a:t> &amp; Langford</a:t>
            </a:r>
            <a:b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</a:br>
            <a:br>
              <a:rPr lang="en-US" altLang="ko-KR" b="1" dirty="0">
                <a:latin typeface="Calibri (제목)"/>
                <a:ea typeface="+mj-ea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06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 err="1">
                <a:solidFill>
                  <a:srgbClr val="141414"/>
                </a:solidFill>
                <a:effectLst/>
                <a:latin typeface="HelveticaNeue"/>
              </a:rPr>
              <a:t>Kakade</a:t>
            </a:r>
            <a:r>
              <a:rPr lang="en-US" altLang="ko-KR" sz="3600" b="1" i="0" dirty="0">
                <a:solidFill>
                  <a:srgbClr val="141414"/>
                </a:solidFill>
                <a:effectLst/>
                <a:latin typeface="HelveticaNeue"/>
              </a:rPr>
              <a:t> &amp; Langford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0" dirty="0" err="1">
                <a:solidFill>
                  <a:srgbClr val="141414"/>
                </a:solidFill>
                <a:effectLst/>
                <a:latin typeface="HelveticaNeue"/>
              </a:rPr>
              <a:t>Kakade</a:t>
            </a:r>
            <a:r>
              <a:rPr lang="en-US" altLang="ko-KR" sz="2400" b="1" i="0" dirty="0">
                <a:solidFill>
                  <a:srgbClr val="141414"/>
                </a:solidFill>
                <a:effectLst/>
                <a:latin typeface="HelveticaNeue"/>
              </a:rPr>
              <a:t> &amp; Langford (2002)</a:t>
            </a:r>
            <a:endParaRPr lang="en-US" altLang="ko-KR" sz="2400" b="1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AFC195-458F-43EF-80D9-177EE903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115" y="1485476"/>
            <a:ext cx="3476625" cy="1266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562FC7-8F78-4183-AF32-A1CEB4FA9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2476042"/>
            <a:ext cx="3476625" cy="4350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3B4EAB-786E-416B-89C1-A4CB98FF28DA}"/>
              </a:ext>
            </a:extLst>
          </p:cNvPr>
          <p:cNvSpPr txBox="1"/>
          <p:nvPr/>
        </p:nvSpPr>
        <p:spPr>
          <a:xfrm>
            <a:off x="840929" y="21188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증명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80289E-9737-44E8-8A4C-7AB530A4749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71864" y="1844824"/>
            <a:ext cx="1014251" cy="274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836C5F-8FC0-4377-A7AE-E18F0DC9C466}"/>
              </a:ext>
            </a:extLst>
          </p:cNvPr>
          <p:cNvCxnSpPr/>
          <p:nvPr/>
        </p:nvCxnSpPr>
        <p:spPr>
          <a:xfrm>
            <a:off x="4007768" y="378904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A5ECFE-EFEE-4013-AC31-E2D3735C9013}"/>
              </a:ext>
            </a:extLst>
          </p:cNvPr>
          <p:cNvCxnSpPr>
            <a:cxnSpLocks/>
          </p:cNvCxnSpPr>
          <p:nvPr/>
        </p:nvCxnSpPr>
        <p:spPr>
          <a:xfrm>
            <a:off x="3143672" y="450912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550D57-6F96-44B1-AF6E-8E69F299A0EB}"/>
              </a:ext>
            </a:extLst>
          </p:cNvPr>
          <p:cNvCxnSpPr>
            <a:cxnSpLocks/>
          </p:cNvCxnSpPr>
          <p:nvPr/>
        </p:nvCxnSpPr>
        <p:spPr>
          <a:xfrm>
            <a:off x="5015880" y="378904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6F9380-75E2-4CE6-944E-7845203E903A}"/>
              </a:ext>
            </a:extLst>
          </p:cNvPr>
          <p:cNvCxnSpPr>
            <a:cxnSpLocks/>
          </p:cNvCxnSpPr>
          <p:nvPr/>
        </p:nvCxnSpPr>
        <p:spPr>
          <a:xfrm>
            <a:off x="5015880" y="414908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04F5AE1-AD6A-4DF4-BF54-F6A7F3B56FD7}"/>
                  </a:ext>
                </a:extLst>
              </p:cNvPr>
              <p:cNvSpPr/>
              <p:nvPr/>
            </p:nvSpPr>
            <p:spPr>
              <a:xfrm>
                <a:off x="6128520" y="2636913"/>
                <a:ext cx="4248472" cy="37444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 :  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 −</m:t>
                      </m:r>
                      <m:sSub>
                        <m:sSub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 :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 :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 :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04F5AE1-AD6A-4DF4-BF54-F6A7F3B56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520" y="2636913"/>
                <a:ext cx="4248472" cy="3744416"/>
              </a:xfrm>
              <a:prstGeom prst="rect">
                <a:avLst/>
              </a:prstGeom>
              <a:blipFill>
                <a:blip r:embed="rId5"/>
                <a:stretch>
                  <a:fillRect b="-15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0D8108-5189-4E9D-B724-7D6B0B8F99EA}"/>
              </a:ext>
            </a:extLst>
          </p:cNvPr>
          <p:cNvCxnSpPr/>
          <p:nvPr/>
        </p:nvCxnSpPr>
        <p:spPr>
          <a:xfrm>
            <a:off x="8040216" y="2752301"/>
            <a:ext cx="1656184" cy="7487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7BA82D-B13E-4D13-B3CA-CE36F762948F}"/>
              </a:ext>
            </a:extLst>
          </p:cNvPr>
          <p:cNvCxnSpPr/>
          <p:nvPr/>
        </p:nvCxnSpPr>
        <p:spPr>
          <a:xfrm>
            <a:off x="8040216" y="3327993"/>
            <a:ext cx="1656184" cy="7487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13F3840-8D99-4AB2-8A38-EF85295A97F8}"/>
              </a:ext>
            </a:extLst>
          </p:cNvPr>
          <p:cNvCxnSpPr/>
          <p:nvPr/>
        </p:nvCxnSpPr>
        <p:spPr>
          <a:xfrm>
            <a:off x="8040216" y="3851694"/>
            <a:ext cx="1656184" cy="7487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 err="1">
                <a:solidFill>
                  <a:srgbClr val="141414"/>
                </a:solidFill>
                <a:effectLst/>
                <a:latin typeface="HelveticaNeue"/>
              </a:rPr>
              <a:t>Kakade</a:t>
            </a:r>
            <a:r>
              <a:rPr lang="en-US" altLang="ko-KR" sz="3600" b="1" i="0" dirty="0">
                <a:solidFill>
                  <a:srgbClr val="141414"/>
                </a:solidFill>
                <a:effectLst/>
                <a:latin typeface="HelveticaNeue"/>
              </a:rPr>
              <a:t> &amp; Langford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i="0" dirty="0">
                <a:solidFill>
                  <a:srgbClr val="141414"/>
                </a:solidFill>
                <a:effectLst/>
                <a:latin typeface="HelveticaNeue"/>
              </a:rPr>
              <a:t>시간의 흐름에서 상태의 흐름으로</a:t>
            </a:r>
            <a:r>
              <a:rPr lang="en-US" altLang="ko-KR" sz="2400" b="1" i="0" dirty="0">
                <a:solidFill>
                  <a:srgbClr val="141414"/>
                </a:solidFill>
                <a:effectLst/>
                <a:latin typeface="HelveticaNeue"/>
              </a:rPr>
              <a:t>!</a:t>
            </a:r>
          </a:p>
          <a:p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12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4568A-C310-400D-94EE-DC6F9490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600199"/>
            <a:ext cx="3914775" cy="466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BC75F1-6E55-443C-BBAF-D8ACCBD30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451025"/>
            <a:ext cx="4324350" cy="416242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8EB547-4EA6-4981-A6A0-AC8E6BE85F5E}"/>
              </a:ext>
            </a:extLst>
          </p:cNvPr>
          <p:cNvCxnSpPr>
            <a:cxnSpLocks/>
          </p:cNvCxnSpPr>
          <p:nvPr/>
        </p:nvCxnSpPr>
        <p:spPr>
          <a:xfrm>
            <a:off x="3143672" y="6553200"/>
            <a:ext cx="1296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8E406B-BA2B-4A42-A392-11A5EFD1577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439816" y="3011654"/>
            <a:ext cx="1828800" cy="326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519C721-4C42-415A-8FE1-F8E17EACC29E}"/>
                  </a:ext>
                </a:extLst>
              </p:cNvPr>
              <p:cNvSpPr/>
              <p:nvPr/>
            </p:nvSpPr>
            <p:spPr>
              <a:xfrm>
                <a:off x="6268616" y="2066924"/>
                <a:ext cx="4104456" cy="188946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d>
                            <m:dPr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  <a:p>
                <a:pPr algn="ctr"/>
                <a:r>
                  <a:rPr lang="ko-KR" altLang="en-US" dirty="0"/>
                  <a:t>이면 성능 향상이 보장된다</a:t>
                </a:r>
                <a:r>
                  <a:rPr lang="en-US" altLang="ko-KR" dirty="0"/>
                  <a:t>.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그러나 인공 신경망을 사용하면 반대의 경우가 발생한다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519C721-4C42-415A-8FE1-F8E17EACC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16" y="2066924"/>
                <a:ext cx="4104456" cy="1889460"/>
              </a:xfrm>
              <a:prstGeom prst="rect">
                <a:avLst/>
              </a:prstGeom>
              <a:blipFill>
                <a:blip r:embed="rId5"/>
                <a:stretch>
                  <a:fillRect l="-442" r="-295" b="-2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0379B74E-3A2E-47B9-9281-CA4F876CC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521" y="4532237"/>
            <a:ext cx="3038475" cy="2181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A075E8-7165-4A21-AD15-404711B244F6}"/>
              </a:ext>
            </a:extLst>
          </p:cNvPr>
          <p:cNvSpPr txBox="1"/>
          <p:nvPr/>
        </p:nvSpPr>
        <p:spPr>
          <a:xfrm>
            <a:off x="7075512" y="4276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22122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141414"/>
                </a:solidFill>
                <a:effectLst/>
                <a:latin typeface="HelveticaNeue"/>
              </a:rPr>
              <a:t>성능 향상 보장</a:t>
            </a:r>
            <a:br>
              <a:rPr lang="en-US" altLang="ko-KR" b="1" i="0" dirty="0">
                <a:solidFill>
                  <a:srgbClr val="141414"/>
                </a:solidFill>
                <a:effectLst/>
                <a:latin typeface="HelveticaNeue"/>
              </a:rPr>
            </a:br>
            <a:br>
              <a:rPr lang="en-US" altLang="ko-KR" b="1" dirty="0">
                <a:latin typeface="Calibri (제목)"/>
                <a:ea typeface="+mj-ea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562233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81546</TotalTime>
  <Words>614</Words>
  <Application>Microsoft Office PowerPoint</Application>
  <PresentationFormat>와이드스크린</PresentationFormat>
  <Paragraphs>293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Calibri (제목)</vt:lpstr>
      <vt:lpstr>HelveticaNeue</vt:lpstr>
      <vt:lpstr>se-nanumgothic</vt:lpstr>
      <vt:lpstr>맑은 고딕</vt:lpstr>
      <vt:lpstr>새굴림</vt:lpstr>
      <vt:lpstr>새굴림 (본문)</vt:lpstr>
      <vt:lpstr>Arial</vt:lpstr>
      <vt:lpstr>Calibri</vt:lpstr>
      <vt:lpstr>Cambria Math</vt:lpstr>
      <vt:lpstr>Tahoma</vt:lpstr>
      <vt:lpstr>Wingdings</vt:lpstr>
      <vt:lpstr>연구실</vt:lpstr>
      <vt:lpstr>TRPO(trust Region Policy Optimization)</vt:lpstr>
      <vt:lpstr>Index</vt:lpstr>
      <vt:lpstr>시작의 앞서   </vt:lpstr>
      <vt:lpstr>시작의 앞서</vt:lpstr>
      <vt:lpstr>시작의 앞서</vt:lpstr>
      <vt:lpstr>Kakade &amp; Langford    </vt:lpstr>
      <vt:lpstr>Kakade &amp; Langford</vt:lpstr>
      <vt:lpstr>Kakade &amp; Langford</vt:lpstr>
      <vt:lpstr>성능 향상 보장    </vt:lpstr>
      <vt:lpstr>성능 향상 보장</vt:lpstr>
      <vt:lpstr>성능 향상 보장</vt:lpstr>
      <vt:lpstr>성능 향상 보장</vt:lpstr>
      <vt:lpstr>성능 향상 보장</vt:lpstr>
      <vt:lpstr>성능 향상 보장</vt:lpstr>
      <vt:lpstr>실용적인 접근    </vt:lpstr>
      <vt:lpstr>실용적인 접근</vt:lpstr>
      <vt:lpstr>실용적인 접근</vt:lpstr>
      <vt:lpstr>실용적인 접근</vt:lpstr>
      <vt:lpstr>실용적인 접근</vt:lpstr>
      <vt:lpstr>Sample 기반의 추정   </vt:lpstr>
      <vt:lpstr>Sample 기반의 추정</vt:lpstr>
      <vt:lpstr>Sample 기반의 추정</vt:lpstr>
      <vt:lpstr>결론    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규열 정</cp:lastModifiedBy>
  <cp:revision>4492</cp:revision>
  <cp:lastPrinted>2014-01-28T15:06:27Z</cp:lastPrinted>
  <dcterms:created xsi:type="dcterms:W3CDTF">2014-01-17T23:41:00Z</dcterms:created>
  <dcterms:modified xsi:type="dcterms:W3CDTF">2020-09-14T06:31:19Z</dcterms:modified>
</cp:coreProperties>
</file>