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49" r:id="rId2"/>
    <p:sldId id="480" r:id="rId3"/>
    <p:sldId id="574" r:id="rId4"/>
    <p:sldId id="575" r:id="rId5"/>
    <p:sldId id="580" r:id="rId6"/>
    <p:sldId id="576" r:id="rId7"/>
    <p:sldId id="577" r:id="rId8"/>
    <p:sldId id="589" r:id="rId9"/>
    <p:sldId id="578" r:id="rId10"/>
    <p:sldId id="579" r:id="rId11"/>
    <p:sldId id="590" r:id="rId12"/>
    <p:sldId id="591" r:id="rId13"/>
    <p:sldId id="592" r:id="rId14"/>
    <p:sldId id="584" r:id="rId15"/>
    <p:sldId id="581" r:id="rId16"/>
    <p:sldId id="582" r:id="rId17"/>
    <p:sldId id="583" r:id="rId18"/>
    <p:sldId id="585" r:id="rId19"/>
    <p:sldId id="586" r:id="rId20"/>
    <p:sldId id="587" r:id="rId21"/>
    <p:sldId id="588" r:id="rId2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3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7BB"/>
    <a:srgbClr val="FF7043"/>
    <a:srgbClr val="BBBBBB"/>
    <a:srgbClr val="EE3377"/>
    <a:srgbClr val="4EBBE3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3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1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78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0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0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2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4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1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9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96" y="2780929"/>
            <a:ext cx="10492208" cy="648071"/>
          </a:xfrm>
        </p:spPr>
        <p:txBody>
          <a:bodyPr/>
          <a:lstStyle/>
          <a:p>
            <a:r>
              <a:rPr lang="en-US" altLang="ko-KR" dirty="0"/>
              <a:t>LANGUAGE GANS FALLING SHORT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2020.10.26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Apple SD Gothic Neo"/>
              </a:rPr>
              <a:t>Generative Adversarial Network - </a:t>
            </a:r>
            <a:r>
              <a:rPr lang="en-US" altLang="ko-KR" sz="3600" b="1" dirty="0">
                <a:latin typeface="Calibri (제목)"/>
              </a:rPr>
              <a:t>GAN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400" b="1" dirty="0"/>
              <a:t>GAN</a:t>
            </a:r>
          </a:p>
          <a:p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2050" name="Picture 2" descr="GAN (Generative Adversarial Networks) &gt; 도리의 디지털라이프">
            <a:extLst>
              <a:ext uri="{FF2B5EF4-FFF2-40B4-BE49-F238E27FC236}">
                <a16:creationId xmlns:a16="http://schemas.microsoft.com/office/drawing/2014/main" id="{85748207-6A5D-4D4A-923C-EED06449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252005"/>
            <a:ext cx="5822427" cy="23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C39576-7CAF-4BC4-B37B-CE3F90A66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574" y="5150692"/>
            <a:ext cx="5267325" cy="46672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8308CB-69BD-4C95-ACF2-6D7B54BAFF4B}"/>
              </a:ext>
            </a:extLst>
          </p:cNvPr>
          <p:cNvCxnSpPr/>
          <p:nvPr/>
        </p:nvCxnSpPr>
        <p:spPr>
          <a:xfrm>
            <a:off x="6558942" y="515069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7193C2-0EDC-40D3-8D80-72D98E3E8A5A}"/>
              </a:ext>
            </a:extLst>
          </p:cNvPr>
          <p:cNvCxnSpPr/>
          <p:nvPr/>
        </p:nvCxnSpPr>
        <p:spPr>
          <a:xfrm flipH="1" flipV="1">
            <a:off x="4326694" y="4605994"/>
            <a:ext cx="2880320" cy="54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D91B5B0-9B81-41B5-98EA-5DCFC1862F7C}"/>
              </a:ext>
            </a:extLst>
          </p:cNvPr>
          <p:cNvCxnSpPr>
            <a:cxnSpLocks/>
          </p:cNvCxnSpPr>
          <p:nvPr/>
        </p:nvCxnSpPr>
        <p:spPr>
          <a:xfrm>
            <a:off x="5406814" y="5186459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D0A156-567C-4330-A16C-B6A7A4B251A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80237" y="4391962"/>
            <a:ext cx="1279649" cy="75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65998B-8470-4838-B38F-2253A30CAC60}"/>
              </a:ext>
            </a:extLst>
          </p:cNvPr>
          <p:cNvSpPr txBox="1"/>
          <p:nvPr/>
        </p:nvSpPr>
        <p:spPr>
          <a:xfrm>
            <a:off x="646947" y="6057438"/>
            <a:ext cx="1089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이러한 모델은 </a:t>
            </a:r>
            <a:r>
              <a:rPr lang="en-US" altLang="ko-KR" sz="2800" b="1" dirty="0"/>
              <a:t>Quality</a:t>
            </a:r>
            <a:r>
              <a:rPr lang="ko-KR" altLang="en-US" sz="2800" b="1" dirty="0"/>
              <a:t>를 개선 하였다</a:t>
            </a:r>
            <a:r>
              <a:rPr lang="en-US" altLang="ko-KR" sz="2800" b="1" dirty="0"/>
              <a:t>.  </a:t>
            </a:r>
            <a:r>
              <a:rPr lang="ko-KR" altLang="en-US" sz="2800" b="1" dirty="0"/>
              <a:t>그러나 </a:t>
            </a:r>
            <a:r>
              <a:rPr lang="en-US" altLang="ko-KR" sz="2800" b="1" dirty="0"/>
              <a:t>Diversity</a:t>
            </a:r>
            <a:r>
              <a:rPr lang="ko-KR" altLang="en-US" sz="2800" b="1" dirty="0"/>
              <a:t>를 저해 하였다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90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Apple SD Gothic Neo"/>
              </a:rPr>
              <a:t>Generative Adversarial Network - </a:t>
            </a:r>
            <a:r>
              <a:rPr lang="en-US" altLang="ko-KR" sz="3600" b="1" dirty="0">
                <a:latin typeface="Calibri (제목)"/>
              </a:rPr>
              <a:t>GAN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2D6D7-2882-4269-96A6-88087772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PT Sans"/>
              </a:rPr>
              <a:t>GAN</a:t>
            </a:r>
            <a:r>
              <a:rPr lang="ko-KR" altLang="en-US" b="1" dirty="0">
                <a:latin typeface="PT Sans"/>
              </a:rPr>
              <a:t>의</a:t>
            </a:r>
            <a:r>
              <a:rPr lang="en-US" altLang="ko-KR" b="1" i="0" dirty="0">
                <a:effectLst/>
                <a:latin typeface="PT Sans"/>
              </a:rPr>
              <a:t> mode collapsing </a:t>
            </a:r>
            <a:r>
              <a:rPr lang="ko-KR" altLang="en-US" b="1" i="0" dirty="0">
                <a:effectLst/>
                <a:latin typeface="PT Sans"/>
              </a:rPr>
              <a:t>문제</a:t>
            </a:r>
            <a:endParaRPr lang="en-US" altLang="ko-KR" b="1" i="0" dirty="0">
              <a:effectLst/>
              <a:latin typeface="PT Sans"/>
            </a:endParaRPr>
          </a:p>
          <a:p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6B7E4-B3CB-4A8A-A159-F36B74A8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13" y="2204864"/>
            <a:ext cx="7410574" cy="357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335DA5-83B4-4BB4-9995-8AAA92F41988}"/>
              </a:ext>
            </a:extLst>
          </p:cNvPr>
          <p:cNvSpPr txBox="1"/>
          <p:nvPr/>
        </p:nvSpPr>
        <p:spPr>
          <a:xfrm>
            <a:off x="3762425" y="55735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학습 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3F1CE-72A4-4673-93C8-BD884A36F532}"/>
              </a:ext>
            </a:extLst>
          </p:cNvPr>
          <p:cNvSpPr txBox="1"/>
          <p:nvPr/>
        </p:nvSpPr>
        <p:spPr>
          <a:xfrm>
            <a:off x="7248128" y="55937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학습 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91C95-89EC-459B-A2C4-973FF596324E}"/>
              </a:ext>
            </a:extLst>
          </p:cNvPr>
          <p:cNvSpPr txBox="1"/>
          <p:nvPr/>
        </p:nvSpPr>
        <p:spPr>
          <a:xfrm>
            <a:off x="1415480" y="6111149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특정 방향으로만 몰리게 되는 경우가 발생한다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400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Apple SD Gothic Neo"/>
              </a:rPr>
              <a:t>Generative Adversarial Network - </a:t>
            </a:r>
            <a:r>
              <a:rPr lang="en-US" altLang="ko-KR" sz="3600" b="1" dirty="0">
                <a:latin typeface="Calibri (제목)"/>
              </a:rPr>
              <a:t>GAN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2D6D7-2882-4269-96A6-88087772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PT Sans"/>
              </a:rPr>
              <a:t>GAN</a:t>
            </a:r>
            <a:r>
              <a:rPr lang="ko-KR" altLang="en-US" b="1" dirty="0">
                <a:latin typeface="PT Sans"/>
              </a:rPr>
              <a:t>의</a:t>
            </a:r>
            <a:r>
              <a:rPr lang="en-US" altLang="ko-KR" b="1" i="0" dirty="0">
                <a:effectLst/>
                <a:latin typeface="PT Sans"/>
              </a:rPr>
              <a:t> mode collapsing </a:t>
            </a:r>
            <a:r>
              <a:rPr lang="ko-KR" altLang="en-US" b="1" i="0" dirty="0">
                <a:effectLst/>
                <a:latin typeface="PT Sans"/>
              </a:rPr>
              <a:t>문제</a:t>
            </a:r>
            <a:endParaRPr lang="en-US" altLang="ko-KR" b="1" i="0" dirty="0">
              <a:effectLst/>
              <a:latin typeface="PT Sans"/>
            </a:endParaRPr>
          </a:p>
          <a:p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91C95-89EC-459B-A2C4-973FF596324E}"/>
              </a:ext>
            </a:extLst>
          </p:cNvPr>
          <p:cNvSpPr txBox="1"/>
          <p:nvPr/>
        </p:nvSpPr>
        <p:spPr>
          <a:xfrm>
            <a:off x="1307468" y="5726179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특정 방향으로만 몰리게 되는 경우가 발생한다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1026" name="Picture 2" descr="Jaejun Yoo's Playground: 초짜 대학원생의 입장에서 이해하는 Unrolled Generative Adversarial  Networks (1)">
            <a:extLst>
              <a:ext uri="{FF2B5EF4-FFF2-40B4-BE49-F238E27FC236}">
                <a16:creationId xmlns:a16="http://schemas.microsoft.com/office/drawing/2014/main" id="{57B880CD-2A2D-4D9B-92C6-E8A2503F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636912"/>
            <a:ext cx="9027204" cy="22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891E4-3720-49E1-A44A-F05348A8D9CE}"/>
              </a:ext>
            </a:extLst>
          </p:cNvPr>
          <p:cNvSpPr txBox="1"/>
          <p:nvPr/>
        </p:nvSpPr>
        <p:spPr>
          <a:xfrm>
            <a:off x="292460" y="30752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개선된 </a:t>
            </a:r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BC4CA-23C1-436A-BFFC-B3B0F0A814B4}"/>
              </a:ext>
            </a:extLst>
          </p:cNvPr>
          <p:cNvSpPr txBox="1"/>
          <p:nvPr/>
        </p:nvSpPr>
        <p:spPr>
          <a:xfrm>
            <a:off x="268896" y="38830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일반적인 </a:t>
            </a:r>
            <a:r>
              <a:rPr lang="en-US" altLang="ko-KR" dirty="0"/>
              <a:t>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35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Apple SD Gothic Neo"/>
              </a:rPr>
              <a:t>Generative Adversarial Network - </a:t>
            </a:r>
            <a:r>
              <a:rPr lang="en-US" altLang="ko-KR" sz="3600" b="1" dirty="0">
                <a:latin typeface="Calibri (제목)"/>
              </a:rPr>
              <a:t>GAN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2D6D7-2882-4269-96A6-88087772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PT Sans"/>
              </a:rPr>
              <a:t>GAN</a:t>
            </a:r>
            <a:r>
              <a:rPr lang="ko-KR" altLang="en-US" b="1" dirty="0">
                <a:latin typeface="PT Sans"/>
              </a:rPr>
              <a:t>의</a:t>
            </a:r>
            <a:r>
              <a:rPr lang="en-US" altLang="ko-KR" b="1" i="0" dirty="0">
                <a:effectLst/>
                <a:latin typeface="PT Sans"/>
              </a:rPr>
              <a:t> mode collapsing </a:t>
            </a:r>
            <a:r>
              <a:rPr lang="ko-KR" altLang="en-US" b="1" i="0" dirty="0">
                <a:effectLst/>
                <a:latin typeface="PT Sans"/>
              </a:rPr>
              <a:t>문제</a:t>
            </a:r>
            <a:endParaRPr lang="en-US" altLang="ko-KR" b="1" i="0" dirty="0">
              <a:effectLst/>
              <a:latin typeface="PT Sans"/>
            </a:endParaRPr>
          </a:p>
          <a:p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91C95-89EC-459B-A2C4-973FF596324E}"/>
              </a:ext>
            </a:extLst>
          </p:cNvPr>
          <p:cNvSpPr txBox="1"/>
          <p:nvPr/>
        </p:nvSpPr>
        <p:spPr>
          <a:xfrm>
            <a:off x="1304876" y="6291590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특정 방향으로만 몰리게 되는 경우가 발생한다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91E4-3720-49E1-A44A-F05348A8D9CE}"/>
              </a:ext>
            </a:extLst>
          </p:cNvPr>
          <p:cNvSpPr txBox="1"/>
          <p:nvPr/>
        </p:nvSpPr>
        <p:spPr>
          <a:xfrm>
            <a:off x="609600" y="303953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개선된 </a:t>
            </a:r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BC4CA-23C1-436A-BFFC-B3B0F0A814B4}"/>
              </a:ext>
            </a:extLst>
          </p:cNvPr>
          <p:cNvSpPr txBox="1"/>
          <p:nvPr/>
        </p:nvSpPr>
        <p:spPr>
          <a:xfrm>
            <a:off x="464463" y="490163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일반적인 </a:t>
            </a:r>
            <a:r>
              <a:rPr lang="en-US" altLang="ko-KR" dirty="0"/>
              <a:t>GAN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F71317-260A-49B0-B5F7-69A3D22A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17" y="2130949"/>
            <a:ext cx="80486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3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i="0" dirty="0">
                <a:effectLst/>
                <a:latin typeface="Apple SD Gothic Neo"/>
              </a:rPr>
              <a:t>Generative Adversarial Network - </a:t>
            </a:r>
            <a:r>
              <a:rPr lang="en-US" altLang="ko-KR" sz="3600" b="1" dirty="0">
                <a:latin typeface="Calibri (제목)"/>
              </a:rPr>
              <a:t>GAN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자연어 생성 모델의 성능 지표 </a:t>
            </a:r>
            <a:r>
              <a:rPr lang="en-US" altLang="ko-KR" b="1" dirty="0"/>
              <a:t>(</a:t>
            </a:r>
            <a:r>
              <a:rPr lang="en-US" altLang="ko-KR" b="1" dirty="0" err="1"/>
              <a:t>Yaoming</a:t>
            </a:r>
            <a:r>
              <a:rPr lang="en-US" altLang="ko-KR" b="1" dirty="0"/>
              <a:t> Zhu, 2018 </a:t>
            </a:r>
            <a:r>
              <a:rPr lang="ko-KR" altLang="en-US" b="1" dirty="0"/>
              <a:t>제안</a:t>
            </a:r>
            <a:r>
              <a:rPr lang="en-US" altLang="ko-KR" b="1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A37393-AE0E-4173-A031-D83489B8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204864"/>
            <a:ext cx="4065230" cy="280831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7DADF9-78E6-480F-AB2A-32D3DBD183C4}"/>
              </a:ext>
            </a:extLst>
          </p:cNvPr>
          <p:cNvCxnSpPr>
            <a:cxnSpLocks/>
          </p:cNvCxnSpPr>
          <p:nvPr/>
        </p:nvCxnSpPr>
        <p:spPr>
          <a:xfrm flipH="1" flipV="1">
            <a:off x="4309592" y="4906691"/>
            <a:ext cx="1171118" cy="1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6FE6E6-B951-461F-8BE1-3A8F4EE117BC}"/>
              </a:ext>
            </a:extLst>
          </p:cNvPr>
          <p:cNvSpPr txBox="1"/>
          <p:nvPr/>
        </p:nvSpPr>
        <p:spPr>
          <a:xfrm>
            <a:off x="5480710" y="4906691"/>
            <a:ext cx="117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Quality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380664-6D5C-4CA7-AD91-413EF9ECAA16}"/>
              </a:ext>
            </a:extLst>
          </p:cNvPr>
          <p:cNvCxnSpPr>
            <a:cxnSpLocks/>
          </p:cNvCxnSpPr>
          <p:nvPr/>
        </p:nvCxnSpPr>
        <p:spPr>
          <a:xfrm>
            <a:off x="1055440" y="3065909"/>
            <a:ext cx="360040" cy="4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9EB76F-349F-4A93-92EE-5634DCA45FD2}"/>
              </a:ext>
            </a:extLst>
          </p:cNvPr>
          <p:cNvSpPr txBox="1"/>
          <p:nvPr/>
        </p:nvSpPr>
        <p:spPr>
          <a:xfrm>
            <a:off x="335360" y="2696251"/>
            <a:ext cx="117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Diversity </a:t>
            </a:r>
            <a:endParaRPr lang="ko-KR" altLang="en-US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DEF061-1D36-490D-9A4B-18BC2734D8F7}"/>
              </a:ext>
            </a:extLst>
          </p:cNvPr>
          <p:cNvCxnSpPr/>
          <p:nvPr/>
        </p:nvCxnSpPr>
        <p:spPr>
          <a:xfrm>
            <a:off x="5807968" y="342900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6EF403-95FB-488F-8D51-A1ED51727AC3}"/>
              </a:ext>
            </a:extLst>
          </p:cNvPr>
          <p:cNvSpPr txBox="1"/>
          <p:nvPr/>
        </p:nvSpPr>
        <p:spPr>
          <a:xfrm>
            <a:off x="6861770" y="3228945"/>
            <a:ext cx="4694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두가지 지표 모두 낮을수록 성능이 좋다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6E314E-A6D9-46AE-86C6-5361ABFF86BB}"/>
              </a:ext>
            </a:extLst>
          </p:cNvPr>
          <p:cNvSpPr txBox="1"/>
          <p:nvPr/>
        </p:nvSpPr>
        <p:spPr>
          <a:xfrm>
            <a:off x="1709785" y="566746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GAN </a:t>
            </a:r>
            <a:r>
              <a:rPr lang="ko-KR" altLang="en-US" sz="2800" b="1" dirty="0"/>
              <a:t>기반 모델은 어떤 모델이 </a:t>
            </a:r>
            <a:r>
              <a:rPr lang="ko-KR" altLang="en-US" sz="2800" b="1" dirty="0" err="1"/>
              <a:t>좋은지</a:t>
            </a:r>
            <a:r>
              <a:rPr lang="ko-KR" altLang="en-US" sz="2800" b="1" dirty="0"/>
              <a:t> 알 수가 없다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2621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Temperature </a:t>
            </a:r>
            <a:r>
              <a:rPr lang="en-US" altLang="ko-KR" b="1" dirty="0"/>
              <a:t>S</a:t>
            </a:r>
            <a:r>
              <a:rPr lang="en-US" altLang="ko-KR" sz="4000" b="1" dirty="0"/>
              <a:t>weep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04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Temperature Sweep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400" b="1" dirty="0" err="1">
                <a:latin typeface="Calibri (제목)"/>
              </a:rPr>
              <a:t>Softmax</a:t>
            </a:r>
            <a:r>
              <a:rPr lang="ko-KR" altLang="en-US" sz="2400" b="1" dirty="0">
                <a:latin typeface="Calibri (제목)"/>
              </a:rPr>
              <a:t>에 </a:t>
            </a:r>
            <a:r>
              <a:rPr lang="en-US" altLang="ko-KR" sz="2400" b="1" dirty="0">
                <a:latin typeface="Calibri (제목)"/>
              </a:rPr>
              <a:t>Temperature </a:t>
            </a:r>
            <a:r>
              <a:rPr lang="ko-KR" altLang="en-US" sz="2400" b="1" dirty="0">
                <a:latin typeface="Calibri (제목)"/>
              </a:rPr>
              <a:t>를 적용하였다</a:t>
            </a:r>
            <a:r>
              <a:rPr lang="en-US" altLang="ko-KR" sz="2400" b="1" dirty="0">
                <a:latin typeface="Calibri (제목)"/>
              </a:rPr>
              <a:t>.</a:t>
            </a:r>
          </a:p>
          <a:p>
            <a:pPr lvl="1"/>
            <a:r>
              <a:rPr lang="en-US" altLang="ko-KR" sz="2000" b="1" dirty="0" err="1">
                <a:latin typeface="Calibri (제목)"/>
              </a:rPr>
              <a:t>Softmax</a:t>
            </a:r>
            <a:r>
              <a:rPr lang="ko-KR" altLang="en-US" sz="2000" b="1" dirty="0">
                <a:latin typeface="Calibri (제목)"/>
              </a:rPr>
              <a:t>의 성질</a:t>
            </a:r>
            <a:endParaRPr lang="en-US" altLang="ko-KR" sz="2000" b="1" dirty="0">
              <a:latin typeface="Calibri (제목)"/>
            </a:endParaRPr>
          </a:p>
          <a:p>
            <a:pPr lvl="2"/>
            <a:r>
              <a:rPr lang="ko-KR" altLang="en-US" sz="1600" dirty="0">
                <a:latin typeface="Calibri (제목)"/>
              </a:rPr>
              <a:t>큰 것은 아주 크게</a:t>
            </a:r>
            <a:r>
              <a:rPr lang="en-US" altLang="ko-KR" sz="1600" dirty="0">
                <a:latin typeface="Calibri (제목)"/>
              </a:rPr>
              <a:t>, </a:t>
            </a:r>
            <a:r>
              <a:rPr lang="ko-KR" altLang="en-US" sz="1600" dirty="0">
                <a:latin typeface="Calibri (제목)"/>
              </a:rPr>
              <a:t>작은 것은 아주 작게 하는 성질이 있다</a:t>
            </a:r>
            <a:r>
              <a:rPr lang="en-US" altLang="ko-KR" sz="1600" dirty="0">
                <a:latin typeface="Calibri (제목)"/>
              </a:rPr>
              <a:t>.</a:t>
            </a:r>
          </a:p>
          <a:p>
            <a:pPr lvl="2"/>
            <a:r>
              <a:rPr lang="en-US" altLang="ko-KR" sz="1600" dirty="0">
                <a:latin typeface="Calibri (제목)"/>
              </a:rPr>
              <a:t>Temperature </a:t>
            </a:r>
            <a:r>
              <a:rPr lang="ko-KR" altLang="en-US" sz="1600" dirty="0">
                <a:latin typeface="Calibri (제목)"/>
              </a:rPr>
              <a:t>를 적용하여 분포를 조절한다</a:t>
            </a:r>
            <a:r>
              <a:rPr lang="en-US" altLang="ko-KR" sz="1600" dirty="0">
                <a:latin typeface="Calibri (제목)"/>
              </a:rPr>
              <a:t>.</a:t>
            </a:r>
            <a:endParaRPr lang="en-US" altLang="ko-KR" sz="1600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A4E338-4793-458D-8085-E254AE55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00" y="3105489"/>
            <a:ext cx="7430013" cy="1881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A2E49-D907-4C67-9B9A-CDE51ECED8CE}"/>
              </a:ext>
            </a:extLst>
          </p:cNvPr>
          <p:cNvSpPr txBox="1"/>
          <p:nvPr/>
        </p:nvSpPr>
        <p:spPr>
          <a:xfrm>
            <a:off x="2477425" y="49006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alibri (제목)"/>
              </a:rPr>
              <a:t>Temperature 0.5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3FC6-A84B-4871-A6A0-D19866F390B5}"/>
              </a:ext>
            </a:extLst>
          </p:cNvPr>
          <p:cNvSpPr txBox="1"/>
          <p:nvPr/>
        </p:nvSpPr>
        <p:spPr>
          <a:xfrm>
            <a:off x="4889692" y="49006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alibri (제목)"/>
              </a:rPr>
              <a:t>Temperature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2BEF0-42F0-4DF6-A4DC-B9DAF9F38CDB}"/>
              </a:ext>
            </a:extLst>
          </p:cNvPr>
          <p:cNvSpPr txBox="1"/>
          <p:nvPr/>
        </p:nvSpPr>
        <p:spPr>
          <a:xfrm>
            <a:off x="7189738" y="49006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Calibri (제목)"/>
              </a:rPr>
              <a:t>Temperature </a:t>
            </a:r>
            <a:r>
              <a:rPr lang="en-US" altLang="ko-KR" dirty="0">
                <a:latin typeface="Calibri (제목)"/>
              </a:rPr>
              <a:t>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1D281-C6E2-4C56-A3EE-C19673D5FBDD}"/>
              </a:ext>
            </a:extLst>
          </p:cNvPr>
          <p:cNvSpPr txBox="1"/>
          <p:nvPr/>
        </p:nvSpPr>
        <p:spPr>
          <a:xfrm>
            <a:off x="2165582" y="5599661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Temperature 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크게 줄 수록 각 확률 값들의 차이가 감소한다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b="1" dirty="0"/>
          </a:p>
        </p:txBody>
      </p:sp>
      <p:pic>
        <p:nvPicPr>
          <p:cNvPr id="1026" name="Picture 2" descr="Tap into the dark knowledge using neural nets — Knowledge distillation |  码农家园">
            <a:extLst>
              <a:ext uri="{FF2B5EF4-FFF2-40B4-BE49-F238E27FC236}">
                <a16:creationId xmlns:a16="http://schemas.microsoft.com/office/drawing/2014/main" id="{BB5E2CB6-2C66-4F7C-B113-C7586B8B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24" y="1833280"/>
            <a:ext cx="2845130" cy="146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3E59C-A7E9-426B-B666-82A50D48BAEF}"/>
              </a:ext>
            </a:extLst>
          </p:cNvPr>
          <p:cNvSpPr txBox="1"/>
          <p:nvPr/>
        </p:nvSpPr>
        <p:spPr>
          <a:xfrm>
            <a:off x="822367" y="6258829"/>
            <a:ext cx="1054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Temperature </a:t>
            </a:r>
            <a:r>
              <a:rPr lang="ko-KR" altLang="en-US" sz="28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sz="2800" b="1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작게 설정하여 완전히 확실한 것으로 선택한다</a:t>
            </a:r>
            <a:r>
              <a:rPr lang="en-US" altLang="ko-KR" sz="28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798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Temperature Sweep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400" b="1" dirty="0">
                <a:latin typeface="Calibri (제목)"/>
              </a:rPr>
              <a:t>Temperature </a:t>
            </a:r>
            <a:r>
              <a:rPr lang="ko-KR" altLang="en-US" sz="2400" b="1" dirty="0">
                <a:latin typeface="Calibri (제목)"/>
              </a:rPr>
              <a:t>에</a:t>
            </a:r>
            <a:r>
              <a:rPr lang="en-US" altLang="ko-KR" sz="2400" b="1" dirty="0">
                <a:latin typeface="Calibri (제목)"/>
              </a:rPr>
              <a:t> </a:t>
            </a:r>
            <a:r>
              <a:rPr lang="ko-KR" altLang="en-US" sz="2400" b="1" dirty="0">
                <a:latin typeface="Calibri (제목)"/>
              </a:rPr>
              <a:t>따른 결과</a:t>
            </a:r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9D3F4D-6652-4B03-8C5B-04ACFF38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74" y="2292551"/>
            <a:ext cx="8734851" cy="2736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7921B6-5AF5-47EF-ADB8-7084D3300DF9}"/>
              </a:ext>
            </a:extLst>
          </p:cNvPr>
          <p:cNvSpPr txBox="1"/>
          <p:nvPr/>
        </p:nvSpPr>
        <p:spPr>
          <a:xfrm>
            <a:off x="2185355" y="514851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Calibri (제목)"/>
              </a:rPr>
              <a:t>Temperature </a:t>
            </a:r>
            <a:r>
              <a:rPr lang="ko-KR" altLang="en-US" sz="1800" dirty="0">
                <a:latin typeface="Calibri (제목)"/>
              </a:rPr>
              <a:t>값이 작을 수록 정확도는 올라간다</a:t>
            </a:r>
            <a:r>
              <a:rPr lang="en-US" altLang="ko-KR" sz="1800" dirty="0">
                <a:latin typeface="Calibri (제목)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 (제목)"/>
              </a:rPr>
              <a:t>기본적으로 </a:t>
            </a:r>
            <a:r>
              <a:rPr lang="en-US" altLang="ko-KR" dirty="0">
                <a:latin typeface="Calibri (제목)"/>
              </a:rPr>
              <a:t>MLE </a:t>
            </a:r>
            <a:r>
              <a:rPr lang="ko-KR" altLang="en-US" dirty="0">
                <a:latin typeface="Calibri (제목)"/>
              </a:rPr>
              <a:t>기반 이기 때문에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는 어느정도 보장 된다</a:t>
            </a:r>
            <a:r>
              <a:rPr lang="en-US" altLang="ko-KR" sz="1800" dirty="0"/>
              <a:t>.</a:t>
            </a:r>
            <a:endParaRPr lang="en-US" altLang="ko-KR" dirty="0">
              <a:latin typeface="Calibri (제목)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 (제목)"/>
              </a:rPr>
              <a:t>단 </a:t>
            </a:r>
            <a:r>
              <a:rPr lang="en-US" altLang="ko-KR" sz="1800" dirty="0">
                <a:latin typeface="Calibri (제목)"/>
              </a:rPr>
              <a:t>Temperature</a:t>
            </a:r>
            <a:r>
              <a:rPr lang="ko-KR" altLang="en-US" sz="1800" dirty="0">
                <a:latin typeface="Calibri (제목)"/>
              </a:rPr>
              <a:t>를 한없이 낮추면 동일한 문장만 생성한다</a:t>
            </a:r>
            <a:r>
              <a:rPr lang="en-US" altLang="ko-KR" sz="1800" dirty="0">
                <a:latin typeface="Calibri (제목)"/>
              </a:rPr>
              <a:t>.</a:t>
            </a:r>
            <a:endParaRPr lang="en-US" altLang="ko-KR" dirty="0">
              <a:latin typeface="Calibri (제목)"/>
            </a:endParaRPr>
          </a:p>
          <a:p>
            <a:pPr algn="just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71FB9-F873-4544-A4C3-357C8763C755}"/>
              </a:ext>
            </a:extLst>
          </p:cNvPr>
          <p:cNvSpPr txBox="1"/>
          <p:nvPr/>
        </p:nvSpPr>
        <p:spPr>
          <a:xfrm>
            <a:off x="1487488" y="6188693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적절한 정도</a:t>
            </a:r>
            <a:r>
              <a:rPr lang="en-US" altLang="ko-KR" sz="3200" b="1" dirty="0"/>
              <a:t>(0.7)</a:t>
            </a:r>
            <a:r>
              <a:rPr lang="ko-KR" altLang="en-US" sz="3200" b="1" dirty="0"/>
              <a:t>로 </a:t>
            </a:r>
            <a:r>
              <a:rPr lang="en-US" altLang="ko-KR" sz="3200" b="1" dirty="0">
                <a:latin typeface="Calibri (제목)"/>
              </a:rPr>
              <a:t>Temperature</a:t>
            </a:r>
            <a:r>
              <a:rPr lang="ko-KR" altLang="en-US" sz="3200" b="1" dirty="0">
                <a:latin typeface="Calibri (제목)"/>
              </a:rPr>
              <a:t>를 설정해야 한다</a:t>
            </a:r>
            <a:r>
              <a:rPr lang="en-US" altLang="ko-KR" sz="3200" b="1" dirty="0">
                <a:latin typeface="Calibri (제목)"/>
              </a:rPr>
              <a:t>.</a:t>
            </a:r>
            <a:r>
              <a:rPr lang="ko-KR" altLang="en-US" sz="3200" b="1" dirty="0"/>
              <a:t>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859885-769A-4D59-BDDA-FDD5659648BC}"/>
              </a:ext>
            </a:extLst>
          </p:cNvPr>
          <p:cNvCxnSpPr/>
          <p:nvPr/>
        </p:nvCxnSpPr>
        <p:spPr>
          <a:xfrm>
            <a:off x="1559496" y="2292551"/>
            <a:ext cx="0" cy="23605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799D7C-BC8E-4038-A5F6-B538121BF0B9}"/>
              </a:ext>
            </a:extLst>
          </p:cNvPr>
          <p:cNvSpPr txBox="1"/>
          <p:nvPr/>
        </p:nvSpPr>
        <p:spPr>
          <a:xfrm>
            <a:off x="756872" y="3298419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정확성 </a:t>
            </a:r>
            <a:endParaRPr lang="en-US" altLang="ko-KR" dirty="0"/>
          </a:p>
          <a:p>
            <a:pPr algn="ctr"/>
            <a:r>
              <a:rPr lang="ko-KR" altLang="en-US" dirty="0"/>
              <a:t>상승</a:t>
            </a:r>
          </a:p>
        </p:txBody>
      </p:sp>
    </p:spTree>
    <p:extLst>
      <p:ext uri="{BB962C8B-B14F-4D97-AF65-F5344CB8AC3E}">
        <p14:creationId xmlns:p14="http://schemas.microsoft.com/office/powerpoint/2010/main" val="356987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Temperature </a:t>
            </a:r>
            <a:r>
              <a:rPr lang="en-US" altLang="ko-KR" b="1" dirty="0"/>
              <a:t>S</a:t>
            </a:r>
            <a:r>
              <a:rPr lang="en-US" altLang="ko-KR" sz="4000" b="1" dirty="0"/>
              <a:t>weep</a:t>
            </a:r>
            <a:r>
              <a:rPr lang="ko-KR" altLang="en-US" sz="4000" b="1" dirty="0"/>
              <a:t>을 이용한 </a:t>
            </a:r>
            <a:r>
              <a:rPr lang="en-US" altLang="ko-KR" sz="4000" b="1" dirty="0"/>
              <a:t>MLE </a:t>
            </a:r>
            <a:r>
              <a:rPr lang="ko-KR" altLang="en-US" sz="4000" b="1" dirty="0"/>
              <a:t>성능</a:t>
            </a:r>
            <a:br>
              <a:rPr lang="en-US" altLang="ko-KR" sz="4000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21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Temperature Sweep</a:t>
            </a:r>
            <a:r>
              <a:rPr lang="ko-KR" altLang="en-US" sz="3600" b="1" dirty="0"/>
              <a:t>을 이용한 </a:t>
            </a:r>
            <a:r>
              <a:rPr lang="en-US" altLang="ko-KR" sz="3600" b="1" dirty="0"/>
              <a:t>MLE </a:t>
            </a:r>
            <a:r>
              <a:rPr lang="ko-KR" altLang="en-US" sz="3600" b="1" dirty="0"/>
              <a:t>성능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자연어 생성 모델의 성능 지표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CC5761-BBEC-4C95-93CB-672ABCDC9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3" y="2877546"/>
            <a:ext cx="4105275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9F9710-7623-407C-AAF3-9851DED460F0}"/>
              </a:ext>
            </a:extLst>
          </p:cNvPr>
          <p:cNvSpPr txBox="1"/>
          <p:nvPr/>
        </p:nvSpPr>
        <p:spPr>
          <a:xfrm>
            <a:off x="1631504" y="6223347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MLE </a:t>
            </a:r>
            <a:r>
              <a:rPr lang="ko-KR" altLang="en-US" sz="2800" b="1" dirty="0"/>
              <a:t>기반 모델의 성능이 우수하다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D0AAB3-4BB9-460A-B26D-FD8FB84AB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2877546"/>
            <a:ext cx="4200525" cy="289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F16F6-7C3F-4734-A9FE-4994E69324F8}"/>
              </a:ext>
            </a:extLst>
          </p:cNvPr>
          <p:cNvSpPr txBox="1"/>
          <p:nvPr/>
        </p:nvSpPr>
        <p:spPr>
          <a:xfrm>
            <a:off x="2604195" y="56488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quality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4CB1B-FD2F-4691-9BCE-FE583AE14073}"/>
              </a:ext>
            </a:extLst>
          </p:cNvPr>
          <p:cNvSpPr txBox="1"/>
          <p:nvPr/>
        </p:nvSpPr>
        <p:spPr>
          <a:xfrm>
            <a:off x="-96688" y="399264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diversity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EE37E-C4A9-4673-A417-1ACD02111556}"/>
              </a:ext>
            </a:extLst>
          </p:cNvPr>
          <p:cNvSpPr txBox="1"/>
          <p:nvPr/>
        </p:nvSpPr>
        <p:spPr>
          <a:xfrm>
            <a:off x="5269310" y="395738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Diversity - quality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9FBBD-A143-46A9-84A4-07503F5AAE8B}"/>
              </a:ext>
            </a:extLst>
          </p:cNvPr>
          <p:cNvSpPr txBox="1"/>
          <p:nvPr/>
        </p:nvSpPr>
        <p:spPr>
          <a:xfrm>
            <a:off x="8940899" y="575326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quality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B3E60-C587-43B4-9C22-CE6E68E6A640}"/>
              </a:ext>
            </a:extLst>
          </p:cNvPr>
          <p:cNvSpPr txBox="1"/>
          <p:nvPr/>
        </p:nvSpPr>
        <p:spPr>
          <a:xfrm>
            <a:off x="1812107" y="250391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/>
              <a:t>Yaoming</a:t>
            </a:r>
            <a:r>
              <a:rPr lang="en-US" altLang="ko-KR" sz="1800" b="1" dirty="0"/>
              <a:t> Zhu, 2018 </a:t>
            </a:r>
            <a:r>
              <a:rPr lang="ko-KR" altLang="en-US" sz="1800" b="1" dirty="0"/>
              <a:t>제안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9F8FF-462D-4765-A15D-1081FE1FF25E}"/>
              </a:ext>
            </a:extLst>
          </p:cNvPr>
          <p:cNvSpPr txBox="1"/>
          <p:nvPr/>
        </p:nvSpPr>
        <p:spPr>
          <a:xfrm>
            <a:off x="8148811" y="250391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ko-KR" b="1" dirty="0"/>
              <a:t>C´ıfka et al., 2018 </a:t>
            </a:r>
            <a:r>
              <a:rPr lang="ko-KR" altLang="en-US" sz="1800" b="1" dirty="0"/>
              <a:t>제안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12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>
                <a:latin typeface="Calibri (제목)"/>
              </a:rPr>
              <a:t>Maximum Likelihood Estimation(MLE)</a:t>
            </a:r>
          </a:p>
          <a:p>
            <a:r>
              <a:rPr lang="en-US" altLang="ko-KR" b="1" i="0" dirty="0">
                <a:effectLst/>
                <a:latin typeface="Apple SD Gothic Neo"/>
              </a:rPr>
              <a:t>Generative Adversarial Network - </a:t>
            </a:r>
            <a:r>
              <a:rPr lang="en-US" altLang="ko-KR" b="1" dirty="0">
                <a:latin typeface="Calibri (제목)"/>
              </a:rPr>
              <a:t>GAN</a:t>
            </a:r>
          </a:p>
          <a:p>
            <a:r>
              <a:rPr lang="en-US" altLang="ko-KR" sz="2800" b="1" dirty="0"/>
              <a:t>Temperature </a:t>
            </a:r>
            <a:r>
              <a:rPr lang="en-US" altLang="ko-KR" b="1" dirty="0"/>
              <a:t>S</a:t>
            </a:r>
            <a:r>
              <a:rPr lang="en-US" altLang="ko-KR" sz="2800" b="1" dirty="0"/>
              <a:t>weep</a:t>
            </a:r>
          </a:p>
          <a:p>
            <a:r>
              <a:rPr lang="en-US" altLang="ko-KR" sz="2800" b="1" dirty="0"/>
              <a:t>Temperature </a:t>
            </a:r>
            <a:r>
              <a:rPr lang="en-US" altLang="ko-KR" b="1" dirty="0"/>
              <a:t>S</a:t>
            </a:r>
            <a:r>
              <a:rPr lang="en-US" altLang="ko-KR" sz="2800" b="1" dirty="0"/>
              <a:t>weep</a:t>
            </a:r>
            <a:r>
              <a:rPr lang="ko-KR" altLang="en-US" sz="2800" b="1" dirty="0"/>
              <a:t>을 이용한 </a:t>
            </a:r>
            <a:r>
              <a:rPr lang="en-US" altLang="ko-KR" sz="2800" b="1" dirty="0"/>
              <a:t>MLE </a:t>
            </a:r>
            <a:r>
              <a:rPr lang="ko-KR" altLang="en-US" sz="2800" b="1" dirty="0"/>
              <a:t>성능</a:t>
            </a:r>
            <a:endParaRPr lang="en-US" altLang="ko-KR" sz="2800" b="1" dirty="0"/>
          </a:p>
          <a:p>
            <a:r>
              <a:rPr lang="ko-KR" altLang="en-US" b="1" dirty="0"/>
              <a:t>결론</a:t>
            </a:r>
            <a:endParaRPr lang="en-US" altLang="ko-KR" sz="2800" b="1" dirty="0"/>
          </a:p>
          <a:p>
            <a:endParaRPr lang="en-US" altLang="ko-KR" b="1" dirty="0">
              <a:latin typeface="Calibri (제목)"/>
            </a:endParaRPr>
          </a:p>
          <a:p>
            <a:pPr marL="457200" lvl="1" indent="0">
              <a:buNone/>
            </a:pPr>
            <a:endParaRPr lang="ko-KR" altLang="en-US" sz="2800" b="1" dirty="0">
              <a:latin typeface="+mj-ea"/>
              <a:ea typeface="+mj-ea"/>
            </a:endParaRPr>
          </a:p>
          <a:p>
            <a:pPr lvl="1"/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결론</a:t>
            </a:r>
            <a:br>
              <a:rPr lang="en-US" altLang="ko-KR" sz="4000" b="1" dirty="0"/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7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결론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기존 </a:t>
            </a:r>
            <a:r>
              <a:rPr lang="en-US" altLang="ko-KR" sz="2400" b="1" dirty="0"/>
              <a:t>MLE </a:t>
            </a:r>
            <a:r>
              <a:rPr lang="ko-KR" altLang="en-US" sz="2400" b="1" dirty="0"/>
              <a:t>모델은 노출 편향의 문제가 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이러한 문제 때문에 </a:t>
            </a:r>
            <a:r>
              <a:rPr lang="en-US" altLang="ko-KR" sz="2400" b="1" dirty="0"/>
              <a:t>GAN </a:t>
            </a:r>
            <a:r>
              <a:rPr lang="ko-KR" altLang="en-US" sz="2400" b="1" dirty="0"/>
              <a:t>기반으로 접근하였다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/>
              <a:t>Quality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 개선되었지만 </a:t>
            </a:r>
            <a:r>
              <a:rPr lang="en-US" altLang="ko-KR" sz="2000" dirty="0"/>
              <a:t>Diversity </a:t>
            </a:r>
            <a:r>
              <a:rPr lang="ko-KR" altLang="en-US" sz="2000" dirty="0"/>
              <a:t>가 저하 되었다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b="1" dirty="0"/>
              <a:t>따라서 </a:t>
            </a:r>
            <a:r>
              <a:rPr lang="en-US" altLang="ko-KR" sz="2400" b="1" dirty="0"/>
              <a:t>Quality – Diversity </a:t>
            </a:r>
            <a:r>
              <a:rPr lang="ko-KR" altLang="en-US" sz="2400" b="1" dirty="0"/>
              <a:t>사이의 </a:t>
            </a:r>
            <a:r>
              <a:rPr lang="en-US" altLang="ko-KR" sz="2400" b="1" dirty="0"/>
              <a:t>Trade off</a:t>
            </a:r>
            <a:r>
              <a:rPr lang="ko-KR" altLang="en-US" sz="2400" b="1" dirty="0"/>
              <a:t>를 해결하는 기법이 필요하다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이에 </a:t>
            </a:r>
            <a:r>
              <a:rPr lang="en-US" altLang="ko-KR" sz="2400" b="1" dirty="0"/>
              <a:t>MLE </a:t>
            </a:r>
            <a:r>
              <a:rPr lang="ko-KR" altLang="en-US" sz="2400" b="1" dirty="0"/>
              <a:t>기반의 </a:t>
            </a:r>
            <a:r>
              <a:rPr lang="en-US" altLang="ko-KR" sz="2400" b="1" dirty="0"/>
              <a:t>Temperature Sweep</a:t>
            </a:r>
            <a:r>
              <a:rPr lang="ko-KR" altLang="en-US" sz="2400" b="1" dirty="0"/>
              <a:t>의 기법을 제안 하였다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2000" dirty="0"/>
              <a:t>기존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함수에 </a:t>
            </a:r>
            <a:r>
              <a:rPr lang="en-US" altLang="ko-KR" sz="2000" dirty="0"/>
              <a:t>Temperature </a:t>
            </a:r>
            <a:r>
              <a:rPr lang="ko-KR" altLang="en-US" sz="2000" dirty="0"/>
              <a:t>를 추가하여 조절 하였다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/>
            <a:endParaRPr lang="en-US" altLang="ko-KR" sz="2000" dirty="0"/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383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전통적인 자연어 생성기법은 </a:t>
            </a:r>
            <a:r>
              <a:rPr lang="en-US" altLang="ko-KR" sz="2400" b="1" dirty="0"/>
              <a:t>MLE(</a:t>
            </a:r>
            <a:r>
              <a:rPr lang="ko-KR" altLang="en-US" sz="2400" b="1" dirty="0"/>
              <a:t>최대 우도 추정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기법으로 접근함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그러나 노출 편향</a:t>
            </a:r>
            <a:r>
              <a:rPr lang="en-US" altLang="ko-KR" sz="2000" dirty="0"/>
              <a:t>(exposure bias)</a:t>
            </a:r>
            <a:r>
              <a:rPr lang="ko-KR" altLang="en-US" sz="2000" dirty="0"/>
              <a:t>의 문제가 존재한다</a:t>
            </a:r>
            <a:r>
              <a:rPr lang="en-US" altLang="ko-KR" sz="2000" dirty="0"/>
              <a:t>.(Quality </a:t>
            </a:r>
            <a:r>
              <a:rPr lang="ko-KR" altLang="en-US" sz="2000" dirty="0"/>
              <a:t>저하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b="1" dirty="0"/>
              <a:t>노출 편향의 문제를 해결하기 위해 </a:t>
            </a:r>
            <a:r>
              <a:rPr lang="en-US" altLang="ko-KR" sz="2400" b="1" dirty="0"/>
              <a:t>GAN </a:t>
            </a:r>
            <a:r>
              <a:rPr lang="ko-KR" altLang="en-US" sz="2400" b="1" dirty="0"/>
              <a:t>기반으로 접근함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그러나 다양성을 제한한다</a:t>
            </a:r>
            <a:r>
              <a:rPr lang="en-US" altLang="ko-KR" sz="2000" dirty="0"/>
              <a:t>. (diversity </a:t>
            </a:r>
            <a:r>
              <a:rPr lang="ko-KR" altLang="en-US" sz="2000" dirty="0"/>
              <a:t>저하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en-US" altLang="ko-KR" sz="2400" b="1" dirty="0"/>
              <a:t>MLE</a:t>
            </a:r>
            <a:r>
              <a:rPr lang="ko-KR" altLang="en-US" sz="2400" b="1" dirty="0"/>
              <a:t> 기반으로 </a:t>
            </a:r>
            <a:r>
              <a:rPr lang="en-US" altLang="ko-KR" sz="2400" b="1" dirty="0"/>
              <a:t>Quality- diversity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Trade off</a:t>
            </a:r>
            <a:r>
              <a:rPr lang="ko-KR" altLang="en-US" sz="2400" b="1" dirty="0"/>
              <a:t>를 극복하고자 함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temperature sweep</a:t>
            </a:r>
            <a:r>
              <a:rPr lang="ko-KR" altLang="en-US" sz="2000" dirty="0"/>
              <a:t>을 제안</a:t>
            </a:r>
            <a:endParaRPr lang="en-US" altLang="ko-KR" sz="3600" dirty="0"/>
          </a:p>
          <a:p>
            <a:pPr lvl="2"/>
            <a:r>
              <a:rPr lang="en-US" altLang="ko-KR" sz="1600" dirty="0" err="1"/>
              <a:t>Softmax</a:t>
            </a:r>
            <a:r>
              <a:rPr lang="ko-KR" altLang="en-US" sz="1600" dirty="0"/>
              <a:t>에 </a:t>
            </a:r>
            <a:r>
              <a:rPr lang="en-US" altLang="ko-KR" sz="1600" dirty="0"/>
              <a:t>temperature</a:t>
            </a:r>
            <a:r>
              <a:rPr lang="ko-KR" altLang="en-US" sz="1600" dirty="0"/>
              <a:t>를 적용하여 극복함</a:t>
            </a:r>
            <a:endParaRPr lang="en-US" altLang="ko-KR" sz="1600" dirty="0"/>
          </a:p>
          <a:p>
            <a:pPr lvl="2"/>
            <a:r>
              <a:rPr lang="en-US" altLang="ko-KR" sz="1600" dirty="0"/>
              <a:t>MLE </a:t>
            </a:r>
            <a:r>
              <a:rPr lang="ko-KR" altLang="en-US" sz="1600" dirty="0"/>
              <a:t>기반으로 하여금 </a:t>
            </a:r>
            <a:r>
              <a:rPr lang="en-US" altLang="ko-KR" sz="1600" dirty="0"/>
              <a:t>GAN</a:t>
            </a:r>
            <a:r>
              <a:rPr lang="ko-KR" altLang="en-US" sz="1600" dirty="0"/>
              <a:t>의 정확도를 유지하며 </a:t>
            </a:r>
            <a:r>
              <a:rPr lang="en-US" altLang="ko-KR" sz="1600" dirty="0"/>
              <a:t>diversity</a:t>
            </a:r>
            <a:r>
              <a:rPr lang="ko-KR" altLang="en-US" sz="1600" dirty="0"/>
              <a:t>또한 얻을 수 있다</a:t>
            </a:r>
            <a:r>
              <a:rPr lang="en-US" altLang="ko-KR" sz="1600" dirty="0"/>
              <a:t>.</a:t>
            </a:r>
          </a:p>
          <a:p>
            <a:pPr lvl="3"/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183D5-E1DF-45FB-A94A-06FC089D5384}"/>
              </a:ext>
            </a:extLst>
          </p:cNvPr>
          <p:cNvSpPr txBox="1"/>
          <p:nvPr/>
        </p:nvSpPr>
        <p:spPr>
          <a:xfrm>
            <a:off x="1055440" y="5877272"/>
            <a:ext cx="1008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MLE </a:t>
            </a:r>
            <a:r>
              <a:rPr lang="ko-KR" altLang="en-US" sz="2800" b="1" dirty="0"/>
              <a:t>기반에서 </a:t>
            </a:r>
            <a:r>
              <a:rPr lang="en-US" altLang="ko-KR" sz="2800" b="1" dirty="0"/>
              <a:t>Quality - diversity </a:t>
            </a:r>
            <a:r>
              <a:rPr lang="ko-KR" altLang="en-US" sz="2800" b="1" dirty="0"/>
              <a:t>를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제어 하고자 함 </a:t>
            </a:r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400" b="1" dirty="0"/>
              <a:t>Quality- diversity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Trade off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117D05-9BB5-4A86-8226-5BE515E4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2420888"/>
            <a:ext cx="8105775" cy="286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C69D8-A89A-47F4-AA58-AE031B35BCE6}"/>
              </a:ext>
            </a:extLst>
          </p:cNvPr>
          <p:cNvSpPr txBox="1"/>
          <p:nvPr/>
        </p:nvSpPr>
        <p:spPr>
          <a:xfrm>
            <a:off x="2855640" y="557108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Trade off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F3831-5E41-408C-AD62-CA06A60FC9C8}"/>
              </a:ext>
            </a:extLst>
          </p:cNvPr>
          <p:cNvSpPr txBox="1"/>
          <p:nvPr/>
        </p:nvSpPr>
        <p:spPr>
          <a:xfrm>
            <a:off x="6960096" y="557004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Trade off </a:t>
            </a:r>
            <a:r>
              <a:rPr lang="ko-KR" altLang="en-US" sz="1800" b="1" dirty="0"/>
              <a:t>상쇄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03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Maximum Likelihood Estimation(MLE)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25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Maximum Likelihood Estimation(MLE)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최대 우도</a:t>
            </a:r>
            <a:r>
              <a:rPr lang="en-US" altLang="ko-KR" b="1" dirty="0"/>
              <a:t>(</a:t>
            </a:r>
            <a:r>
              <a:rPr lang="ko-KR" altLang="en-US" b="1" dirty="0"/>
              <a:t>가능도</a:t>
            </a:r>
            <a:r>
              <a:rPr lang="en-US" altLang="ko-KR" b="1" dirty="0"/>
              <a:t>)</a:t>
            </a:r>
            <a:r>
              <a:rPr lang="ko-KR" altLang="en-US" b="1" dirty="0"/>
              <a:t> 추정</a:t>
            </a:r>
            <a:endParaRPr lang="en-US" altLang="ko-KR" b="1" dirty="0"/>
          </a:p>
          <a:p>
            <a:pPr lvl="1"/>
            <a:r>
              <a:rPr lang="ko-KR" altLang="en-US" sz="2000" dirty="0" err="1"/>
              <a:t>모수</a:t>
            </a:r>
            <a:r>
              <a:rPr lang="en-US" altLang="ko-KR" sz="2000" dirty="0"/>
              <a:t>(</a:t>
            </a:r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표준편차 등</a:t>
            </a:r>
            <a:r>
              <a:rPr lang="en-US" altLang="ko-KR" sz="2000" dirty="0"/>
              <a:t>)</a:t>
            </a:r>
            <a:r>
              <a:rPr lang="ko-KR" altLang="en-US" sz="2000" dirty="0"/>
              <a:t>을 알 수 없을 때 적절한 분포를 찾는 과정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6" name="Picture 2" descr="Probability concepts explained: Maximum likelihood estimation | by Jonny  Brooks-Bartlett | Towards Data Science">
            <a:extLst>
              <a:ext uri="{FF2B5EF4-FFF2-40B4-BE49-F238E27FC236}">
                <a16:creationId xmlns:a16="http://schemas.microsoft.com/office/drawing/2014/main" id="{90B4269A-8C33-49EF-93D8-6A1728B68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05328"/>
            <a:ext cx="4118620" cy="291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98F79-9291-4A70-B643-9D4BE0DDAA8C}"/>
              </a:ext>
            </a:extLst>
          </p:cNvPr>
          <p:cNvSpPr txBox="1"/>
          <p:nvPr/>
        </p:nvSpPr>
        <p:spPr>
          <a:xfrm>
            <a:off x="1170534" y="5877272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 일반적인 신경망의 학습 방법이다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1028" name="Picture 4" descr="딥러닝 손실함수 MSE(Mean Squared Error), CEE(Cross Entropy Error) : 네이버 블로그">
            <a:extLst>
              <a:ext uri="{FF2B5EF4-FFF2-40B4-BE49-F238E27FC236}">
                <a16:creationId xmlns:a16="http://schemas.microsoft.com/office/drawing/2014/main" id="{4BC13B70-BD27-4AE0-99B4-D631E024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20" y="3478239"/>
            <a:ext cx="1940768" cy="7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categorical cross entropy loss - TensorFlow Machine Learning  Projects">
            <a:extLst>
              <a:ext uri="{FF2B5EF4-FFF2-40B4-BE49-F238E27FC236}">
                <a16:creationId xmlns:a16="http://schemas.microsoft.com/office/drawing/2014/main" id="{1D8E1CE6-2238-4D81-9A5B-65C0935A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99" y="4992554"/>
            <a:ext cx="4118620" cy="3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7609D7-31FE-47EB-BCC1-A69BDC6670CA}"/>
              </a:ext>
            </a:extLst>
          </p:cNvPr>
          <p:cNvSpPr txBox="1"/>
          <p:nvPr/>
        </p:nvSpPr>
        <p:spPr>
          <a:xfrm>
            <a:off x="7101894" y="3032050"/>
            <a:ext cx="81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MSE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F2CB0-5497-4797-BB99-2D92ED44894C}"/>
              </a:ext>
            </a:extLst>
          </p:cNvPr>
          <p:cNvSpPr txBox="1"/>
          <p:nvPr/>
        </p:nvSpPr>
        <p:spPr>
          <a:xfrm>
            <a:off x="7101894" y="4623222"/>
            <a:ext cx="201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 Entropy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Maximum Likelihood Estimation(MLE)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최대 우도</a:t>
            </a:r>
            <a:r>
              <a:rPr lang="en-US" altLang="ko-KR" b="1" dirty="0"/>
              <a:t>(</a:t>
            </a:r>
            <a:r>
              <a:rPr lang="ko-KR" altLang="en-US" b="1" dirty="0"/>
              <a:t>가능도</a:t>
            </a:r>
            <a:r>
              <a:rPr lang="en-US" altLang="ko-KR" b="1" dirty="0"/>
              <a:t>)</a:t>
            </a:r>
            <a:r>
              <a:rPr lang="ko-KR" altLang="en-US" b="1" dirty="0"/>
              <a:t> 추정</a:t>
            </a:r>
            <a:endParaRPr lang="en-US" altLang="ko-KR" b="1" dirty="0"/>
          </a:p>
          <a:p>
            <a:pPr lvl="1"/>
            <a:r>
              <a:rPr lang="ko-KR" altLang="en-US" dirty="0"/>
              <a:t>정규 분포의 예시</a:t>
            </a:r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3A6372-77A4-44C4-8864-3F25C3C5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846430"/>
            <a:ext cx="3705027" cy="266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43A39-194D-4E0A-A3E6-7115DE1D900E}"/>
              </a:ext>
            </a:extLst>
          </p:cNvPr>
          <p:cNvSpPr txBox="1"/>
          <p:nvPr/>
        </p:nvSpPr>
        <p:spPr>
          <a:xfrm>
            <a:off x="7464152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사건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1278B-26EF-4154-B0B9-9AEF1C26BEC9}"/>
              </a:ext>
            </a:extLst>
          </p:cNvPr>
          <p:cNvSpPr txBox="1"/>
          <p:nvPr/>
        </p:nvSpPr>
        <p:spPr>
          <a:xfrm>
            <a:off x="7464152" y="417730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Y: </a:t>
            </a:r>
            <a:r>
              <a:rPr lang="ko-KR" altLang="en-US" dirty="0"/>
              <a:t>가능도</a:t>
            </a:r>
            <a:r>
              <a:rPr lang="en-US" altLang="ko-KR" dirty="0"/>
              <a:t>(</a:t>
            </a:r>
            <a:r>
              <a:rPr lang="en-US" altLang="ko-KR" sz="1800" b="1" dirty="0">
                <a:latin typeface="Calibri (제목)"/>
              </a:rPr>
              <a:t>Likelihood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183DE-FFE7-4268-AA57-3BF84567C4E2}"/>
              </a:ext>
            </a:extLst>
          </p:cNvPr>
          <p:cNvSpPr txBox="1"/>
          <p:nvPr/>
        </p:nvSpPr>
        <p:spPr>
          <a:xfrm>
            <a:off x="2567608" y="5850164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분포에 영향을 받아 </a:t>
            </a:r>
            <a:r>
              <a:rPr lang="ko-KR" altLang="en-US" sz="2400" b="1" dirty="0">
                <a:solidFill>
                  <a:srgbClr val="FF0000"/>
                </a:solidFill>
              </a:rPr>
              <a:t>노출 편향의 </a:t>
            </a:r>
            <a:r>
              <a:rPr lang="ko-KR" altLang="en-US" sz="2400" b="1" dirty="0"/>
              <a:t>문제가 발생한다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185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Apple SD Gothic Neo"/>
              </a:rPr>
              <a:t>Generative Adversarial Network - </a:t>
            </a:r>
            <a:r>
              <a:rPr lang="en-US" altLang="ko-KR" b="1" dirty="0">
                <a:latin typeface="Calibri (제목)"/>
              </a:rPr>
              <a:t>GAN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533300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5628</TotalTime>
  <Words>591</Words>
  <Application>Microsoft Office PowerPoint</Application>
  <PresentationFormat>와이드스크린</PresentationFormat>
  <Paragraphs>149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Apple SD Gothic Neo</vt:lpstr>
      <vt:lpstr>Calibri (제목)</vt:lpstr>
      <vt:lpstr>PT Sans</vt:lpstr>
      <vt:lpstr>Malgun Gothic</vt:lpstr>
      <vt:lpstr>Malgun Gothic</vt:lpstr>
      <vt:lpstr>새굴림</vt:lpstr>
      <vt:lpstr>Arial</vt:lpstr>
      <vt:lpstr>Calibri</vt:lpstr>
      <vt:lpstr>Tahoma</vt:lpstr>
      <vt:lpstr>Wingdings</vt:lpstr>
      <vt:lpstr>연구실</vt:lpstr>
      <vt:lpstr>LANGUAGE GANS FALLING SHORT</vt:lpstr>
      <vt:lpstr>Index</vt:lpstr>
      <vt:lpstr>도입 배경    </vt:lpstr>
      <vt:lpstr>도입 배경</vt:lpstr>
      <vt:lpstr>도입 배경</vt:lpstr>
      <vt:lpstr>Maximum Likelihood Estimation(MLE)      </vt:lpstr>
      <vt:lpstr>Maximum Likelihood Estimation(MLE)</vt:lpstr>
      <vt:lpstr>Maximum Likelihood Estimation(MLE)</vt:lpstr>
      <vt:lpstr>Generative Adversarial Network - GAN      </vt:lpstr>
      <vt:lpstr>Generative Adversarial Network - GAN</vt:lpstr>
      <vt:lpstr>Generative Adversarial Network - GAN</vt:lpstr>
      <vt:lpstr>Generative Adversarial Network - GAN</vt:lpstr>
      <vt:lpstr>Generative Adversarial Network - GAN</vt:lpstr>
      <vt:lpstr>Generative Adversarial Network - GAN</vt:lpstr>
      <vt:lpstr>Temperature Sweep      </vt:lpstr>
      <vt:lpstr>Temperature Sweep</vt:lpstr>
      <vt:lpstr>Temperature Sweep</vt:lpstr>
      <vt:lpstr>Temperature Sweep을 이용한 MLE 성능       </vt:lpstr>
      <vt:lpstr>Temperature Sweep을 이용한 MLE 성능</vt:lpstr>
      <vt:lpstr>결론     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237</cp:revision>
  <dcterms:created xsi:type="dcterms:W3CDTF">2020-10-07T11:11:01Z</dcterms:created>
  <dcterms:modified xsi:type="dcterms:W3CDTF">2020-10-26T06:59:10Z</dcterms:modified>
</cp:coreProperties>
</file>