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5"/>
  </p:notesMasterIdLst>
  <p:sldIdLst>
    <p:sldId id="449" r:id="rId2"/>
    <p:sldId id="480" r:id="rId3"/>
    <p:sldId id="574" r:id="rId4"/>
    <p:sldId id="575" r:id="rId5"/>
    <p:sldId id="576" r:id="rId6"/>
    <p:sldId id="577" r:id="rId7"/>
    <p:sldId id="578" r:id="rId8"/>
    <p:sldId id="579" r:id="rId9"/>
    <p:sldId id="580" r:id="rId10"/>
    <p:sldId id="581" r:id="rId11"/>
    <p:sldId id="582" r:id="rId12"/>
    <p:sldId id="583" r:id="rId13"/>
    <p:sldId id="588" r:id="rId14"/>
    <p:sldId id="589" r:id="rId15"/>
    <p:sldId id="592" r:id="rId16"/>
    <p:sldId id="584" r:id="rId17"/>
    <p:sldId id="585" r:id="rId18"/>
    <p:sldId id="586" r:id="rId19"/>
    <p:sldId id="587" r:id="rId20"/>
    <p:sldId id="597" r:id="rId21"/>
    <p:sldId id="602" r:id="rId22"/>
    <p:sldId id="603" r:id="rId23"/>
    <p:sldId id="604" r:id="rId24"/>
    <p:sldId id="598" r:id="rId25"/>
    <p:sldId id="590" r:id="rId26"/>
    <p:sldId id="591" r:id="rId27"/>
    <p:sldId id="593" r:id="rId28"/>
    <p:sldId id="594" r:id="rId29"/>
    <p:sldId id="599" r:id="rId30"/>
    <p:sldId id="600" r:id="rId31"/>
    <p:sldId id="601" r:id="rId32"/>
    <p:sldId id="595" r:id="rId33"/>
    <p:sldId id="596" r:id="rId34"/>
  </p:sldIdLst>
  <p:sldSz cx="12192000" cy="6858000"/>
  <p:notesSz cx="6797675" cy="9928225"/>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GY" initials="J" lastIdx="1" clrIdx="0">
    <p:extLst>
      <p:ext uri="{19B8F6BF-5375-455C-9EA6-DF929625EA0E}">
        <p15:presenceInfo xmlns:p15="http://schemas.microsoft.com/office/powerpoint/2012/main" userId="JGY" providerId="None"/>
      </p:ext>
    </p:extLst>
  </p:cmAuthor>
  <p:cmAuthor id="2" name="규열 정" initials="규정" lastIdx="2" clrIdx="1">
    <p:extLst>
      <p:ext uri="{19B8F6BF-5375-455C-9EA6-DF929625EA0E}">
        <p15:presenceInfo xmlns:p15="http://schemas.microsoft.com/office/powerpoint/2012/main" userId="336b631aa1f411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77BB"/>
    <a:srgbClr val="FF7043"/>
    <a:srgbClr val="BBBBBB"/>
    <a:srgbClr val="EE3377"/>
    <a:srgbClr val="4EBBE3"/>
    <a:srgbClr val="079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7471" autoAdjust="0"/>
  </p:normalViewPr>
  <p:slideViewPr>
    <p:cSldViewPr>
      <p:cViewPr varScale="1">
        <p:scale>
          <a:sx n="100" d="100"/>
          <a:sy n="100" d="100"/>
        </p:scale>
        <p:origin x="95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AF85BF95-9674-4AD9-9C79-594932E5DA65}" type="datetimeFigureOut">
              <a:rPr lang="ko-KR" altLang="en-US" smtClean="0"/>
              <a:t>2020-11-18</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C6F45755-919B-47ED-8D88-DB115CB9423E}" type="slidenum">
              <a:rPr lang="ko-KR" altLang="en-US" smtClean="0"/>
              <a:t>‹#›</a:t>
            </a:fld>
            <a:endParaRPr lang="ko-KR" altLang="en-US"/>
          </a:p>
        </p:txBody>
      </p:sp>
    </p:spTree>
    <p:extLst>
      <p:ext uri="{BB962C8B-B14F-4D97-AF65-F5344CB8AC3E}">
        <p14:creationId xmlns:p14="http://schemas.microsoft.com/office/powerpoint/2010/main" val="6081871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45755-919B-47ED-8D88-DB115CB9423E}" type="slidenum">
              <a:rPr lang="ko-KR" altLang="en-US" smtClean="0"/>
              <a:t>2</a:t>
            </a:fld>
            <a:endParaRPr lang="ko-KR" altLang="en-US"/>
          </a:p>
        </p:txBody>
      </p:sp>
    </p:spTree>
    <p:extLst>
      <p:ext uri="{BB962C8B-B14F-4D97-AF65-F5344CB8AC3E}">
        <p14:creationId xmlns:p14="http://schemas.microsoft.com/office/powerpoint/2010/main" val="1338209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45755-919B-47ED-8D88-DB115CB9423E}" type="slidenum">
              <a:rPr lang="ko-KR" altLang="en-US" smtClean="0"/>
              <a:t>14</a:t>
            </a:fld>
            <a:endParaRPr lang="ko-KR" altLang="en-US"/>
          </a:p>
        </p:txBody>
      </p:sp>
    </p:spTree>
    <p:extLst>
      <p:ext uri="{BB962C8B-B14F-4D97-AF65-F5344CB8AC3E}">
        <p14:creationId xmlns:p14="http://schemas.microsoft.com/office/powerpoint/2010/main" val="1292641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45755-919B-47ED-8D88-DB115CB9423E}" type="slidenum">
              <a:rPr lang="ko-KR" altLang="en-US" smtClean="0"/>
              <a:t>15</a:t>
            </a:fld>
            <a:endParaRPr lang="ko-KR" altLang="en-US"/>
          </a:p>
        </p:txBody>
      </p:sp>
    </p:spTree>
    <p:extLst>
      <p:ext uri="{BB962C8B-B14F-4D97-AF65-F5344CB8AC3E}">
        <p14:creationId xmlns:p14="http://schemas.microsoft.com/office/powerpoint/2010/main" val="3111748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45755-919B-47ED-8D88-DB115CB9423E}" type="slidenum">
              <a:rPr lang="ko-KR" altLang="en-US" smtClean="0"/>
              <a:t>16</a:t>
            </a:fld>
            <a:endParaRPr lang="ko-KR" altLang="en-US"/>
          </a:p>
        </p:txBody>
      </p:sp>
    </p:spTree>
    <p:extLst>
      <p:ext uri="{BB962C8B-B14F-4D97-AF65-F5344CB8AC3E}">
        <p14:creationId xmlns:p14="http://schemas.microsoft.com/office/powerpoint/2010/main" val="3421991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45755-919B-47ED-8D88-DB115CB9423E}" type="slidenum">
              <a:rPr lang="ko-KR" altLang="en-US" smtClean="0"/>
              <a:t>17</a:t>
            </a:fld>
            <a:endParaRPr lang="ko-KR" altLang="en-US"/>
          </a:p>
        </p:txBody>
      </p:sp>
    </p:spTree>
    <p:extLst>
      <p:ext uri="{BB962C8B-B14F-4D97-AF65-F5344CB8AC3E}">
        <p14:creationId xmlns:p14="http://schemas.microsoft.com/office/powerpoint/2010/main" val="3965177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45755-919B-47ED-8D88-DB115CB9423E}" type="slidenum">
              <a:rPr lang="ko-KR" altLang="en-US" smtClean="0"/>
              <a:t>19</a:t>
            </a:fld>
            <a:endParaRPr lang="ko-KR" altLang="en-US"/>
          </a:p>
        </p:txBody>
      </p:sp>
    </p:spTree>
    <p:extLst>
      <p:ext uri="{BB962C8B-B14F-4D97-AF65-F5344CB8AC3E}">
        <p14:creationId xmlns:p14="http://schemas.microsoft.com/office/powerpoint/2010/main" val="1658909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45755-919B-47ED-8D88-DB115CB9423E}" type="slidenum">
              <a:rPr lang="ko-KR" altLang="en-US" smtClean="0"/>
              <a:t>20</a:t>
            </a:fld>
            <a:endParaRPr lang="ko-KR" altLang="en-US"/>
          </a:p>
        </p:txBody>
      </p:sp>
    </p:spTree>
    <p:extLst>
      <p:ext uri="{BB962C8B-B14F-4D97-AF65-F5344CB8AC3E}">
        <p14:creationId xmlns:p14="http://schemas.microsoft.com/office/powerpoint/2010/main" val="1934563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45755-919B-47ED-8D88-DB115CB9423E}" type="slidenum">
              <a:rPr lang="ko-KR" altLang="en-US" smtClean="0"/>
              <a:t>22</a:t>
            </a:fld>
            <a:endParaRPr lang="ko-KR" altLang="en-US"/>
          </a:p>
        </p:txBody>
      </p:sp>
    </p:spTree>
    <p:extLst>
      <p:ext uri="{BB962C8B-B14F-4D97-AF65-F5344CB8AC3E}">
        <p14:creationId xmlns:p14="http://schemas.microsoft.com/office/powerpoint/2010/main" val="30275483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45755-919B-47ED-8D88-DB115CB9423E}" type="slidenum">
              <a:rPr lang="ko-KR" altLang="en-US" smtClean="0"/>
              <a:t>24</a:t>
            </a:fld>
            <a:endParaRPr lang="ko-KR" altLang="en-US"/>
          </a:p>
        </p:txBody>
      </p:sp>
    </p:spTree>
    <p:extLst>
      <p:ext uri="{BB962C8B-B14F-4D97-AF65-F5344CB8AC3E}">
        <p14:creationId xmlns:p14="http://schemas.microsoft.com/office/powerpoint/2010/main" val="9885833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45755-919B-47ED-8D88-DB115CB9423E}" type="slidenum">
              <a:rPr lang="ko-KR" altLang="en-US" smtClean="0"/>
              <a:t>26</a:t>
            </a:fld>
            <a:endParaRPr lang="ko-KR" altLang="en-US"/>
          </a:p>
        </p:txBody>
      </p:sp>
    </p:spTree>
    <p:extLst>
      <p:ext uri="{BB962C8B-B14F-4D97-AF65-F5344CB8AC3E}">
        <p14:creationId xmlns:p14="http://schemas.microsoft.com/office/powerpoint/2010/main" val="11411957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45755-919B-47ED-8D88-DB115CB9423E}" type="slidenum">
              <a:rPr lang="ko-KR" altLang="en-US" smtClean="0"/>
              <a:t>27</a:t>
            </a:fld>
            <a:endParaRPr lang="ko-KR" altLang="en-US"/>
          </a:p>
        </p:txBody>
      </p:sp>
    </p:spTree>
    <p:extLst>
      <p:ext uri="{BB962C8B-B14F-4D97-AF65-F5344CB8AC3E}">
        <p14:creationId xmlns:p14="http://schemas.microsoft.com/office/powerpoint/2010/main" val="3239415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45755-919B-47ED-8D88-DB115CB9423E}" type="slidenum">
              <a:rPr lang="ko-KR" altLang="en-US" smtClean="0"/>
              <a:t>4</a:t>
            </a:fld>
            <a:endParaRPr lang="ko-KR" altLang="en-US"/>
          </a:p>
        </p:txBody>
      </p:sp>
    </p:spTree>
    <p:extLst>
      <p:ext uri="{BB962C8B-B14F-4D97-AF65-F5344CB8AC3E}">
        <p14:creationId xmlns:p14="http://schemas.microsoft.com/office/powerpoint/2010/main" val="28180366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45755-919B-47ED-8D88-DB115CB9423E}" type="slidenum">
              <a:rPr lang="ko-KR" altLang="en-US" smtClean="0"/>
              <a:t>28</a:t>
            </a:fld>
            <a:endParaRPr lang="ko-KR" altLang="en-US"/>
          </a:p>
        </p:txBody>
      </p:sp>
    </p:spTree>
    <p:extLst>
      <p:ext uri="{BB962C8B-B14F-4D97-AF65-F5344CB8AC3E}">
        <p14:creationId xmlns:p14="http://schemas.microsoft.com/office/powerpoint/2010/main" val="2894177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45755-919B-47ED-8D88-DB115CB9423E}" type="slidenum">
              <a:rPr lang="ko-KR" altLang="en-US" smtClean="0"/>
              <a:t>29</a:t>
            </a:fld>
            <a:endParaRPr lang="ko-KR" altLang="en-US"/>
          </a:p>
        </p:txBody>
      </p:sp>
    </p:spTree>
    <p:extLst>
      <p:ext uri="{BB962C8B-B14F-4D97-AF65-F5344CB8AC3E}">
        <p14:creationId xmlns:p14="http://schemas.microsoft.com/office/powerpoint/2010/main" val="39498009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45755-919B-47ED-8D88-DB115CB9423E}" type="slidenum">
              <a:rPr lang="ko-KR" altLang="en-US" smtClean="0"/>
              <a:t>30</a:t>
            </a:fld>
            <a:endParaRPr lang="ko-KR" altLang="en-US"/>
          </a:p>
        </p:txBody>
      </p:sp>
    </p:spTree>
    <p:extLst>
      <p:ext uri="{BB962C8B-B14F-4D97-AF65-F5344CB8AC3E}">
        <p14:creationId xmlns:p14="http://schemas.microsoft.com/office/powerpoint/2010/main" val="4437896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45755-919B-47ED-8D88-DB115CB9423E}" type="slidenum">
              <a:rPr lang="ko-KR" altLang="en-US" smtClean="0"/>
              <a:t>31</a:t>
            </a:fld>
            <a:endParaRPr lang="ko-KR" altLang="en-US"/>
          </a:p>
        </p:txBody>
      </p:sp>
    </p:spTree>
    <p:extLst>
      <p:ext uri="{BB962C8B-B14F-4D97-AF65-F5344CB8AC3E}">
        <p14:creationId xmlns:p14="http://schemas.microsoft.com/office/powerpoint/2010/main" val="18998534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45755-919B-47ED-8D88-DB115CB9423E}" type="slidenum">
              <a:rPr lang="ko-KR" altLang="en-US" smtClean="0"/>
              <a:t>33</a:t>
            </a:fld>
            <a:endParaRPr lang="ko-KR" altLang="en-US"/>
          </a:p>
        </p:txBody>
      </p:sp>
    </p:spTree>
    <p:extLst>
      <p:ext uri="{BB962C8B-B14F-4D97-AF65-F5344CB8AC3E}">
        <p14:creationId xmlns:p14="http://schemas.microsoft.com/office/powerpoint/2010/main" val="2155002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45755-919B-47ED-8D88-DB115CB9423E}" type="slidenum">
              <a:rPr lang="ko-KR" altLang="en-US" smtClean="0"/>
              <a:t>5</a:t>
            </a:fld>
            <a:endParaRPr lang="ko-KR" altLang="en-US"/>
          </a:p>
        </p:txBody>
      </p:sp>
    </p:spTree>
    <p:extLst>
      <p:ext uri="{BB962C8B-B14F-4D97-AF65-F5344CB8AC3E}">
        <p14:creationId xmlns:p14="http://schemas.microsoft.com/office/powerpoint/2010/main" val="3934841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45755-919B-47ED-8D88-DB115CB9423E}" type="slidenum">
              <a:rPr lang="ko-KR" altLang="en-US" smtClean="0"/>
              <a:t>7</a:t>
            </a:fld>
            <a:endParaRPr lang="ko-KR" altLang="en-US"/>
          </a:p>
        </p:txBody>
      </p:sp>
    </p:spTree>
    <p:extLst>
      <p:ext uri="{BB962C8B-B14F-4D97-AF65-F5344CB8AC3E}">
        <p14:creationId xmlns:p14="http://schemas.microsoft.com/office/powerpoint/2010/main" val="3792899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45755-919B-47ED-8D88-DB115CB9423E}" type="slidenum">
              <a:rPr lang="ko-KR" altLang="en-US" smtClean="0"/>
              <a:t>8</a:t>
            </a:fld>
            <a:endParaRPr lang="ko-KR" altLang="en-US"/>
          </a:p>
        </p:txBody>
      </p:sp>
    </p:spTree>
    <p:extLst>
      <p:ext uri="{BB962C8B-B14F-4D97-AF65-F5344CB8AC3E}">
        <p14:creationId xmlns:p14="http://schemas.microsoft.com/office/powerpoint/2010/main" val="2291883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45755-919B-47ED-8D88-DB115CB9423E}" type="slidenum">
              <a:rPr lang="ko-KR" altLang="en-US" smtClean="0"/>
              <a:t>10</a:t>
            </a:fld>
            <a:endParaRPr lang="ko-KR" altLang="en-US"/>
          </a:p>
        </p:txBody>
      </p:sp>
    </p:spTree>
    <p:extLst>
      <p:ext uri="{BB962C8B-B14F-4D97-AF65-F5344CB8AC3E}">
        <p14:creationId xmlns:p14="http://schemas.microsoft.com/office/powerpoint/2010/main" val="2866296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45755-919B-47ED-8D88-DB115CB9423E}" type="slidenum">
              <a:rPr lang="ko-KR" altLang="en-US" smtClean="0"/>
              <a:t>11</a:t>
            </a:fld>
            <a:endParaRPr lang="ko-KR" altLang="en-US"/>
          </a:p>
        </p:txBody>
      </p:sp>
    </p:spTree>
    <p:extLst>
      <p:ext uri="{BB962C8B-B14F-4D97-AF65-F5344CB8AC3E}">
        <p14:creationId xmlns:p14="http://schemas.microsoft.com/office/powerpoint/2010/main" val="388733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45755-919B-47ED-8D88-DB115CB9423E}" type="slidenum">
              <a:rPr lang="ko-KR" altLang="en-US" smtClean="0"/>
              <a:t>12</a:t>
            </a:fld>
            <a:endParaRPr lang="ko-KR" altLang="en-US"/>
          </a:p>
        </p:txBody>
      </p:sp>
    </p:spTree>
    <p:extLst>
      <p:ext uri="{BB962C8B-B14F-4D97-AF65-F5344CB8AC3E}">
        <p14:creationId xmlns:p14="http://schemas.microsoft.com/office/powerpoint/2010/main" val="544327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90488" y="744538"/>
            <a:ext cx="6616700" cy="3722687"/>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45755-919B-47ED-8D88-DB115CB9423E}" type="slidenum">
              <a:rPr lang="ko-KR" altLang="en-US" smtClean="0"/>
              <a:t>13</a:t>
            </a:fld>
            <a:endParaRPr lang="ko-KR" altLang="en-US"/>
          </a:p>
        </p:txBody>
      </p:sp>
    </p:spTree>
    <p:extLst>
      <p:ext uri="{BB962C8B-B14F-4D97-AF65-F5344CB8AC3E}">
        <p14:creationId xmlns:p14="http://schemas.microsoft.com/office/powerpoint/2010/main" val="390589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제목 슬라이드">
    <p:spTree>
      <p:nvGrpSpPr>
        <p:cNvPr id="1" name=""/>
        <p:cNvGrpSpPr/>
        <p:nvPr/>
      </p:nvGrpSpPr>
      <p:grpSpPr>
        <a:xfrm>
          <a:off x="0" y="0"/>
          <a:ext cx="0" cy="0"/>
          <a:chOff x="0" y="0"/>
          <a:chExt cx="0" cy="0"/>
        </a:xfrm>
      </p:grpSpPr>
      <p:sp>
        <p:nvSpPr>
          <p:cNvPr id="27" name="Title 1"/>
          <p:cNvSpPr>
            <a:spLocks noGrp="1"/>
          </p:cNvSpPr>
          <p:nvPr>
            <p:ph type="title"/>
          </p:nvPr>
        </p:nvSpPr>
        <p:spPr>
          <a:xfrm>
            <a:off x="914400" y="1988843"/>
            <a:ext cx="10363200" cy="1362075"/>
          </a:xfrm>
        </p:spPr>
        <p:txBody>
          <a:bodyPr anchor="t"/>
          <a:lstStyle>
            <a:lvl1pPr algn="ctr">
              <a:defRPr sz="3200" b="1" cap="all" baseline="0">
                <a:solidFill>
                  <a:srgbClr val="139CB7"/>
                </a:solidFill>
                <a:latin typeface="+mj-lt"/>
              </a:defRPr>
            </a:lvl1pPr>
          </a:lstStyle>
          <a:p>
            <a:r>
              <a:rPr lang="ko-KR" altLang="en-US" dirty="0"/>
              <a:t>마스터 제목 스타일 편집</a:t>
            </a:r>
            <a:endParaRPr lang="en-US" dirty="0"/>
          </a:p>
        </p:txBody>
      </p:sp>
      <p:sp>
        <p:nvSpPr>
          <p:cNvPr id="21" name="Subtitle 2"/>
          <p:cNvSpPr>
            <a:spLocks noGrp="1"/>
          </p:cNvSpPr>
          <p:nvPr>
            <p:ph type="subTitle" idx="1"/>
          </p:nvPr>
        </p:nvSpPr>
        <p:spPr>
          <a:xfrm>
            <a:off x="1828800" y="3886200"/>
            <a:ext cx="8534400" cy="2362200"/>
          </a:xfrm>
        </p:spPr>
        <p:txBody>
          <a:bodyPr/>
          <a:lstStyle>
            <a:lvl1pPr marL="0" indent="0" algn="ctr">
              <a:buNone/>
              <a:defRPr sz="2800">
                <a:solidFill>
                  <a:srgbClr val="437085"/>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en-US" dirty="0"/>
          </a:p>
        </p:txBody>
      </p:sp>
      <p:sp>
        <p:nvSpPr>
          <p:cNvPr id="22" name="Date Placeholder 3"/>
          <p:cNvSpPr>
            <a:spLocks noGrp="1"/>
          </p:cNvSpPr>
          <p:nvPr>
            <p:ph type="dt" sz="half" idx="10"/>
          </p:nvPr>
        </p:nvSpPr>
        <p:spPr>
          <a:xfrm>
            <a:off x="609600" y="6477003"/>
            <a:ext cx="2844800" cy="244475"/>
          </a:xfrm>
        </p:spPr>
        <p:txBody>
          <a:bodyPr/>
          <a:lstStyle>
            <a:lvl1pPr>
              <a:defRPr smtClean="0">
                <a:solidFill>
                  <a:srgbClr val="437085"/>
                </a:solidFill>
              </a:defRPr>
            </a:lvl1pPr>
          </a:lstStyle>
          <a:p>
            <a:fld id="{D0DB8FD8-EA96-4975-82CC-472F95990E2A}" type="datetimeFigureOut">
              <a:rPr lang="ko-KR" altLang="en-US" smtClean="0"/>
              <a:pPr/>
              <a:t>2020-11-18</a:t>
            </a:fld>
            <a:endParaRPr lang="ko-KR" altLang="en-US"/>
          </a:p>
        </p:txBody>
      </p:sp>
      <p:sp>
        <p:nvSpPr>
          <p:cNvPr id="23" name="Footer Placeholder 4"/>
          <p:cNvSpPr>
            <a:spLocks noGrp="1"/>
          </p:cNvSpPr>
          <p:nvPr>
            <p:ph type="ftr" sz="quarter" idx="11"/>
          </p:nvPr>
        </p:nvSpPr>
        <p:spPr>
          <a:xfrm>
            <a:off x="4165600" y="6477003"/>
            <a:ext cx="3860800" cy="244475"/>
          </a:xfrm>
        </p:spPr>
        <p:txBody>
          <a:bodyPr/>
          <a:lstStyle>
            <a:lvl1pPr>
              <a:defRPr smtClean="0">
                <a:solidFill>
                  <a:srgbClr val="437085"/>
                </a:solidFill>
              </a:defRPr>
            </a:lvl1pPr>
          </a:lstStyle>
          <a:p>
            <a:endParaRPr lang="ko-KR" altLang="en-US"/>
          </a:p>
        </p:txBody>
      </p:sp>
      <p:sp>
        <p:nvSpPr>
          <p:cNvPr id="24" name="Slide Number Placeholder 5"/>
          <p:cNvSpPr>
            <a:spLocks noGrp="1"/>
          </p:cNvSpPr>
          <p:nvPr>
            <p:ph type="sldNum" sz="quarter" idx="12"/>
          </p:nvPr>
        </p:nvSpPr>
        <p:spPr>
          <a:xfrm>
            <a:off x="8737600" y="6477003"/>
            <a:ext cx="2844800" cy="244475"/>
          </a:xfrm>
        </p:spPr>
        <p:txBody>
          <a:bodyPr/>
          <a:lstStyle>
            <a:lvl1pPr>
              <a:defRPr smtClean="0">
                <a:solidFill>
                  <a:srgbClr val="437085"/>
                </a:solidFill>
              </a:defRPr>
            </a:lvl1pPr>
          </a:lstStyle>
          <a:p>
            <a:fld id="{21758CAC-39F2-45EA-9C5E-5063FCB0C6E3}" type="slidenum">
              <a:rPr lang="ko-KR" altLang="en-US" smtClean="0"/>
              <a:pPr/>
              <a:t>‹#›</a:t>
            </a:fld>
            <a:endParaRPr lang="ko-KR" altLang="en-US"/>
          </a:p>
        </p:txBody>
      </p:sp>
    </p:spTree>
    <p:extLst>
      <p:ext uri="{BB962C8B-B14F-4D97-AF65-F5344CB8AC3E}">
        <p14:creationId xmlns:p14="http://schemas.microsoft.com/office/powerpoint/2010/main" val="3818693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304800" y="1447800"/>
            <a:ext cx="11582400" cy="1588"/>
          </a:xfrm>
          <a:prstGeom prst="line">
            <a:avLst/>
          </a:prstGeom>
          <a:noFill/>
          <a:ln w="38100">
            <a:solidFill>
              <a:srgbClr val="139CB7"/>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0"/>
          </p:nvPr>
        </p:nvSpPr>
        <p:spPr/>
        <p:txBody>
          <a:bodyPr/>
          <a:lstStyle>
            <a:lvl1pPr>
              <a:defRPr smtClean="0"/>
            </a:lvl1pPr>
          </a:lstStyle>
          <a:p>
            <a:fld id="{D0DB8FD8-EA96-4975-82CC-472F95990E2A}" type="datetimeFigureOut">
              <a:rPr lang="ko-KR" altLang="en-US" smtClean="0"/>
              <a:pPr/>
              <a:t>2020-11-18</a:t>
            </a:fld>
            <a:endParaRPr lang="ko-KR" altLang="en-US"/>
          </a:p>
        </p:txBody>
      </p:sp>
      <p:sp>
        <p:nvSpPr>
          <p:cNvPr id="6" name="Footer Placeholder 4"/>
          <p:cNvSpPr>
            <a:spLocks noGrp="1"/>
          </p:cNvSpPr>
          <p:nvPr>
            <p:ph type="ftr" sz="quarter" idx="11"/>
          </p:nvPr>
        </p:nvSpPr>
        <p:spPr/>
        <p:txBody>
          <a:bodyPr/>
          <a:lstStyle>
            <a:lvl1pPr>
              <a:defRPr smtClean="0"/>
            </a:lvl1pPr>
          </a:lstStyle>
          <a:p>
            <a:endParaRPr lang="ko-KR" altLang="en-US"/>
          </a:p>
        </p:txBody>
      </p:sp>
      <p:sp>
        <p:nvSpPr>
          <p:cNvPr id="7" name="Slide Number Placeholder 5"/>
          <p:cNvSpPr>
            <a:spLocks noGrp="1"/>
          </p:cNvSpPr>
          <p:nvPr>
            <p:ph type="sldNum" sz="quarter" idx="12"/>
          </p:nvPr>
        </p:nvSpPr>
        <p:spPr/>
        <p:txBody>
          <a:bodyPr/>
          <a:lstStyle>
            <a:lvl1pPr>
              <a:defRPr smtClean="0"/>
            </a:lvl1pPr>
          </a:lstStyle>
          <a:p>
            <a:fld id="{21758CAC-39F2-45EA-9C5E-5063FCB0C6E3}" type="slidenum">
              <a:rPr lang="ko-KR" altLang="en-US" smtClean="0"/>
              <a:pPr/>
              <a:t>‹#›</a:t>
            </a:fld>
            <a:endParaRPr lang="ko-KR" altLang="en-US"/>
          </a:p>
        </p:txBody>
      </p:sp>
    </p:spTree>
    <p:extLst>
      <p:ext uri="{BB962C8B-B14F-4D97-AF65-F5344CB8AC3E}">
        <p14:creationId xmlns:p14="http://schemas.microsoft.com/office/powerpoint/2010/main" val="258254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fld id="{D0DB8FD8-EA96-4975-82CC-472F95990E2A}" type="datetimeFigureOut">
              <a:rPr lang="ko-KR" altLang="en-US" smtClean="0"/>
              <a:pPr/>
              <a:t>2020-11-18</a:t>
            </a:fld>
            <a:endParaRPr lang="ko-KR" altLang="en-US"/>
          </a:p>
        </p:txBody>
      </p:sp>
      <p:sp>
        <p:nvSpPr>
          <p:cNvPr id="5" name="Footer Placeholder 4"/>
          <p:cNvSpPr>
            <a:spLocks noGrp="1"/>
          </p:cNvSpPr>
          <p:nvPr>
            <p:ph type="ftr" sz="quarter" idx="11"/>
          </p:nvPr>
        </p:nvSpPr>
        <p:spPr/>
        <p:txBody>
          <a:bodyPr/>
          <a:lstStyle>
            <a:lvl1pPr>
              <a:defRPr/>
            </a:lvl1pPr>
          </a:lstStyle>
          <a:p>
            <a:endParaRPr lang="ko-KR" altLang="en-US"/>
          </a:p>
        </p:txBody>
      </p:sp>
      <p:sp>
        <p:nvSpPr>
          <p:cNvPr id="6" name="Slide Number Placeholder 5"/>
          <p:cNvSpPr>
            <a:spLocks noGrp="1"/>
          </p:cNvSpPr>
          <p:nvPr>
            <p:ph type="sldNum" sz="quarter" idx="12"/>
          </p:nvPr>
        </p:nvSpPr>
        <p:spPr/>
        <p:txBody>
          <a:bodyPr/>
          <a:lstStyle>
            <a:lvl1pPr>
              <a:defRPr/>
            </a:lvl1pPr>
          </a:lstStyle>
          <a:p>
            <a:fld id="{21758CAC-39F2-45EA-9C5E-5063FCB0C6E3}" type="slidenum">
              <a:rPr lang="ko-KR" altLang="en-US" smtClean="0"/>
              <a:pPr/>
              <a:t>‹#›</a:t>
            </a:fld>
            <a:endParaRPr lang="ko-KR" altLang="en-US"/>
          </a:p>
        </p:txBody>
      </p:sp>
    </p:spTree>
    <p:extLst>
      <p:ext uri="{BB962C8B-B14F-4D97-AF65-F5344CB8AC3E}">
        <p14:creationId xmlns:p14="http://schemas.microsoft.com/office/powerpoint/2010/main" val="3561197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65548" name="Rectangle 12"/>
          <p:cNvSpPr>
            <a:spLocks noGrp="1" noChangeArrowheads="1"/>
          </p:cNvSpPr>
          <p:nvPr>
            <p:ph type="ctrTitle"/>
          </p:nvPr>
        </p:nvSpPr>
        <p:spPr>
          <a:xfrm>
            <a:off x="914400" y="914400"/>
            <a:ext cx="10363200" cy="1143000"/>
          </a:xfrm>
        </p:spPr>
        <p:txBody>
          <a:bodyPr/>
          <a:lstStyle>
            <a:lvl1pPr algn="ctr">
              <a:defRPr/>
            </a:lvl1pPr>
          </a:lstStyle>
          <a:p>
            <a:r>
              <a:rPr lang="ko-KR" altLang="en-US"/>
              <a:t>마스터 제목 스타일 편집</a:t>
            </a:r>
            <a:endParaRPr lang="en-US"/>
          </a:p>
        </p:txBody>
      </p:sp>
      <p:sp>
        <p:nvSpPr>
          <p:cNvPr id="65549" name="Rectangle 13"/>
          <p:cNvSpPr>
            <a:spLocks noGrp="1" noChangeArrowheads="1"/>
          </p:cNvSpPr>
          <p:nvPr>
            <p:ph type="subTitle" idx="1"/>
          </p:nvPr>
        </p:nvSpPr>
        <p:spPr>
          <a:xfrm>
            <a:off x="1828800" y="4191000"/>
            <a:ext cx="8534400" cy="1752600"/>
          </a:xfrm>
        </p:spPr>
        <p:txBody>
          <a:bodyPr/>
          <a:lstStyle>
            <a:lvl1pPr marL="0" indent="0" algn="ctr">
              <a:buFont typeface="Wingdings" pitchFamily="2" charset="2"/>
              <a:buNone/>
              <a:defRPr/>
            </a:lvl1pPr>
          </a:lstStyle>
          <a:p>
            <a:r>
              <a:rPr lang="ko-KR" altLang="en-US"/>
              <a:t>마스터 부제목 스타일 편집</a:t>
            </a:r>
            <a:endParaRPr lang="en-US"/>
          </a:p>
        </p:txBody>
      </p:sp>
      <p:sp>
        <p:nvSpPr>
          <p:cNvPr id="4" name="Rectangle 14"/>
          <p:cNvSpPr>
            <a:spLocks noGrp="1" noChangeArrowheads="1"/>
          </p:cNvSpPr>
          <p:nvPr>
            <p:ph type="dt" sz="half" idx="10"/>
          </p:nvPr>
        </p:nvSpPr>
        <p:spPr>
          <a:xfrm>
            <a:off x="1320800" y="6248400"/>
            <a:ext cx="2540000" cy="457200"/>
          </a:xfrm>
        </p:spPr>
        <p:txBody>
          <a:bodyPr anchor="b"/>
          <a:lstStyle>
            <a:lvl1pPr>
              <a:defRPr smtClean="0">
                <a:solidFill>
                  <a:schemeClr val="bg2"/>
                </a:solidFill>
                <a:latin typeface="Tahoma" pitchFamily="34" charset="0"/>
              </a:defRPr>
            </a:lvl1pPr>
          </a:lstStyle>
          <a:p>
            <a:fld id="{D0DB8FD8-EA96-4975-82CC-472F95990E2A}" type="datetimeFigureOut">
              <a:rPr lang="ko-KR" altLang="en-US" smtClean="0"/>
              <a:pPr/>
              <a:t>2020-11-18</a:t>
            </a:fld>
            <a:endParaRPr lang="ko-KR" altLang="en-US"/>
          </a:p>
        </p:txBody>
      </p:sp>
      <p:sp>
        <p:nvSpPr>
          <p:cNvPr id="5" name="Rectangle 15"/>
          <p:cNvSpPr>
            <a:spLocks noGrp="1" noChangeArrowheads="1"/>
          </p:cNvSpPr>
          <p:nvPr>
            <p:ph type="ftr" sz="quarter" idx="11"/>
          </p:nvPr>
        </p:nvSpPr>
        <p:spPr>
          <a:xfrm>
            <a:off x="4572000" y="6248400"/>
            <a:ext cx="3860800" cy="457200"/>
          </a:xfrm>
        </p:spPr>
        <p:txBody>
          <a:bodyPr anchor="b"/>
          <a:lstStyle>
            <a:lvl1pPr>
              <a:defRPr smtClean="0">
                <a:solidFill>
                  <a:schemeClr val="bg2"/>
                </a:solidFill>
                <a:latin typeface="Tahoma" pitchFamily="34" charset="0"/>
              </a:defRPr>
            </a:lvl1pPr>
          </a:lstStyle>
          <a:p>
            <a:endParaRPr lang="ko-KR" altLang="en-US"/>
          </a:p>
        </p:txBody>
      </p:sp>
      <p:sp>
        <p:nvSpPr>
          <p:cNvPr id="6" name="Rectangle 16"/>
          <p:cNvSpPr>
            <a:spLocks noGrp="1" noChangeArrowheads="1"/>
          </p:cNvSpPr>
          <p:nvPr>
            <p:ph type="sldNum" sz="quarter" idx="12"/>
          </p:nvPr>
        </p:nvSpPr>
        <p:spPr>
          <a:xfrm>
            <a:off x="9144000" y="6248400"/>
            <a:ext cx="2540000" cy="457200"/>
          </a:xfrm>
        </p:spPr>
        <p:txBody>
          <a:bodyPr anchor="b"/>
          <a:lstStyle>
            <a:lvl1pPr>
              <a:defRPr smtClean="0">
                <a:solidFill>
                  <a:schemeClr val="bg2"/>
                </a:solidFill>
                <a:latin typeface="Tahoma" pitchFamily="34" charset="0"/>
              </a:defRPr>
            </a:lvl1pPr>
          </a:lstStyle>
          <a:p>
            <a:fld id="{21758CAC-39F2-45EA-9C5E-5063FCB0C6E3}" type="slidenum">
              <a:rPr lang="ko-KR" altLang="en-US" smtClean="0"/>
              <a:pPr/>
              <a:t>‹#›</a:t>
            </a:fld>
            <a:endParaRPr lang="ko-KR" altLang="en-US"/>
          </a:p>
        </p:txBody>
      </p:sp>
    </p:spTree>
    <p:extLst>
      <p:ext uri="{BB962C8B-B14F-4D97-AF65-F5344CB8AC3E}">
        <p14:creationId xmlns:p14="http://schemas.microsoft.com/office/powerpoint/2010/main" val="51211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제목 및 표">
    <p:spTree>
      <p:nvGrpSpPr>
        <p:cNvPr id="1" name=""/>
        <p:cNvGrpSpPr/>
        <p:nvPr/>
      </p:nvGrpSpPr>
      <p:grpSpPr>
        <a:xfrm>
          <a:off x="0" y="0"/>
          <a:ext cx="0" cy="0"/>
          <a:chOff x="0" y="0"/>
          <a:chExt cx="0" cy="0"/>
        </a:xfrm>
      </p:grpSpPr>
      <p:sp>
        <p:nvSpPr>
          <p:cNvPr id="2" name="Title 1"/>
          <p:cNvSpPr>
            <a:spLocks noGrp="1"/>
          </p:cNvSpPr>
          <p:nvPr>
            <p:ph type="title"/>
          </p:nvPr>
        </p:nvSpPr>
        <p:spPr>
          <a:xfrm>
            <a:off x="711200" y="381000"/>
            <a:ext cx="10769600" cy="990600"/>
          </a:xfrm>
        </p:spPr>
        <p:txBody>
          <a:bodyPr/>
          <a:lstStyle/>
          <a:p>
            <a:r>
              <a:rPr lang="ko-KR" altLang="en-US"/>
              <a:t>마스터 제목 스타일 편집</a:t>
            </a:r>
            <a:endParaRPr lang="en-US" dirty="0"/>
          </a:p>
        </p:txBody>
      </p:sp>
      <p:sp>
        <p:nvSpPr>
          <p:cNvPr id="3" name="Table Placeholder 2"/>
          <p:cNvSpPr>
            <a:spLocks noGrp="1"/>
          </p:cNvSpPr>
          <p:nvPr>
            <p:ph type="tbl" idx="1"/>
          </p:nvPr>
        </p:nvSpPr>
        <p:spPr>
          <a:xfrm>
            <a:off x="914400" y="1752600"/>
            <a:ext cx="10363200" cy="4876800"/>
          </a:xfrm>
        </p:spPr>
        <p:txBody>
          <a:bodyPr/>
          <a:lstStyle/>
          <a:p>
            <a:pPr lvl="0"/>
            <a:r>
              <a:rPr lang="ko-KR" altLang="en-US" noProof="0"/>
              <a:t>표를 추가하려면 아이콘을 클릭하십시오</a:t>
            </a:r>
            <a:endParaRPr lang="en-US" noProof="0"/>
          </a:p>
        </p:txBody>
      </p:sp>
      <p:sp>
        <p:nvSpPr>
          <p:cNvPr id="4" name="Date Placeholder 3"/>
          <p:cNvSpPr>
            <a:spLocks noGrp="1"/>
          </p:cNvSpPr>
          <p:nvPr>
            <p:ph type="dt" sz="half" idx="10"/>
          </p:nvPr>
        </p:nvSpPr>
        <p:spPr/>
        <p:txBody>
          <a:bodyPr/>
          <a:lstStyle>
            <a:lvl1pPr>
              <a:defRPr/>
            </a:lvl1pPr>
          </a:lstStyle>
          <a:p>
            <a:fld id="{D0DB8FD8-EA96-4975-82CC-472F95990E2A}" type="datetimeFigureOut">
              <a:rPr lang="ko-KR" altLang="en-US" smtClean="0"/>
              <a:pPr/>
              <a:t>2020-11-18</a:t>
            </a:fld>
            <a:endParaRPr lang="ko-KR" altLang="en-US"/>
          </a:p>
        </p:txBody>
      </p:sp>
      <p:sp>
        <p:nvSpPr>
          <p:cNvPr id="5" name="Footer Placeholder 4"/>
          <p:cNvSpPr>
            <a:spLocks noGrp="1"/>
          </p:cNvSpPr>
          <p:nvPr>
            <p:ph type="ftr" sz="quarter" idx="11"/>
          </p:nvPr>
        </p:nvSpPr>
        <p:spPr/>
        <p:txBody>
          <a:bodyPr/>
          <a:lstStyle>
            <a:lvl1pPr>
              <a:defRPr/>
            </a:lvl1pPr>
          </a:lstStyle>
          <a:p>
            <a:endParaRPr lang="ko-KR" altLang="en-US"/>
          </a:p>
        </p:txBody>
      </p:sp>
      <p:sp>
        <p:nvSpPr>
          <p:cNvPr id="6" name="Slide Number Placeholder 5"/>
          <p:cNvSpPr>
            <a:spLocks noGrp="1"/>
          </p:cNvSpPr>
          <p:nvPr>
            <p:ph type="sldNum" sz="quarter" idx="12"/>
          </p:nvPr>
        </p:nvSpPr>
        <p:spPr/>
        <p:txBody>
          <a:bodyPr/>
          <a:lstStyle>
            <a:lvl1pPr>
              <a:defRPr/>
            </a:lvl1pPr>
          </a:lstStyle>
          <a:p>
            <a:fld id="{21758CAC-39F2-45EA-9C5E-5063FCB0C6E3}" type="slidenum">
              <a:rPr lang="ko-KR" altLang="en-US" smtClean="0"/>
              <a:pPr/>
              <a:t>‹#›</a:t>
            </a:fld>
            <a:endParaRPr lang="ko-KR" altLang="en-US"/>
          </a:p>
        </p:txBody>
      </p:sp>
    </p:spTree>
    <p:extLst>
      <p:ext uri="{BB962C8B-B14F-4D97-AF65-F5344CB8AC3E}">
        <p14:creationId xmlns:p14="http://schemas.microsoft.com/office/powerpoint/2010/main" val="1228538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reserve="1">
  <p:cSld name="제목 및 내용/텍스트">
    <p:spTree>
      <p:nvGrpSpPr>
        <p:cNvPr id="1" name=""/>
        <p:cNvGrpSpPr/>
        <p:nvPr/>
      </p:nvGrpSpPr>
      <p:grpSpPr>
        <a:xfrm>
          <a:off x="0" y="0"/>
          <a:ext cx="0" cy="0"/>
          <a:chOff x="0" y="0"/>
          <a:chExt cx="0" cy="0"/>
        </a:xfrm>
      </p:grpSpPr>
      <p:sp>
        <p:nvSpPr>
          <p:cNvPr id="2" name="Title 1"/>
          <p:cNvSpPr>
            <a:spLocks noGrp="1"/>
          </p:cNvSpPr>
          <p:nvPr>
            <p:ph type="title"/>
          </p:nvPr>
        </p:nvSpPr>
        <p:spPr>
          <a:xfrm>
            <a:off x="711200" y="381000"/>
            <a:ext cx="10769600" cy="990600"/>
          </a:xfrm>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914400" y="1752600"/>
            <a:ext cx="10363200" cy="236220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914400" y="4267200"/>
            <a:ext cx="10363200" cy="236220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3"/>
          <p:cNvSpPr>
            <a:spLocks noGrp="1"/>
          </p:cNvSpPr>
          <p:nvPr>
            <p:ph type="dt" sz="half" idx="10"/>
          </p:nvPr>
        </p:nvSpPr>
        <p:spPr/>
        <p:txBody>
          <a:bodyPr/>
          <a:lstStyle>
            <a:lvl1pPr>
              <a:defRPr/>
            </a:lvl1pPr>
          </a:lstStyle>
          <a:p>
            <a:fld id="{D0DB8FD8-EA96-4975-82CC-472F95990E2A}" type="datetimeFigureOut">
              <a:rPr lang="ko-KR" altLang="en-US" smtClean="0"/>
              <a:pPr/>
              <a:t>2020-11-18</a:t>
            </a:fld>
            <a:endParaRPr lang="ko-KR" altLang="en-US"/>
          </a:p>
        </p:txBody>
      </p:sp>
      <p:sp>
        <p:nvSpPr>
          <p:cNvPr id="6" name="Footer Placeholder 4"/>
          <p:cNvSpPr>
            <a:spLocks noGrp="1"/>
          </p:cNvSpPr>
          <p:nvPr>
            <p:ph type="ftr" sz="quarter" idx="11"/>
          </p:nvPr>
        </p:nvSpPr>
        <p:spPr/>
        <p:txBody>
          <a:bodyPr/>
          <a:lstStyle>
            <a:lvl1pPr>
              <a:defRPr/>
            </a:lvl1pPr>
          </a:lstStyle>
          <a:p>
            <a:endParaRPr lang="ko-KR" altLang="en-US"/>
          </a:p>
        </p:txBody>
      </p:sp>
      <p:sp>
        <p:nvSpPr>
          <p:cNvPr id="7" name="Slide Number Placeholder 5"/>
          <p:cNvSpPr>
            <a:spLocks noGrp="1"/>
          </p:cNvSpPr>
          <p:nvPr>
            <p:ph type="sldNum" sz="quarter" idx="12"/>
          </p:nvPr>
        </p:nvSpPr>
        <p:spPr/>
        <p:txBody>
          <a:bodyPr/>
          <a:lstStyle>
            <a:lvl1pPr>
              <a:defRPr/>
            </a:lvl1pPr>
          </a:lstStyle>
          <a:p>
            <a:fld id="{21758CAC-39F2-45EA-9C5E-5063FCB0C6E3}" type="slidenum">
              <a:rPr lang="ko-KR" altLang="en-US" smtClean="0"/>
              <a:pPr/>
              <a:t>‹#›</a:t>
            </a:fld>
            <a:endParaRPr lang="ko-KR" altLang="en-US"/>
          </a:p>
        </p:txBody>
      </p:sp>
    </p:spTree>
    <p:extLst>
      <p:ext uri="{BB962C8B-B14F-4D97-AF65-F5344CB8AC3E}">
        <p14:creationId xmlns:p14="http://schemas.microsoft.com/office/powerpoint/2010/main" val="17630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제목 및 내용">
    <p:spTree>
      <p:nvGrpSpPr>
        <p:cNvPr id="1" name=""/>
        <p:cNvGrpSpPr/>
        <p:nvPr/>
      </p:nvGrpSpPr>
      <p:grpSpPr>
        <a:xfrm>
          <a:off x="0" y="0"/>
          <a:ext cx="0" cy="0"/>
          <a:chOff x="0" y="0"/>
          <a:chExt cx="0" cy="0"/>
        </a:xfrm>
      </p:grpSpPr>
      <p:cxnSp>
        <p:nvCxnSpPr>
          <p:cNvPr id="23" name="Straight Connector 9"/>
          <p:cNvCxnSpPr>
            <a:cxnSpLocks noChangeShapeType="1"/>
          </p:cNvCxnSpPr>
          <p:nvPr/>
        </p:nvCxnSpPr>
        <p:spPr bwMode="auto">
          <a:xfrm>
            <a:off x="304800" y="1447800"/>
            <a:ext cx="11582400" cy="1588"/>
          </a:xfrm>
          <a:prstGeom prst="line">
            <a:avLst/>
          </a:prstGeom>
          <a:noFill/>
          <a:ln w="38100">
            <a:solidFill>
              <a:srgbClr val="139CB7"/>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4" name="Title 1"/>
          <p:cNvSpPr>
            <a:spLocks noGrp="1"/>
          </p:cNvSpPr>
          <p:nvPr>
            <p:ph type="title"/>
          </p:nvPr>
        </p:nvSpPr>
        <p:spPr>
          <a:xfrm>
            <a:off x="609600" y="274638"/>
            <a:ext cx="10972800" cy="1143000"/>
          </a:xfrm>
        </p:spPr>
        <p:txBody>
          <a:bodyPr/>
          <a:lstStyle>
            <a:lvl1pPr algn="l">
              <a:defRPr sz="4000">
                <a:latin typeface="+mj-lt"/>
              </a:defRPr>
            </a:lvl1pPr>
          </a:lstStyle>
          <a:p>
            <a:r>
              <a:rPr lang="ko-KR" altLang="en-US"/>
              <a:t>마스터 제목 스타일 편집</a:t>
            </a:r>
            <a:endParaRPr lang="en-US" dirty="0"/>
          </a:p>
        </p:txBody>
      </p:sp>
      <p:sp>
        <p:nvSpPr>
          <p:cNvPr id="25" name="Content Placeholder 2"/>
          <p:cNvSpPr>
            <a:spLocks noGrp="1"/>
          </p:cNvSpPr>
          <p:nvPr>
            <p:ph idx="1"/>
          </p:nvPr>
        </p:nvSpPr>
        <p:spPr>
          <a:xfrm>
            <a:off x="609600" y="1600200"/>
            <a:ext cx="10972800" cy="4953000"/>
          </a:xfrm>
        </p:spPr>
        <p:txBody>
          <a:bodyPr/>
          <a:lstStyle>
            <a:lvl1pPr>
              <a:defRPr sz="2800">
                <a:latin typeface="+mn-lt"/>
              </a:defRPr>
            </a:lvl1pPr>
            <a:lvl2pPr>
              <a:defRPr sz="2400">
                <a:latin typeface="+mn-lt"/>
              </a:defRPr>
            </a:lvl2pPr>
            <a:lvl3pPr>
              <a:defRPr sz="2000">
                <a:latin typeface="+mn-lt"/>
              </a:defRPr>
            </a:lvl3pPr>
            <a:lvl4pPr>
              <a:defRPr>
                <a:latin typeface="+mn-lt"/>
              </a:defRPr>
            </a:lvl4pPr>
            <a:lvl5pPr>
              <a:defRPr>
                <a:latin typeface="+mn-lt"/>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26" name="Date Placeholder 3"/>
          <p:cNvSpPr>
            <a:spLocks noGrp="1"/>
          </p:cNvSpPr>
          <p:nvPr>
            <p:ph type="dt" sz="half" idx="10"/>
          </p:nvPr>
        </p:nvSpPr>
        <p:spPr>
          <a:xfrm>
            <a:off x="609600" y="6477003"/>
            <a:ext cx="2844800" cy="244475"/>
          </a:xfrm>
        </p:spPr>
        <p:txBody>
          <a:bodyPr/>
          <a:lstStyle>
            <a:lvl1pPr>
              <a:defRPr smtClean="0"/>
            </a:lvl1pPr>
          </a:lstStyle>
          <a:p>
            <a:fld id="{D0DB8FD8-EA96-4975-82CC-472F95990E2A}" type="datetimeFigureOut">
              <a:rPr lang="ko-KR" altLang="en-US" smtClean="0"/>
              <a:pPr/>
              <a:t>2020-11-18</a:t>
            </a:fld>
            <a:endParaRPr lang="ko-KR" altLang="en-US"/>
          </a:p>
        </p:txBody>
      </p:sp>
      <p:sp>
        <p:nvSpPr>
          <p:cNvPr id="27" name="Footer Placeholder 4"/>
          <p:cNvSpPr>
            <a:spLocks noGrp="1"/>
          </p:cNvSpPr>
          <p:nvPr>
            <p:ph type="ftr" sz="quarter" idx="11"/>
          </p:nvPr>
        </p:nvSpPr>
        <p:spPr>
          <a:xfrm>
            <a:off x="4165600" y="6477003"/>
            <a:ext cx="3860800" cy="244475"/>
          </a:xfrm>
        </p:spPr>
        <p:txBody>
          <a:bodyPr/>
          <a:lstStyle>
            <a:lvl1pPr>
              <a:defRPr smtClean="0"/>
            </a:lvl1pPr>
          </a:lstStyle>
          <a:p>
            <a:endParaRPr lang="ko-KR" altLang="en-US"/>
          </a:p>
        </p:txBody>
      </p:sp>
      <p:sp>
        <p:nvSpPr>
          <p:cNvPr id="28" name="Slide Number Placeholder 5"/>
          <p:cNvSpPr>
            <a:spLocks noGrp="1"/>
          </p:cNvSpPr>
          <p:nvPr>
            <p:ph type="sldNum" sz="quarter" idx="12"/>
          </p:nvPr>
        </p:nvSpPr>
        <p:spPr>
          <a:xfrm>
            <a:off x="8737600" y="6477003"/>
            <a:ext cx="2844800" cy="244475"/>
          </a:xfrm>
        </p:spPr>
        <p:txBody>
          <a:bodyPr/>
          <a:lstStyle>
            <a:lvl1pPr>
              <a:defRPr smtClean="0"/>
            </a:lvl1pPr>
          </a:lstStyle>
          <a:p>
            <a:fld id="{21758CAC-39F2-45EA-9C5E-5063FCB0C6E3}" type="slidenum">
              <a:rPr lang="ko-KR" altLang="en-US" smtClean="0"/>
              <a:pPr/>
              <a:t>‹#›</a:t>
            </a:fld>
            <a:endParaRPr lang="ko-KR" altLang="en-US"/>
          </a:p>
        </p:txBody>
      </p:sp>
    </p:spTree>
    <p:extLst>
      <p:ext uri="{BB962C8B-B14F-4D97-AF65-F5344CB8AC3E}">
        <p14:creationId xmlns:p14="http://schemas.microsoft.com/office/powerpoint/2010/main" val="1948894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baseline="0"/>
            </a:lvl1pPr>
          </a:lstStyle>
          <a:p>
            <a:r>
              <a:rPr lang="ko-KR" altLang="en-US" dirty="0"/>
              <a:t>마스터 제목 스타일 편집</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Date Placeholder 3"/>
          <p:cNvSpPr>
            <a:spLocks noGrp="1"/>
          </p:cNvSpPr>
          <p:nvPr>
            <p:ph type="dt" sz="half" idx="10"/>
          </p:nvPr>
        </p:nvSpPr>
        <p:spPr/>
        <p:txBody>
          <a:bodyPr/>
          <a:lstStyle>
            <a:lvl1pPr>
              <a:defRPr/>
            </a:lvl1pPr>
          </a:lstStyle>
          <a:p>
            <a:fld id="{D0DB8FD8-EA96-4975-82CC-472F95990E2A}" type="datetimeFigureOut">
              <a:rPr lang="ko-KR" altLang="en-US" smtClean="0"/>
              <a:pPr/>
              <a:t>2020-11-18</a:t>
            </a:fld>
            <a:endParaRPr lang="ko-KR" altLang="en-US"/>
          </a:p>
        </p:txBody>
      </p:sp>
      <p:sp>
        <p:nvSpPr>
          <p:cNvPr id="5" name="Footer Placeholder 4"/>
          <p:cNvSpPr>
            <a:spLocks noGrp="1"/>
          </p:cNvSpPr>
          <p:nvPr>
            <p:ph type="ftr" sz="quarter" idx="11"/>
          </p:nvPr>
        </p:nvSpPr>
        <p:spPr/>
        <p:txBody>
          <a:bodyPr/>
          <a:lstStyle>
            <a:lvl1pPr>
              <a:defRPr/>
            </a:lvl1pPr>
          </a:lstStyle>
          <a:p>
            <a:endParaRPr lang="ko-KR" altLang="en-US"/>
          </a:p>
        </p:txBody>
      </p:sp>
      <p:sp>
        <p:nvSpPr>
          <p:cNvPr id="6" name="Slide Number Placeholder 5"/>
          <p:cNvSpPr>
            <a:spLocks noGrp="1"/>
          </p:cNvSpPr>
          <p:nvPr>
            <p:ph type="sldNum" sz="quarter" idx="12"/>
          </p:nvPr>
        </p:nvSpPr>
        <p:spPr/>
        <p:txBody>
          <a:bodyPr/>
          <a:lstStyle>
            <a:lvl1pPr>
              <a:defRPr/>
            </a:lvl1pPr>
          </a:lstStyle>
          <a:p>
            <a:fld id="{21758CAC-39F2-45EA-9C5E-5063FCB0C6E3}" type="slidenum">
              <a:rPr lang="ko-KR" altLang="en-US" smtClean="0"/>
              <a:pPr/>
              <a:t>‹#›</a:t>
            </a:fld>
            <a:endParaRPr lang="ko-KR" altLang="en-US"/>
          </a:p>
        </p:txBody>
      </p:sp>
    </p:spTree>
    <p:extLst>
      <p:ext uri="{BB962C8B-B14F-4D97-AF65-F5344CB8AC3E}">
        <p14:creationId xmlns:p14="http://schemas.microsoft.com/office/powerpoint/2010/main" val="2638269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cxnSp>
        <p:nvCxnSpPr>
          <p:cNvPr id="5" name="Straight Connector 9"/>
          <p:cNvCxnSpPr>
            <a:cxnSpLocks noChangeShapeType="1"/>
          </p:cNvCxnSpPr>
          <p:nvPr/>
        </p:nvCxnSpPr>
        <p:spPr bwMode="auto">
          <a:xfrm>
            <a:off x="304800" y="1447800"/>
            <a:ext cx="11582400" cy="1588"/>
          </a:xfrm>
          <a:prstGeom prst="line">
            <a:avLst/>
          </a:prstGeom>
          <a:noFill/>
          <a:ln w="38100">
            <a:solidFill>
              <a:srgbClr val="139CB7"/>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6" name="Date Placeholder 4"/>
          <p:cNvSpPr>
            <a:spLocks noGrp="1"/>
          </p:cNvSpPr>
          <p:nvPr>
            <p:ph type="dt" sz="half" idx="10"/>
          </p:nvPr>
        </p:nvSpPr>
        <p:spPr/>
        <p:txBody>
          <a:bodyPr/>
          <a:lstStyle>
            <a:lvl1pPr>
              <a:defRPr smtClean="0"/>
            </a:lvl1pPr>
          </a:lstStyle>
          <a:p>
            <a:fld id="{D0DB8FD8-EA96-4975-82CC-472F95990E2A}" type="datetimeFigureOut">
              <a:rPr lang="ko-KR" altLang="en-US" smtClean="0"/>
              <a:pPr/>
              <a:t>2020-11-18</a:t>
            </a:fld>
            <a:endParaRPr lang="ko-KR" altLang="en-US"/>
          </a:p>
        </p:txBody>
      </p:sp>
      <p:sp>
        <p:nvSpPr>
          <p:cNvPr id="7" name="Footer Placeholder 5"/>
          <p:cNvSpPr>
            <a:spLocks noGrp="1"/>
          </p:cNvSpPr>
          <p:nvPr>
            <p:ph type="ftr" sz="quarter" idx="11"/>
          </p:nvPr>
        </p:nvSpPr>
        <p:spPr/>
        <p:txBody>
          <a:bodyPr/>
          <a:lstStyle>
            <a:lvl1pPr>
              <a:defRPr smtClean="0"/>
            </a:lvl1pPr>
          </a:lstStyle>
          <a:p>
            <a:endParaRPr lang="ko-KR" altLang="en-US"/>
          </a:p>
        </p:txBody>
      </p:sp>
      <p:sp>
        <p:nvSpPr>
          <p:cNvPr id="8" name="Slide Number Placeholder 6"/>
          <p:cNvSpPr>
            <a:spLocks noGrp="1"/>
          </p:cNvSpPr>
          <p:nvPr>
            <p:ph type="sldNum" sz="quarter" idx="12"/>
          </p:nvPr>
        </p:nvSpPr>
        <p:spPr/>
        <p:txBody>
          <a:bodyPr/>
          <a:lstStyle>
            <a:lvl1pPr>
              <a:defRPr smtClean="0"/>
            </a:lvl1pPr>
          </a:lstStyle>
          <a:p>
            <a:fld id="{21758CAC-39F2-45EA-9C5E-5063FCB0C6E3}" type="slidenum">
              <a:rPr lang="ko-KR" altLang="en-US" smtClean="0"/>
              <a:pPr/>
              <a:t>‹#›</a:t>
            </a:fld>
            <a:endParaRPr lang="ko-KR" altLang="en-US"/>
          </a:p>
        </p:txBody>
      </p:sp>
    </p:spTree>
    <p:extLst>
      <p:ext uri="{BB962C8B-B14F-4D97-AF65-F5344CB8AC3E}">
        <p14:creationId xmlns:p14="http://schemas.microsoft.com/office/powerpoint/2010/main" val="1059617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cxnSp>
        <p:nvCxnSpPr>
          <p:cNvPr id="7" name="Straight Connector 9"/>
          <p:cNvCxnSpPr>
            <a:cxnSpLocks noChangeShapeType="1"/>
          </p:cNvCxnSpPr>
          <p:nvPr/>
        </p:nvCxnSpPr>
        <p:spPr bwMode="auto">
          <a:xfrm>
            <a:off x="304800" y="1447800"/>
            <a:ext cx="11582400" cy="1588"/>
          </a:xfrm>
          <a:prstGeom prst="line">
            <a:avLst/>
          </a:prstGeom>
          <a:noFill/>
          <a:ln w="38100">
            <a:solidFill>
              <a:srgbClr val="139CB7"/>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lvl1pPr>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8" name="Date Placeholder 6"/>
          <p:cNvSpPr>
            <a:spLocks noGrp="1"/>
          </p:cNvSpPr>
          <p:nvPr>
            <p:ph type="dt" sz="half" idx="10"/>
          </p:nvPr>
        </p:nvSpPr>
        <p:spPr/>
        <p:txBody>
          <a:bodyPr/>
          <a:lstStyle>
            <a:lvl1pPr>
              <a:defRPr smtClean="0"/>
            </a:lvl1pPr>
          </a:lstStyle>
          <a:p>
            <a:fld id="{D0DB8FD8-EA96-4975-82CC-472F95990E2A}" type="datetimeFigureOut">
              <a:rPr lang="ko-KR" altLang="en-US" smtClean="0"/>
              <a:pPr/>
              <a:t>2020-11-18</a:t>
            </a:fld>
            <a:endParaRPr lang="ko-KR" altLang="en-US"/>
          </a:p>
        </p:txBody>
      </p:sp>
      <p:sp>
        <p:nvSpPr>
          <p:cNvPr id="9" name="Footer Placeholder 7"/>
          <p:cNvSpPr>
            <a:spLocks noGrp="1"/>
          </p:cNvSpPr>
          <p:nvPr>
            <p:ph type="ftr" sz="quarter" idx="11"/>
          </p:nvPr>
        </p:nvSpPr>
        <p:spPr/>
        <p:txBody>
          <a:bodyPr/>
          <a:lstStyle>
            <a:lvl1pPr>
              <a:defRPr smtClean="0"/>
            </a:lvl1pPr>
          </a:lstStyle>
          <a:p>
            <a:endParaRPr lang="ko-KR" altLang="en-US"/>
          </a:p>
        </p:txBody>
      </p:sp>
      <p:sp>
        <p:nvSpPr>
          <p:cNvPr id="10" name="Slide Number Placeholder 8"/>
          <p:cNvSpPr>
            <a:spLocks noGrp="1"/>
          </p:cNvSpPr>
          <p:nvPr>
            <p:ph type="sldNum" sz="quarter" idx="12"/>
          </p:nvPr>
        </p:nvSpPr>
        <p:spPr/>
        <p:txBody>
          <a:bodyPr/>
          <a:lstStyle>
            <a:lvl1pPr>
              <a:defRPr smtClean="0"/>
            </a:lvl1pPr>
          </a:lstStyle>
          <a:p>
            <a:fld id="{21758CAC-39F2-45EA-9C5E-5063FCB0C6E3}" type="slidenum">
              <a:rPr lang="ko-KR" altLang="en-US" smtClean="0"/>
              <a:pPr/>
              <a:t>‹#›</a:t>
            </a:fld>
            <a:endParaRPr lang="ko-KR" altLang="en-US"/>
          </a:p>
        </p:txBody>
      </p:sp>
    </p:spTree>
    <p:extLst>
      <p:ext uri="{BB962C8B-B14F-4D97-AF65-F5344CB8AC3E}">
        <p14:creationId xmlns:p14="http://schemas.microsoft.com/office/powerpoint/2010/main" val="254073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cxnSp>
        <p:nvCxnSpPr>
          <p:cNvPr id="3" name="Straight Connector 9"/>
          <p:cNvCxnSpPr>
            <a:cxnSpLocks noChangeShapeType="1"/>
          </p:cNvCxnSpPr>
          <p:nvPr/>
        </p:nvCxnSpPr>
        <p:spPr bwMode="auto">
          <a:xfrm>
            <a:off x="304800" y="1447800"/>
            <a:ext cx="11582400" cy="1588"/>
          </a:xfrm>
          <a:prstGeom prst="line">
            <a:avLst/>
          </a:prstGeom>
          <a:noFill/>
          <a:ln w="38100">
            <a:solidFill>
              <a:srgbClr val="139CB7"/>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ko-KR" altLang="en-US"/>
              <a:t>마스터 제목 스타일 편집</a:t>
            </a:r>
            <a:endParaRPr lang="en-US" dirty="0"/>
          </a:p>
        </p:txBody>
      </p:sp>
      <p:sp>
        <p:nvSpPr>
          <p:cNvPr id="4" name="Date Placeholder 2"/>
          <p:cNvSpPr>
            <a:spLocks noGrp="1"/>
          </p:cNvSpPr>
          <p:nvPr>
            <p:ph type="dt" sz="half" idx="10"/>
          </p:nvPr>
        </p:nvSpPr>
        <p:spPr/>
        <p:txBody>
          <a:bodyPr/>
          <a:lstStyle>
            <a:lvl1pPr>
              <a:defRPr smtClean="0"/>
            </a:lvl1pPr>
          </a:lstStyle>
          <a:p>
            <a:fld id="{D0DB8FD8-EA96-4975-82CC-472F95990E2A}" type="datetimeFigureOut">
              <a:rPr lang="ko-KR" altLang="en-US" smtClean="0"/>
              <a:pPr/>
              <a:t>2020-11-18</a:t>
            </a:fld>
            <a:endParaRPr lang="ko-KR" altLang="en-US"/>
          </a:p>
        </p:txBody>
      </p:sp>
      <p:sp>
        <p:nvSpPr>
          <p:cNvPr id="5" name="Footer Placeholder 3"/>
          <p:cNvSpPr>
            <a:spLocks noGrp="1"/>
          </p:cNvSpPr>
          <p:nvPr>
            <p:ph type="ftr" sz="quarter" idx="11"/>
          </p:nvPr>
        </p:nvSpPr>
        <p:spPr/>
        <p:txBody>
          <a:bodyPr/>
          <a:lstStyle>
            <a:lvl1pPr>
              <a:defRPr smtClean="0"/>
            </a:lvl1pPr>
          </a:lstStyle>
          <a:p>
            <a:endParaRPr lang="ko-KR" altLang="en-US"/>
          </a:p>
        </p:txBody>
      </p:sp>
      <p:sp>
        <p:nvSpPr>
          <p:cNvPr id="6" name="Slide Number Placeholder 4"/>
          <p:cNvSpPr>
            <a:spLocks noGrp="1"/>
          </p:cNvSpPr>
          <p:nvPr>
            <p:ph type="sldNum" sz="quarter" idx="12"/>
          </p:nvPr>
        </p:nvSpPr>
        <p:spPr/>
        <p:txBody>
          <a:bodyPr/>
          <a:lstStyle>
            <a:lvl1pPr>
              <a:defRPr smtClean="0"/>
            </a:lvl1pPr>
          </a:lstStyle>
          <a:p>
            <a:fld id="{21758CAC-39F2-45EA-9C5E-5063FCB0C6E3}" type="slidenum">
              <a:rPr lang="ko-KR" altLang="en-US" smtClean="0"/>
              <a:pPr/>
              <a:t>‹#›</a:t>
            </a:fld>
            <a:endParaRPr lang="ko-KR" altLang="en-US"/>
          </a:p>
        </p:txBody>
      </p:sp>
    </p:spTree>
    <p:extLst>
      <p:ext uri="{BB962C8B-B14F-4D97-AF65-F5344CB8AC3E}">
        <p14:creationId xmlns:p14="http://schemas.microsoft.com/office/powerpoint/2010/main" val="1287355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0DB8FD8-EA96-4975-82CC-472F95990E2A}" type="datetimeFigureOut">
              <a:rPr lang="ko-KR" altLang="en-US" smtClean="0"/>
              <a:pPr/>
              <a:t>2020-11-18</a:t>
            </a:fld>
            <a:endParaRPr lang="ko-KR" altLang="en-US"/>
          </a:p>
        </p:txBody>
      </p:sp>
      <p:sp>
        <p:nvSpPr>
          <p:cNvPr id="3" name="Footer Placeholder 4"/>
          <p:cNvSpPr>
            <a:spLocks noGrp="1"/>
          </p:cNvSpPr>
          <p:nvPr>
            <p:ph type="ftr" sz="quarter" idx="11"/>
          </p:nvPr>
        </p:nvSpPr>
        <p:spPr/>
        <p:txBody>
          <a:bodyPr/>
          <a:lstStyle>
            <a:lvl1pPr>
              <a:defRPr/>
            </a:lvl1pPr>
          </a:lstStyle>
          <a:p>
            <a:endParaRPr lang="ko-KR" altLang="en-US"/>
          </a:p>
        </p:txBody>
      </p:sp>
      <p:sp>
        <p:nvSpPr>
          <p:cNvPr id="4" name="Slide Number Placeholder 5"/>
          <p:cNvSpPr>
            <a:spLocks noGrp="1"/>
          </p:cNvSpPr>
          <p:nvPr>
            <p:ph type="sldNum" sz="quarter" idx="12"/>
          </p:nvPr>
        </p:nvSpPr>
        <p:spPr/>
        <p:txBody>
          <a:bodyPr/>
          <a:lstStyle>
            <a:lvl1pPr>
              <a:defRPr/>
            </a:lvl1pPr>
          </a:lstStyle>
          <a:p>
            <a:fld id="{21758CAC-39F2-45EA-9C5E-5063FCB0C6E3}" type="slidenum">
              <a:rPr lang="ko-KR" altLang="en-US" smtClean="0"/>
              <a:pPr/>
              <a:t>‹#›</a:t>
            </a:fld>
            <a:endParaRPr lang="ko-KR" altLang="en-US"/>
          </a:p>
        </p:txBody>
      </p:sp>
    </p:spTree>
    <p:extLst>
      <p:ext uri="{BB962C8B-B14F-4D97-AF65-F5344CB8AC3E}">
        <p14:creationId xmlns:p14="http://schemas.microsoft.com/office/powerpoint/2010/main" val="3143039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lstStyle>
            <a:lvl1pPr algn="l">
              <a:defRPr sz="2000" b="1"/>
            </a:lvl1pPr>
          </a:lstStyle>
          <a:p>
            <a:r>
              <a:rPr lang="ko-KR" altLang="en-US"/>
              <a:t>마스터 제목 스타일 편집</a:t>
            </a:r>
            <a:endParaRPr lang="en-US" dirty="0"/>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3"/>
          <p:cNvSpPr>
            <a:spLocks noGrp="1"/>
          </p:cNvSpPr>
          <p:nvPr>
            <p:ph type="dt" sz="half" idx="10"/>
          </p:nvPr>
        </p:nvSpPr>
        <p:spPr/>
        <p:txBody>
          <a:bodyPr/>
          <a:lstStyle>
            <a:lvl1pPr>
              <a:defRPr/>
            </a:lvl1pPr>
          </a:lstStyle>
          <a:p>
            <a:fld id="{D0DB8FD8-EA96-4975-82CC-472F95990E2A}" type="datetimeFigureOut">
              <a:rPr lang="ko-KR" altLang="en-US" smtClean="0"/>
              <a:pPr/>
              <a:t>2020-11-18</a:t>
            </a:fld>
            <a:endParaRPr lang="ko-KR" altLang="en-US"/>
          </a:p>
        </p:txBody>
      </p:sp>
      <p:sp>
        <p:nvSpPr>
          <p:cNvPr id="6" name="Footer Placeholder 4"/>
          <p:cNvSpPr>
            <a:spLocks noGrp="1"/>
          </p:cNvSpPr>
          <p:nvPr>
            <p:ph type="ftr" sz="quarter" idx="11"/>
          </p:nvPr>
        </p:nvSpPr>
        <p:spPr/>
        <p:txBody>
          <a:bodyPr/>
          <a:lstStyle>
            <a:lvl1pPr>
              <a:defRPr/>
            </a:lvl1pPr>
          </a:lstStyle>
          <a:p>
            <a:endParaRPr lang="ko-KR" altLang="en-US"/>
          </a:p>
        </p:txBody>
      </p:sp>
      <p:sp>
        <p:nvSpPr>
          <p:cNvPr id="7" name="Slide Number Placeholder 5"/>
          <p:cNvSpPr>
            <a:spLocks noGrp="1"/>
          </p:cNvSpPr>
          <p:nvPr>
            <p:ph type="sldNum" sz="quarter" idx="12"/>
          </p:nvPr>
        </p:nvSpPr>
        <p:spPr/>
        <p:txBody>
          <a:bodyPr/>
          <a:lstStyle>
            <a:lvl1pPr>
              <a:defRPr/>
            </a:lvl1pPr>
          </a:lstStyle>
          <a:p>
            <a:fld id="{21758CAC-39F2-45EA-9C5E-5063FCB0C6E3}" type="slidenum">
              <a:rPr lang="ko-KR" altLang="en-US" smtClean="0"/>
              <a:pPr/>
              <a:t>‹#›</a:t>
            </a:fld>
            <a:endParaRPr lang="ko-KR" altLang="en-US"/>
          </a:p>
        </p:txBody>
      </p:sp>
    </p:spTree>
    <p:extLst>
      <p:ext uri="{BB962C8B-B14F-4D97-AF65-F5344CB8AC3E}">
        <p14:creationId xmlns:p14="http://schemas.microsoft.com/office/powerpoint/2010/main" val="427024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ko-KR" altLang="en-US"/>
              <a:t>마스터 제목 스타일 편집</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a:t>그림을 추가하려면 아이콘을 클릭하십시오</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3"/>
          <p:cNvSpPr>
            <a:spLocks noGrp="1"/>
          </p:cNvSpPr>
          <p:nvPr>
            <p:ph type="dt" sz="half" idx="10"/>
          </p:nvPr>
        </p:nvSpPr>
        <p:spPr/>
        <p:txBody>
          <a:bodyPr/>
          <a:lstStyle>
            <a:lvl1pPr>
              <a:defRPr/>
            </a:lvl1pPr>
          </a:lstStyle>
          <a:p>
            <a:fld id="{D0DB8FD8-EA96-4975-82CC-472F95990E2A}" type="datetimeFigureOut">
              <a:rPr lang="ko-KR" altLang="en-US" smtClean="0"/>
              <a:pPr/>
              <a:t>2020-11-18</a:t>
            </a:fld>
            <a:endParaRPr lang="ko-KR" altLang="en-US"/>
          </a:p>
        </p:txBody>
      </p:sp>
      <p:sp>
        <p:nvSpPr>
          <p:cNvPr id="6" name="Footer Placeholder 4"/>
          <p:cNvSpPr>
            <a:spLocks noGrp="1"/>
          </p:cNvSpPr>
          <p:nvPr>
            <p:ph type="ftr" sz="quarter" idx="11"/>
          </p:nvPr>
        </p:nvSpPr>
        <p:spPr/>
        <p:txBody>
          <a:bodyPr/>
          <a:lstStyle>
            <a:lvl1pPr>
              <a:defRPr/>
            </a:lvl1pPr>
          </a:lstStyle>
          <a:p>
            <a:endParaRPr lang="ko-KR" altLang="en-US"/>
          </a:p>
        </p:txBody>
      </p:sp>
      <p:sp>
        <p:nvSpPr>
          <p:cNvPr id="7" name="Slide Number Placeholder 5"/>
          <p:cNvSpPr>
            <a:spLocks noGrp="1"/>
          </p:cNvSpPr>
          <p:nvPr>
            <p:ph type="sldNum" sz="quarter" idx="12"/>
          </p:nvPr>
        </p:nvSpPr>
        <p:spPr/>
        <p:txBody>
          <a:bodyPr/>
          <a:lstStyle>
            <a:lvl1pPr>
              <a:defRPr/>
            </a:lvl1pPr>
          </a:lstStyle>
          <a:p>
            <a:fld id="{21758CAC-39F2-45EA-9C5E-5063FCB0C6E3}" type="slidenum">
              <a:rPr lang="ko-KR" altLang="en-US" smtClean="0"/>
              <a:pPr/>
              <a:t>‹#›</a:t>
            </a:fld>
            <a:endParaRPr lang="ko-KR" altLang="en-US"/>
          </a:p>
        </p:txBody>
      </p:sp>
    </p:spTree>
    <p:extLst>
      <p:ext uri="{BB962C8B-B14F-4D97-AF65-F5344CB8AC3E}">
        <p14:creationId xmlns:p14="http://schemas.microsoft.com/office/powerpoint/2010/main" val="2961008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ko-KR" altLang="en-US"/>
              <a:t>마스터 제목 스타일 편집</a:t>
            </a:r>
            <a:endParaRPr lang="en-US" altLang="zh-TW" dirty="0"/>
          </a:p>
        </p:txBody>
      </p:sp>
      <p:sp>
        <p:nvSpPr>
          <p:cNvPr id="35" name="Text Placeholder 2"/>
          <p:cNvSpPr>
            <a:spLocks noGrp="1"/>
          </p:cNvSpPr>
          <p:nvPr>
            <p:ph type="body" idx="1"/>
          </p:nvPr>
        </p:nvSpPr>
        <p:spPr bwMode="auto">
          <a:xfrm>
            <a:off x="609600" y="1600200"/>
            <a:ext cx="10972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ltLang="zh-TW" dirty="0"/>
          </a:p>
        </p:txBody>
      </p:sp>
      <p:sp>
        <p:nvSpPr>
          <p:cNvPr id="36" name="Date Placeholder 3"/>
          <p:cNvSpPr>
            <a:spLocks noGrp="1"/>
          </p:cNvSpPr>
          <p:nvPr>
            <p:ph type="dt" sz="half" idx="2"/>
          </p:nvPr>
        </p:nvSpPr>
        <p:spPr>
          <a:xfrm>
            <a:off x="609600" y="6477003"/>
            <a:ext cx="2844800" cy="24447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latin typeface="Calibri" pitchFamily="34" charset="0"/>
                <a:ea typeface="Arial Unicode MS" pitchFamily="34" charset="-120"/>
                <a:cs typeface="Arial Unicode MS" pitchFamily="34" charset="-120"/>
              </a:defRPr>
            </a:lvl1pPr>
          </a:lstStyle>
          <a:p>
            <a:fld id="{D0DB8FD8-EA96-4975-82CC-472F95990E2A}" type="datetimeFigureOut">
              <a:rPr lang="ko-KR" altLang="en-US" smtClean="0"/>
              <a:pPr/>
              <a:t>2020-11-18</a:t>
            </a:fld>
            <a:endParaRPr lang="ko-KR" altLang="en-US"/>
          </a:p>
        </p:txBody>
      </p:sp>
      <p:sp>
        <p:nvSpPr>
          <p:cNvPr id="37" name="Footer Placeholder 4"/>
          <p:cNvSpPr>
            <a:spLocks noGrp="1"/>
          </p:cNvSpPr>
          <p:nvPr>
            <p:ph type="ftr" sz="quarter" idx="3"/>
          </p:nvPr>
        </p:nvSpPr>
        <p:spPr>
          <a:xfrm>
            <a:off x="4165600" y="6477003"/>
            <a:ext cx="3860800" cy="244475"/>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rgbClr val="898989"/>
                </a:solidFill>
                <a:latin typeface="Calibri" pitchFamily="34" charset="0"/>
                <a:ea typeface="Arial Unicode MS" pitchFamily="34" charset="-120"/>
                <a:cs typeface="Arial Unicode MS" pitchFamily="34" charset="-120"/>
              </a:defRPr>
            </a:lvl1pPr>
          </a:lstStyle>
          <a:p>
            <a:endParaRPr lang="ko-KR" altLang="en-US"/>
          </a:p>
        </p:txBody>
      </p:sp>
      <p:sp>
        <p:nvSpPr>
          <p:cNvPr id="38" name="Slide Number Placeholder 5"/>
          <p:cNvSpPr>
            <a:spLocks noGrp="1"/>
          </p:cNvSpPr>
          <p:nvPr>
            <p:ph type="sldNum" sz="quarter" idx="4"/>
          </p:nvPr>
        </p:nvSpPr>
        <p:spPr>
          <a:xfrm>
            <a:off x="8737600" y="6477003"/>
            <a:ext cx="2844800" cy="24447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latin typeface="Calibri" pitchFamily="34" charset="0"/>
                <a:ea typeface="Arial Unicode MS" pitchFamily="34" charset="-120"/>
                <a:cs typeface="Arial Unicode MS" pitchFamily="34" charset="-120"/>
              </a:defRPr>
            </a:lvl1pPr>
          </a:lstStyle>
          <a:p>
            <a:fld id="{21758CAC-39F2-45EA-9C5E-5063FCB0C6E3}" type="slidenum">
              <a:rPr lang="ko-KR" altLang="en-US" smtClean="0"/>
              <a:pPr/>
              <a:t>‹#›</a:t>
            </a:fld>
            <a:endParaRPr lang="ko-KR" altLang="en-US"/>
          </a:p>
        </p:txBody>
      </p:sp>
      <p:sp>
        <p:nvSpPr>
          <p:cNvPr id="39" name="Rectangle 6"/>
          <p:cNvSpPr>
            <a:spLocks noChangeArrowheads="1"/>
          </p:cNvSpPr>
          <p:nvPr/>
        </p:nvSpPr>
        <p:spPr bwMode="auto">
          <a:xfrm>
            <a:off x="0" y="0"/>
            <a:ext cx="4978400" cy="274638"/>
          </a:xfrm>
          <a:prstGeom prst="rect">
            <a:avLst/>
          </a:prstGeom>
          <a:solidFill>
            <a:srgbClr val="0E4851"/>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defRPr/>
            </a:pPr>
            <a:r>
              <a:rPr lang="en-US" sz="1600" i="1" dirty="0" err="1">
                <a:solidFill>
                  <a:srgbClr val="FFFFFF"/>
                </a:solidFill>
                <a:latin typeface="Calibri" panose="020F0502020204030204" pitchFamily="34" charset="0"/>
                <a:ea typeface="ＭＳ Ｐゴシック" charset="-128"/>
                <a:cs typeface="ＭＳ Ｐゴシック" charset="-128"/>
              </a:rPr>
              <a:t>Kyonggi</a:t>
            </a:r>
            <a:r>
              <a:rPr lang="en-US" sz="1600" i="1" dirty="0">
                <a:solidFill>
                  <a:srgbClr val="FFFFFF"/>
                </a:solidFill>
                <a:latin typeface="Calibri" panose="020F0502020204030204" pitchFamily="34" charset="0"/>
                <a:ea typeface="ＭＳ Ｐゴシック" charset="-128"/>
                <a:cs typeface="ＭＳ Ｐゴシック" charset="-128"/>
              </a:rPr>
              <a:t> Univ. AI Lab.</a:t>
            </a:r>
          </a:p>
        </p:txBody>
      </p:sp>
      <p:sp>
        <p:nvSpPr>
          <p:cNvPr id="40" name="Rectangle 7"/>
          <p:cNvSpPr>
            <a:spLocks noChangeArrowheads="1"/>
          </p:cNvSpPr>
          <p:nvPr/>
        </p:nvSpPr>
        <p:spPr bwMode="auto">
          <a:xfrm>
            <a:off x="4978400" y="0"/>
            <a:ext cx="5181600" cy="274638"/>
          </a:xfrm>
          <a:prstGeom prst="rect">
            <a:avLst/>
          </a:prstGeom>
          <a:solidFill>
            <a:srgbClr val="0E4851"/>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defRPr/>
            </a:pPr>
            <a:r>
              <a:rPr lang="en-US" sz="1600">
                <a:solidFill>
                  <a:srgbClr val="FFFFFF"/>
                </a:solidFill>
                <a:latin typeface="Calibri" panose="020F0502020204030204" pitchFamily="34" charset="0"/>
                <a:ea typeface="ＭＳ Ｐゴシック" charset="-128"/>
                <a:cs typeface="ＭＳ Ｐゴシック" charset="-128"/>
              </a:rPr>
              <a:t> </a:t>
            </a:r>
          </a:p>
        </p:txBody>
      </p:sp>
      <p:sp>
        <p:nvSpPr>
          <p:cNvPr id="41" name="Rectangle 8"/>
          <p:cNvSpPr>
            <a:spLocks noChangeArrowheads="1"/>
          </p:cNvSpPr>
          <p:nvPr/>
        </p:nvSpPr>
        <p:spPr bwMode="auto">
          <a:xfrm>
            <a:off x="10160000" y="0"/>
            <a:ext cx="2032000" cy="274638"/>
          </a:xfrm>
          <a:prstGeom prst="rect">
            <a:avLst/>
          </a:prstGeom>
          <a:solidFill>
            <a:srgbClr val="139CB7"/>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defRPr/>
            </a:pPr>
            <a:r>
              <a:rPr lang="en-US" sz="1600">
                <a:solidFill>
                  <a:srgbClr val="FFFFFF"/>
                </a:solidFill>
                <a:latin typeface="Calibri" panose="020F0502020204030204" pitchFamily="34" charset="0"/>
                <a:ea typeface="ＭＳ Ｐゴシック" charset="-128"/>
                <a:cs typeface="ＭＳ Ｐゴシック" charset="-128"/>
              </a:rPr>
              <a:t> </a:t>
            </a:r>
          </a:p>
        </p:txBody>
      </p:sp>
    </p:spTree>
    <p:extLst>
      <p:ext uri="{BB962C8B-B14F-4D97-AF65-F5344CB8AC3E}">
        <p14:creationId xmlns:p14="http://schemas.microsoft.com/office/powerpoint/2010/main" val="2904611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l" defTabSz="914400" rtl="0" eaLnBrk="1" latinLnBrk="1" hangingPunct="1">
        <a:spcBef>
          <a:spcPct val="0"/>
        </a:spcBef>
        <a:buNone/>
        <a:defRPr sz="4000" kern="1200" baseline="0">
          <a:solidFill>
            <a:schemeClr val="tx1"/>
          </a:solidFill>
          <a:latin typeface="+mj-lt"/>
          <a:ea typeface="+mj-ea"/>
          <a:cs typeface="+mj-cs"/>
        </a:defRPr>
      </a:lvl1pPr>
    </p:titleStyle>
    <p:bodyStyle>
      <a:lvl1pPr marL="342900" marR="0" indent="-342900" algn="l" defTabSz="457200" rtl="0" eaLnBrk="1" fontAlgn="base" latinLnBrk="1" hangingPunct="1">
        <a:lnSpc>
          <a:spcPct val="100000"/>
        </a:lnSpc>
        <a:spcBef>
          <a:spcPct val="20000"/>
        </a:spcBef>
        <a:spcAft>
          <a:spcPct val="0"/>
        </a:spcAft>
        <a:buClr>
          <a:srgbClr val="437085"/>
        </a:buClr>
        <a:buSzTx/>
        <a:buFont typeface="Wingdings" pitchFamily="2" charset="2"/>
        <a:buChar char="§"/>
        <a:tabLst/>
        <a:defRPr sz="2800" kern="1200" baseline="0">
          <a:solidFill>
            <a:schemeClr val="tx1"/>
          </a:solidFill>
          <a:latin typeface="+mn-lt"/>
          <a:ea typeface="+mn-ea"/>
          <a:cs typeface="+mn-cs"/>
        </a:defRPr>
      </a:lvl1pPr>
      <a:lvl2pPr marL="742950" marR="0" indent="-285750" algn="l" defTabSz="457200" rtl="0" eaLnBrk="1" fontAlgn="base" latinLnBrk="1" hangingPunct="1">
        <a:lnSpc>
          <a:spcPct val="100000"/>
        </a:lnSpc>
        <a:spcBef>
          <a:spcPct val="20000"/>
        </a:spcBef>
        <a:spcAft>
          <a:spcPct val="0"/>
        </a:spcAft>
        <a:buClr>
          <a:srgbClr val="357E69"/>
        </a:buClr>
        <a:buSzTx/>
        <a:buFont typeface="Wingdings" pitchFamily="2" charset="2"/>
        <a:buChar char="§"/>
        <a:tabLst/>
        <a:defRPr sz="2400" kern="1200" baseline="0">
          <a:solidFill>
            <a:schemeClr val="tx1"/>
          </a:solidFill>
          <a:latin typeface="+mn-lt"/>
          <a:ea typeface="+mn-ea"/>
          <a:cs typeface="+mn-cs"/>
        </a:defRPr>
      </a:lvl2pPr>
      <a:lvl3pPr marL="1143000" marR="0" indent="-228600" algn="l" defTabSz="457200" rtl="0" eaLnBrk="1" fontAlgn="base" latinLnBrk="1" hangingPunct="1">
        <a:lnSpc>
          <a:spcPct val="100000"/>
        </a:lnSpc>
        <a:spcBef>
          <a:spcPct val="20000"/>
        </a:spcBef>
        <a:spcAft>
          <a:spcPct val="0"/>
        </a:spcAft>
        <a:buClr>
          <a:srgbClr val="918BA3"/>
        </a:buClr>
        <a:buSzTx/>
        <a:buFont typeface="Wingdings" pitchFamily="2" charset="2"/>
        <a:buChar char="§"/>
        <a:tabLst/>
        <a:defRPr sz="2000" kern="1200" baseline="0">
          <a:solidFill>
            <a:schemeClr val="tx1"/>
          </a:solidFill>
          <a:latin typeface="+mn-lt"/>
          <a:ea typeface="+mn-ea"/>
          <a:cs typeface="+mn-cs"/>
        </a:defRPr>
      </a:lvl3pPr>
      <a:lvl4pPr marL="1600200" marR="0" indent="-228600" algn="l" defTabSz="457200" rtl="0" eaLnBrk="1" fontAlgn="base" latinLnBrk="1" hangingPunct="1">
        <a:lnSpc>
          <a:spcPct val="100000"/>
        </a:lnSpc>
        <a:spcBef>
          <a:spcPct val="20000"/>
        </a:spcBef>
        <a:spcAft>
          <a:spcPct val="0"/>
        </a:spcAft>
        <a:buClr>
          <a:srgbClr val="2F6E7E"/>
        </a:buClr>
        <a:buSzTx/>
        <a:buFont typeface="Wingdings" pitchFamily="2" charset="2"/>
        <a:buChar char="§"/>
        <a:tabLst/>
        <a:defRPr sz="2000" kern="1200" baseline="0">
          <a:solidFill>
            <a:schemeClr val="tx1"/>
          </a:solidFill>
          <a:latin typeface="+mn-lt"/>
          <a:ea typeface="+mn-ea"/>
          <a:cs typeface="+mn-cs"/>
        </a:defRPr>
      </a:lvl4pPr>
      <a:lvl5pPr marL="2057400" marR="0" indent="-228600" algn="l" defTabSz="457200" rtl="0" eaLnBrk="1" fontAlgn="base" latinLnBrk="1" hangingPunct="1">
        <a:lnSpc>
          <a:spcPct val="100000"/>
        </a:lnSpc>
        <a:spcBef>
          <a:spcPct val="20000"/>
        </a:spcBef>
        <a:spcAft>
          <a:spcPct val="0"/>
        </a:spcAft>
        <a:buClr>
          <a:srgbClr val="233337"/>
        </a:buClr>
        <a:buSzTx/>
        <a:buFont typeface="Wingdings" pitchFamily="2" charset="2"/>
        <a:buChar char="§"/>
        <a:tabLst/>
        <a:defRPr sz="2000" kern="1200" baseline="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0.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D083E5-5628-46AD-BEC4-FE2E83A1D94A}"/>
              </a:ext>
            </a:extLst>
          </p:cNvPr>
          <p:cNvSpPr>
            <a:spLocks noGrp="1"/>
          </p:cNvSpPr>
          <p:nvPr>
            <p:ph type="title"/>
          </p:nvPr>
        </p:nvSpPr>
        <p:spPr>
          <a:xfrm>
            <a:off x="849896" y="2780929"/>
            <a:ext cx="10492208" cy="648071"/>
          </a:xfrm>
        </p:spPr>
        <p:txBody>
          <a:bodyPr/>
          <a:lstStyle/>
          <a:p>
            <a:r>
              <a:rPr lang="en-US" altLang="ko-KR" dirty="0"/>
              <a:t>PLUG AND PLAY LANGUAGE MODELS:</a:t>
            </a:r>
            <a:br>
              <a:rPr lang="en-US" altLang="ko-KR" dirty="0"/>
            </a:br>
            <a:r>
              <a:rPr lang="en-US" altLang="ko-KR" dirty="0"/>
              <a:t> A SIMPLE APPROACH TO CONTROLLED TEXT GENERATION</a:t>
            </a:r>
          </a:p>
        </p:txBody>
      </p:sp>
      <p:sp>
        <p:nvSpPr>
          <p:cNvPr id="3" name="부제목 2">
            <a:extLst>
              <a:ext uri="{FF2B5EF4-FFF2-40B4-BE49-F238E27FC236}">
                <a16:creationId xmlns:a16="http://schemas.microsoft.com/office/drawing/2014/main" id="{DD54E367-605D-4A77-8C77-C8E4C49C6753}"/>
              </a:ext>
            </a:extLst>
          </p:cNvPr>
          <p:cNvSpPr>
            <a:spLocks noGrp="1"/>
          </p:cNvSpPr>
          <p:nvPr>
            <p:ph type="subTitle" idx="1"/>
          </p:nvPr>
        </p:nvSpPr>
        <p:spPr>
          <a:xfrm>
            <a:off x="1828800" y="4077072"/>
            <a:ext cx="8534400" cy="2362200"/>
          </a:xfrm>
        </p:spPr>
        <p:txBody>
          <a:bodyPr/>
          <a:lstStyle/>
          <a:p>
            <a:r>
              <a:rPr lang="en-US" altLang="ko-KR" dirty="0"/>
              <a:t>2020.10.12</a:t>
            </a:r>
          </a:p>
          <a:p>
            <a:r>
              <a:rPr lang="ko-KR" altLang="en-US" dirty="0" err="1"/>
              <a:t>정규열</a:t>
            </a:r>
            <a:endParaRPr lang="en-US" altLang="ko-KR" dirty="0"/>
          </a:p>
          <a:p>
            <a:r>
              <a:rPr lang="en-US" altLang="ko-KR" dirty="0"/>
              <a:t>Artificial Intelligence Lab</a:t>
            </a:r>
          </a:p>
          <a:p>
            <a:r>
              <a:rPr lang="en-US" altLang="ko-KR" dirty="0" err="1"/>
              <a:t>Kyonggi</a:t>
            </a:r>
            <a:r>
              <a:rPr lang="en-US" altLang="ko-KR" dirty="0"/>
              <a:t> </a:t>
            </a:r>
            <a:r>
              <a:rPr lang="en-US" altLang="ko-KR" dirty="0" err="1"/>
              <a:t>Univiersity</a:t>
            </a:r>
            <a:endParaRPr lang="en-US" altLang="ko-KR" dirty="0"/>
          </a:p>
        </p:txBody>
      </p:sp>
    </p:spTree>
    <p:extLst>
      <p:ext uri="{BB962C8B-B14F-4D97-AF65-F5344CB8AC3E}">
        <p14:creationId xmlns:p14="http://schemas.microsoft.com/office/powerpoint/2010/main" val="751722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B0BDE5-52C4-4E71-AA23-92BAAEC65F44}"/>
              </a:ext>
            </a:extLst>
          </p:cNvPr>
          <p:cNvSpPr>
            <a:spLocks noGrp="1"/>
          </p:cNvSpPr>
          <p:nvPr>
            <p:ph type="title"/>
          </p:nvPr>
        </p:nvSpPr>
        <p:spPr/>
        <p:txBody>
          <a:bodyPr/>
          <a:lstStyle/>
          <a:p>
            <a:r>
              <a:rPr lang="en-US" altLang="ko-KR" sz="3600" b="1" dirty="0">
                <a:latin typeface="Calibri (제목)"/>
              </a:rPr>
              <a:t>PPLM</a:t>
            </a:r>
          </a:p>
        </p:txBody>
      </p:sp>
      <p:sp>
        <p:nvSpPr>
          <p:cNvPr id="3" name="내용 개체 틀 2">
            <a:extLst>
              <a:ext uri="{FF2B5EF4-FFF2-40B4-BE49-F238E27FC236}">
                <a16:creationId xmlns:a16="http://schemas.microsoft.com/office/drawing/2014/main" id="{CF93AC94-4130-4616-8402-C76DF0DD0DC1}"/>
              </a:ext>
            </a:extLst>
          </p:cNvPr>
          <p:cNvSpPr>
            <a:spLocks noGrp="1"/>
          </p:cNvSpPr>
          <p:nvPr>
            <p:ph idx="1"/>
          </p:nvPr>
        </p:nvSpPr>
        <p:spPr>
          <a:xfrm>
            <a:off x="695400" y="1700808"/>
            <a:ext cx="10972800" cy="4953000"/>
          </a:xfrm>
        </p:spPr>
        <p:txBody>
          <a:bodyPr/>
          <a:lstStyle/>
          <a:p>
            <a:r>
              <a:rPr lang="en-US" altLang="ko-KR" b="1" dirty="0"/>
              <a:t>PPLM</a:t>
            </a:r>
            <a:r>
              <a:rPr lang="ko-KR" altLang="en-US" b="1" dirty="0"/>
              <a:t>의 핵심 포인트들</a:t>
            </a:r>
            <a:r>
              <a:rPr lang="en-US" altLang="ko-KR" b="1" dirty="0"/>
              <a:t>!</a:t>
            </a:r>
          </a:p>
          <a:p>
            <a:pPr lvl="1"/>
            <a:r>
              <a:rPr lang="en-US" altLang="ko-KR" dirty="0"/>
              <a:t>Transformer</a:t>
            </a:r>
            <a:r>
              <a:rPr lang="ko-KR" altLang="en-US" dirty="0"/>
              <a:t>를 이용한 언어 모델</a:t>
            </a:r>
            <a:endParaRPr lang="en-US" altLang="ko-KR" dirty="0"/>
          </a:p>
          <a:p>
            <a:pPr lvl="1"/>
            <a:endParaRPr lang="en-US" altLang="ko-KR" dirty="0"/>
          </a:p>
          <a:p>
            <a:pPr lvl="1"/>
            <a:r>
              <a:rPr lang="en-US" altLang="ko-KR" dirty="0"/>
              <a:t>Generation</a:t>
            </a:r>
            <a:r>
              <a:rPr lang="ko-KR" altLang="en-US" dirty="0"/>
              <a:t>을 목적에 맞게 제어함</a:t>
            </a:r>
            <a:r>
              <a:rPr lang="en-US" altLang="ko-KR" dirty="0"/>
              <a:t>(Steering Generation)</a:t>
            </a:r>
          </a:p>
          <a:p>
            <a:pPr lvl="1"/>
            <a:endParaRPr lang="en-US" altLang="ko-KR" dirty="0"/>
          </a:p>
          <a:p>
            <a:pPr lvl="1"/>
            <a:r>
              <a:rPr lang="ko-KR" altLang="en-US" dirty="0"/>
              <a:t>생성 언어의 유창성을 보증함</a:t>
            </a:r>
            <a:r>
              <a:rPr lang="en-US" altLang="ko-KR" dirty="0"/>
              <a:t>(Ensuring Fluency)</a:t>
            </a:r>
          </a:p>
          <a:p>
            <a:pPr lvl="1"/>
            <a:endParaRPr lang="en-US" altLang="ko-KR" dirty="0"/>
          </a:p>
          <a:p>
            <a:pPr lvl="1"/>
            <a:r>
              <a:rPr lang="ko-KR" altLang="en-US" dirty="0"/>
              <a:t>업데이트 방향</a:t>
            </a:r>
            <a:endParaRPr lang="en-US" altLang="ko-KR" dirty="0"/>
          </a:p>
          <a:p>
            <a:pPr lvl="1"/>
            <a:endParaRPr lang="en-US" altLang="ko-KR" sz="1400" dirty="0">
              <a:latin typeface="+mj-ea"/>
              <a:ea typeface="+mj-ea"/>
            </a:endParaRPr>
          </a:p>
          <a:p>
            <a:pPr marL="914400" lvl="2" indent="0">
              <a:buNone/>
            </a:pPr>
            <a:r>
              <a:rPr lang="ko-KR" altLang="en-US" sz="1800" dirty="0">
                <a:latin typeface="+mj-ea"/>
                <a:ea typeface="+mj-ea"/>
              </a:rPr>
              <a:t> </a:t>
            </a:r>
            <a:endParaRPr lang="en-US" altLang="ko-KR" sz="1800" dirty="0">
              <a:latin typeface="+mj-ea"/>
              <a:ea typeface="+mj-ea"/>
            </a:endParaRPr>
          </a:p>
        </p:txBody>
      </p:sp>
    </p:spTree>
    <p:extLst>
      <p:ext uri="{BB962C8B-B14F-4D97-AF65-F5344CB8AC3E}">
        <p14:creationId xmlns:p14="http://schemas.microsoft.com/office/powerpoint/2010/main" val="3618166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B0BDE5-52C4-4E71-AA23-92BAAEC65F44}"/>
              </a:ext>
            </a:extLst>
          </p:cNvPr>
          <p:cNvSpPr>
            <a:spLocks noGrp="1"/>
          </p:cNvSpPr>
          <p:nvPr>
            <p:ph type="title"/>
          </p:nvPr>
        </p:nvSpPr>
        <p:spPr/>
        <p:txBody>
          <a:bodyPr/>
          <a:lstStyle/>
          <a:p>
            <a:r>
              <a:rPr lang="en-US" altLang="ko-KR" sz="3600" b="1" dirty="0">
                <a:latin typeface="Calibri (제목)"/>
              </a:rPr>
              <a:t>PPLM</a:t>
            </a:r>
          </a:p>
        </p:txBody>
      </p:sp>
      <p:sp>
        <p:nvSpPr>
          <p:cNvPr id="3" name="내용 개체 틀 2">
            <a:extLst>
              <a:ext uri="{FF2B5EF4-FFF2-40B4-BE49-F238E27FC236}">
                <a16:creationId xmlns:a16="http://schemas.microsoft.com/office/drawing/2014/main" id="{CF93AC94-4130-4616-8402-C76DF0DD0DC1}"/>
              </a:ext>
            </a:extLst>
          </p:cNvPr>
          <p:cNvSpPr>
            <a:spLocks noGrp="1"/>
          </p:cNvSpPr>
          <p:nvPr>
            <p:ph idx="1"/>
          </p:nvPr>
        </p:nvSpPr>
        <p:spPr>
          <a:xfrm>
            <a:off x="695400" y="1700808"/>
            <a:ext cx="10972800" cy="4953000"/>
          </a:xfrm>
        </p:spPr>
        <p:txBody>
          <a:bodyPr/>
          <a:lstStyle/>
          <a:p>
            <a:r>
              <a:rPr lang="en-US" altLang="ko-KR" b="1" dirty="0"/>
              <a:t>Transformer</a:t>
            </a:r>
            <a:r>
              <a:rPr lang="ko-KR" altLang="en-US" b="1" dirty="0"/>
              <a:t>를 이용한 언어 모델</a:t>
            </a:r>
            <a:endParaRPr lang="en-US" altLang="ko-KR" b="1" dirty="0"/>
          </a:p>
          <a:p>
            <a:pPr lvl="1"/>
            <a:r>
              <a:rPr lang="ko-KR" altLang="en-US" dirty="0"/>
              <a:t>이전 단어들 순서를 입력 받아 다음 단어 예측함</a:t>
            </a:r>
            <a:endParaRPr lang="en-US" altLang="ko-KR" dirty="0"/>
          </a:p>
          <a:p>
            <a:pPr lvl="1"/>
            <a:endParaRPr lang="en-US" altLang="ko-KR" dirty="0"/>
          </a:p>
          <a:p>
            <a:pPr lvl="1"/>
            <a:endParaRPr lang="en-US" altLang="ko-KR" dirty="0"/>
          </a:p>
          <a:p>
            <a:pPr lvl="1"/>
            <a:r>
              <a:rPr lang="en-US" altLang="ko-KR" dirty="0"/>
              <a:t>Transformer </a:t>
            </a:r>
            <a:r>
              <a:rPr lang="ko-KR" altLang="en-US" dirty="0"/>
              <a:t>기반의 언어 모델</a:t>
            </a:r>
            <a:endParaRPr lang="en-US" altLang="ko-KR" dirty="0"/>
          </a:p>
          <a:p>
            <a:pPr lvl="2"/>
            <a:r>
              <a:rPr lang="en-US" altLang="ko-KR" dirty="0"/>
              <a:t>Query, key, Value</a:t>
            </a:r>
            <a:r>
              <a:rPr lang="ko-KR" altLang="en-US" dirty="0"/>
              <a:t>를 이용하는 </a:t>
            </a:r>
            <a:r>
              <a:rPr lang="en-US" altLang="ko-KR" dirty="0"/>
              <a:t>Attention </a:t>
            </a:r>
            <a:r>
              <a:rPr lang="ko-KR" altLang="en-US" dirty="0"/>
              <a:t>기법을 통해 다음 단어를 예측한다</a:t>
            </a:r>
            <a:r>
              <a:rPr lang="en-US" altLang="ko-KR" dirty="0"/>
              <a:t>.</a:t>
            </a:r>
          </a:p>
          <a:p>
            <a:pPr lvl="3"/>
            <a:r>
              <a:rPr lang="en-US" altLang="ko-KR" dirty="0"/>
              <a:t>Query : </a:t>
            </a:r>
            <a:r>
              <a:rPr lang="ko-KR" altLang="en-US" dirty="0"/>
              <a:t>바로 이전 단어 </a:t>
            </a:r>
            <a:r>
              <a:rPr lang="en-US" altLang="ko-KR" dirty="0"/>
              <a:t>+ </a:t>
            </a:r>
            <a:r>
              <a:rPr lang="ko-KR" altLang="en-US" dirty="0"/>
              <a:t>현재 포지션 값</a:t>
            </a:r>
            <a:endParaRPr lang="en-US" altLang="ko-KR" dirty="0"/>
          </a:p>
          <a:p>
            <a:pPr lvl="3"/>
            <a:r>
              <a:rPr lang="en-US" altLang="ko-KR" dirty="0"/>
              <a:t>Key , value : </a:t>
            </a:r>
            <a:r>
              <a:rPr lang="ko-KR" altLang="en-US" dirty="0"/>
              <a:t>이전에 나온 모든 단어들</a:t>
            </a:r>
            <a:r>
              <a:rPr lang="en-US" altLang="ko-KR" dirty="0"/>
              <a:t>!</a:t>
            </a:r>
          </a:p>
          <a:p>
            <a:pPr lvl="1"/>
            <a:endParaRPr lang="en-US" altLang="ko-KR" dirty="0"/>
          </a:p>
          <a:p>
            <a:pPr lvl="1"/>
            <a:endParaRPr lang="en-US" altLang="ko-KR" sz="1400" dirty="0">
              <a:latin typeface="+mj-ea"/>
              <a:ea typeface="+mj-ea"/>
            </a:endParaRPr>
          </a:p>
          <a:p>
            <a:pPr marL="914400" lvl="2" indent="0">
              <a:buNone/>
            </a:pPr>
            <a:r>
              <a:rPr lang="ko-KR" altLang="en-US" sz="1800" dirty="0">
                <a:latin typeface="+mj-ea"/>
                <a:ea typeface="+mj-ea"/>
              </a:rPr>
              <a:t> </a:t>
            </a:r>
            <a:endParaRPr lang="en-US" altLang="ko-KR" sz="1800" dirty="0">
              <a:latin typeface="+mj-ea"/>
              <a:ea typeface="+mj-ea"/>
            </a:endParaRPr>
          </a:p>
        </p:txBody>
      </p:sp>
      <p:pic>
        <p:nvPicPr>
          <p:cNvPr id="5" name="그림 4">
            <a:extLst>
              <a:ext uri="{FF2B5EF4-FFF2-40B4-BE49-F238E27FC236}">
                <a16:creationId xmlns:a16="http://schemas.microsoft.com/office/drawing/2014/main" id="{0C7F2BB9-D7C5-45A2-A5D5-8753B6B37BE2}"/>
              </a:ext>
            </a:extLst>
          </p:cNvPr>
          <p:cNvPicPr>
            <a:picLocks noChangeAspect="1"/>
          </p:cNvPicPr>
          <p:nvPr/>
        </p:nvPicPr>
        <p:blipFill>
          <a:blip r:embed="rId3"/>
          <a:stretch>
            <a:fillRect/>
          </a:stretch>
        </p:blipFill>
        <p:spPr>
          <a:xfrm>
            <a:off x="4211774" y="2643906"/>
            <a:ext cx="3768452" cy="785094"/>
          </a:xfrm>
          <a:prstGeom prst="rect">
            <a:avLst/>
          </a:prstGeom>
        </p:spPr>
      </p:pic>
      <p:pic>
        <p:nvPicPr>
          <p:cNvPr id="7" name="그림 6">
            <a:extLst>
              <a:ext uri="{FF2B5EF4-FFF2-40B4-BE49-F238E27FC236}">
                <a16:creationId xmlns:a16="http://schemas.microsoft.com/office/drawing/2014/main" id="{FD6AF82D-CA18-4407-96D2-EF7C11B88554}"/>
              </a:ext>
            </a:extLst>
          </p:cNvPr>
          <p:cNvPicPr>
            <a:picLocks noChangeAspect="1"/>
          </p:cNvPicPr>
          <p:nvPr/>
        </p:nvPicPr>
        <p:blipFill>
          <a:blip r:embed="rId4"/>
          <a:stretch>
            <a:fillRect/>
          </a:stretch>
        </p:blipFill>
        <p:spPr>
          <a:xfrm>
            <a:off x="2495600" y="5301208"/>
            <a:ext cx="6263605" cy="366572"/>
          </a:xfrm>
          <a:prstGeom prst="rect">
            <a:avLst/>
          </a:prstGeom>
        </p:spPr>
      </p:pic>
      <p:sp>
        <p:nvSpPr>
          <p:cNvPr id="8" name="TextBox 7">
            <a:extLst>
              <a:ext uri="{FF2B5EF4-FFF2-40B4-BE49-F238E27FC236}">
                <a16:creationId xmlns:a16="http://schemas.microsoft.com/office/drawing/2014/main" id="{09B07D3F-831A-457D-88F2-A20ED9831E89}"/>
              </a:ext>
            </a:extLst>
          </p:cNvPr>
          <p:cNvSpPr txBox="1"/>
          <p:nvPr/>
        </p:nvSpPr>
        <p:spPr>
          <a:xfrm>
            <a:off x="9048328" y="5301208"/>
            <a:ext cx="1767632" cy="369332"/>
          </a:xfrm>
          <a:prstGeom prst="rect">
            <a:avLst/>
          </a:prstGeom>
          <a:noFill/>
        </p:spPr>
        <p:txBody>
          <a:bodyPr wrap="square" rtlCol="0">
            <a:spAutoFit/>
          </a:bodyPr>
          <a:lstStyle/>
          <a:p>
            <a:pPr algn="ctr"/>
            <a:r>
              <a:rPr lang="en-US" altLang="ko-KR" dirty="0"/>
              <a:t>History</a:t>
            </a:r>
            <a:r>
              <a:rPr lang="ko-KR" altLang="en-US" dirty="0"/>
              <a:t> 정보</a:t>
            </a:r>
          </a:p>
        </p:txBody>
      </p:sp>
      <p:cxnSp>
        <p:nvCxnSpPr>
          <p:cNvPr id="10" name="직선 화살표 연결선 9">
            <a:extLst>
              <a:ext uri="{FF2B5EF4-FFF2-40B4-BE49-F238E27FC236}">
                <a16:creationId xmlns:a16="http://schemas.microsoft.com/office/drawing/2014/main" id="{92BC5E20-23D7-4F55-A216-CC16D43DC1D7}"/>
              </a:ext>
            </a:extLst>
          </p:cNvPr>
          <p:cNvCxnSpPr/>
          <p:nvPr/>
        </p:nvCxnSpPr>
        <p:spPr>
          <a:xfrm>
            <a:off x="8759205" y="5484494"/>
            <a:ext cx="5051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 name="그림 11">
            <a:extLst>
              <a:ext uri="{FF2B5EF4-FFF2-40B4-BE49-F238E27FC236}">
                <a16:creationId xmlns:a16="http://schemas.microsoft.com/office/drawing/2014/main" id="{463FA38F-C528-4141-A909-57FC9795DE11}"/>
              </a:ext>
            </a:extLst>
          </p:cNvPr>
          <p:cNvPicPr>
            <a:picLocks noChangeAspect="1"/>
          </p:cNvPicPr>
          <p:nvPr/>
        </p:nvPicPr>
        <p:blipFill>
          <a:blip r:embed="rId5"/>
          <a:stretch>
            <a:fillRect/>
          </a:stretch>
        </p:blipFill>
        <p:spPr>
          <a:xfrm>
            <a:off x="3995812" y="6007352"/>
            <a:ext cx="4371975" cy="371475"/>
          </a:xfrm>
          <a:prstGeom prst="rect">
            <a:avLst/>
          </a:prstGeom>
        </p:spPr>
      </p:pic>
    </p:spTree>
    <p:extLst>
      <p:ext uri="{BB962C8B-B14F-4D97-AF65-F5344CB8AC3E}">
        <p14:creationId xmlns:p14="http://schemas.microsoft.com/office/powerpoint/2010/main" val="3948814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B0BDE5-52C4-4E71-AA23-92BAAEC65F44}"/>
              </a:ext>
            </a:extLst>
          </p:cNvPr>
          <p:cNvSpPr>
            <a:spLocks noGrp="1"/>
          </p:cNvSpPr>
          <p:nvPr>
            <p:ph type="title"/>
          </p:nvPr>
        </p:nvSpPr>
        <p:spPr/>
        <p:txBody>
          <a:bodyPr/>
          <a:lstStyle/>
          <a:p>
            <a:r>
              <a:rPr lang="en-US" altLang="ko-KR" sz="3600" b="1" dirty="0">
                <a:latin typeface="Calibri (제목)"/>
              </a:rPr>
              <a:t>PPLM</a:t>
            </a:r>
          </a:p>
        </p:txBody>
      </p:sp>
      <p:sp>
        <p:nvSpPr>
          <p:cNvPr id="3" name="내용 개체 틀 2">
            <a:extLst>
              <a:ext uri="{FF2B5EF4-FFF2-40B4-BE49-F238E27FC236}">
                <a16:creationId xmlns:a16="http://schemas.microsoft.com/office/drawing/2014/main" id="{CF93AC94-4130-4616-8402-C76DF0DD0DC1}"/>
              </a:ext>
            </a:extLst>
          </p:cNvPr>
          <p:cNvSpPr>
            <a:spLocks noGrp="1"/>
          </p:cNvSpPr>
          <p:nvPr>
            <p:ph idx="1"/>
          </p:nvPr>
        </p:nvSpPr>
        <p:spPr>
          <a:xfrm>
            <a:off x="695400" y="1700808"/>
            <a:ext cx="10972800" cy="4953000"/>
          </a:xfrm>
        </p:spPr>
        <p:txBody>
          <a:bodyPr/>
          <a:lstStyle/>
          <a:p>
            <a:r>
              <a:rPr lang="en-US" altLang="ko-KR" sz="2400" b="1" dirty="0"/>
              <a:t>Generation</a:t>
            </a:r>
            <a:r>
              <a:rPr lang="ko-KR" altLang="en-US" sz="2400" b="1" dirty="0"/>
              <a:t>을 목적에 맞게 제어함</a:t>
            </a:r>
            <a:r>
              <a:rPr lang="en-US" altLang="ko-KR" sz="2400" b="1" dirty="0"/>
              <a:t>(Steering Generation) : Latent updates</a:t>
            </a:r>
            <a:r>
              <a:rPr lang="ko-KR" altLang="en-US" sz="2400" b="1" dirty="0"/>
              <a:t> </a:t>
            </a:r>
            <a:endParaRPr lang="en-US" altLang="ko-KR" sz="2400" b="1" dirty="0"/>
          </a:p>
          <a:p>
            <a:endParaRPr lang="en-US" altLang="ko-KR" sz="2400" b="1" dirty="0"/>
          </a:p>
          <a:p>
            <a:pPr lvl="1"/>
            <a:endParaRPr lang="en-US" altLang="ko-KR" b="1" dirty="0"/>
          </a:p>
          <a:p>
            <a:pPr lvl="1"/>
            <a:endParaRPr lang="en-US" altLang="ko-KR" sz="1400" dirty="0">
              <a:latin typeface="+mj-ea"/>
              <a:ea typeface="+mj-ea"/>
            </a:endParaRPr>
          </a:p>
          <a:p>
            <a:pPr marL="914400" lvl="2" indent="0">
              <a:buNone/>
            </a:pPr>
            <a:r>
              <a:rPr lang="ko-KR" altLang="en-US" sz="1800" dirty="0">
                <a:latin typeface="+mj-ea"/>
                <a:ea typeface="+mj-ea"/>
              </a:rPr>
              <a:t> </a:t>
            </a:r>
            <a:endParaRPr lang="en-US" altLang="ko-KR" sz="1800" dirty="0">
              <a:latin typeface="+mj-ea"/>
              <a:ea typeface="+mj-ea"/>
            </a:endParaRPr>
          </a:p>
        </p:txBody>
      </p:sp>
      <p:pic>
        <p:nvPicPr>
          <p:cNvPr id="6" name="그림 5">
            <a:extLst>
              <a:ext uri="{FF2B5EF4-FFF2-40B4-BE49-F238E27FC236}">
                <a16:creationId xmlns:a16="http://schemas.microsoft.com/office/drawing/2014/main" id="{190E358C-8DFE-40DC-91E7-E0202B62D01E}"/>
              </a:ext>
            </a:extLst>
          </p:cNvPr>
          <p:cNvPicPr>
            <a:picLocks noChangeAspect="1"/>
          </p:cNvPicPr>
          <p:nvPr/>
        </p:nvPicPr>
        <p:blipFill>
          <a:blip r:embed="rId3"/>
          <a:stretch>
            <a:fillRect/>
          </a:stretch>
        </p:blipFill>
        <p:spPr>
          <a:xfrm>
            <a:off x="2855640" y="2184021"/>
            <a:ext cx="6480720" cy="3217270"/>
          </a:xfrm>
          <a:prstGeom prst="rect">
            <a:avLst/>
          </a:prstGeom>
        </p:spPr>
      </p:pic>
      <p:pic>
        <p:nvPicPr>
          <p:cNvPr id="11" name="그림 10">
            <a:extLst>
              <a:ext uri="{FF2B5EF4-FFF2-40B4-BE49-F238E27FC236}">
                <a16:creationId xmlns:a16="http://schemas.microsoft.com/office/drawing/2014/main" id="{1D8979DC-6553-4E43-91CF-3A613173D3DB}"/>
              </a:ext>
            </a:extLst>
          </p:cNvPr>
          <p:cNvPicPr>
            <a:picLocks noChangeAspect="1"/>
          </p:cNvPicPr>
          <p:nvPr/>
        </p:nvPicPr>
        <p:blipFill>
          <a:blip r:embed="rId4"/>
          <a:stretch>
            <a:fillRect/>
          </a:stretch>
        </p:blipFill>
        <p:spPr>
          <a:xfrm>
            <a:off x="1199456" y="5397628"/>
            <a:ext cx="5429250" cy="781050"/>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E633943-9016-4981-9168-28569F43EC21}"/>
                  </a:ext>
                </a:extLst>
              </p:cNvPr>
              <p:cNvSpPr txBox="1"/>
              <p:nvPr/>
            </p:nvSpPr>
            <p:spPr>
              <a:xfrm>
                <a:off x="7032104" y="5603487"/>
                <a:ext cx="3339952" cy="369332"/>
              </a:xfrm>
              <a:prstGeom prst="rect">
                <a:avLst/>
              </a:prstGeom>
              <a:noFill/>
            </p:spPr>
            <p:txBody>
              <a:bodyPr wrap="square" rtlCol="0">
                <a:spAutoFit/>
              </a:bodyPr>
              <a:lstStyle/>
              <a:p>
                <a14:m>
                  <m:oMath xmlns:m="http://schemas.openxmlformats.org/officeDocument/2006/math">
                    <m:r>
                      <a:rPr lang="ko-KR" altLang="en-US" i="1" smtClean="0">
                        <a:solidFill>
                          <a:srgbClr val="0000FF"/>
                        </a:solidFill>
                        <a:latin typeface="Cambria Math" panose="02040503050406030204" pitchFamily="18" charset="0"/>
                      </a:rPr>
                      <m:t>𝛼</m:t>
                    </m:r>
                  </m:oMath>
                </a14:m>
                <a:r>
                  <a:rPr lang="ko-KR" altLang="en-US" dirty="0">
                    <a:solidFill>
                      <a:srgbClr val="0000FF"/>
                    </a:solidFill>
                  </a:rPr>
                  <a:t> 값을 적절히 세팅 해야 한다</a:t>
                </a:r>
                <a:r>
                  <a:rPr lang="en-US" altLang="ko-KR" dirty="0">
                    <a:solidFill>
                      <a:srgbClr val="0000FF"/>
                    </a:solidFill>
                  </a:rPr>
                  <a:t>.</a:t>
                </a:r>
                <a:endParaRPr lang="ko-KR" altLang="en-US" dirty="0">
                  <a:solidFill>
                    <a:srgbClr val="0000FF"/>
                  </a:solidFill>
                </a:endParaRPr>
              </a:p>
            </p:txBody>
          </p:sp>
        </mc:Choice>
        <mc:Fallback xmlns="">
          <p:sp>
            <p:nvSpPr>
              <p:cNvPr id="9" name="TextBox 8">
                <a:extLst>
                  <a:ext uri="{FF2B5EF4-FFF2-40B4-BE49-F238E27FC236}">
                    <a16:creationId xmlns:a16="http://schemas.microsoft.com/office/drawing/2014/main" id="{CE633943-9016-4981-9168-28569F43EC21}"/>
                  </a:ext>
                </a:extLst>
              </p:cNvPr>
              <p:cNvSpPr txBox="1">
                <a:spLocks noRot="1" noChangeAspect="1" noMove="1" noResize="1" noEditPoints="1" noAdjustHandles="1" noChangeArrowheads="1" noChangeShapeType="1" noTextEdit="1"/>
              </p:cNvSpPr>
              <p:nvPr/>
            </p:nvSpPr>
            <p:spPr>
              <a:xfrm>
                <a:off x="7032104" y="5603487"/>
                <a:ext cx="3339952" cy="369332"/>
              </a:xfrm>
              <a:prstGeom prst="rect">
                <a:avLst/>
              </a:prstGeom>
              <a:blipFill>
                <a:blip r:embed="rId5"/>
                <a:stretch>
                  <a:fillRect t="-13115" b="-2623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CB4CA4E-5161-4212-96F0-6C699545C832}"/>
                  </a:ext>
                </a:extLst>
              </p:cNvPr>
              <p:cNvSpPr txBox="1"/>
              <p:nvPr/>
            </p:nvSpPr>
            <p:spPr>
              <a:xfrm>
                <a:off x="1314364" y="6314516"/>
                <a:ext cx="9563272" cy="461665"/>
              </a:xfrm>
              <a:prstGeom prst="rect">
                <a:avLst/>
              </a:prstGeom>
              <a:noFill/>
            </p:spPr>
            <p:txBody>
              <a:bodyPr wrap="square" rtlCol="0">
                <a:spAutoFit/>
              </a:bodyPr>
              <a:lstStyle/>
              <a:p>
                <a:pPr algn="ctr"/>
                <a14:m>
                  <m:oMath xmlns:m="http://schemas.openxmlformats.org/officeDocument/2006/math">
                    <m:r>
                      <a:rPr lang="ko-KR" altLang="en-US" sz="2400" b="1" i="0" smtClean="0">
                        <a:solidFill>
                          <a:srgbClr val="0000FF"/>
                        </a:solidFill>
                        <a:latin typeface="Cambria Math" panose="02040503050406030204" pitchFamily="18" charset="0"/>
                        <a:ea typeface="+mj-ea"/>
                      </a:rPr>
                      <m:t>매</m:t>
                    </m:r>
                  </m:oMath>
                </a14:m>
                <a:r>
                  <a:rPr lang="en-US" altLang="ko-KR" sz="2400" b="1" dirty="0">
                    <a:solidFill>
                      <a:srgbClr val="0000FF"/>
                    </a:solidFill>
                    <a:latin typeface="+mj-ea"/>
                    <a:ea typeface="+mj-ea"/>
                  </a:rPr>
                  <a:t> </a:t>
                </a:r>
                <a:r>
                  <a:rPr lang="ko-KR" altLang="en-US" sz="2400" b="1" dirty="0">
                    <a:solidFill>
                      <a:srgbClr val="0000FF"/>
                    </a:solidFill>
                    <a:latin typeface="+mj-ea"/>
                    <a:ea typeface="+mj-ea"/>
                  </a:rPr>
                  <a:t>스텝 마다 진행하면 안되고 처음 </a:t>
                </a:r>
                <a:r>
                  <a:rPr lang="en-US" altLang="ko-KR" sz="2400" b="1" dirty="0">
                    <a:solidFill>
                      <a:srgbClr val="0000FF"/>
                    </a:solidFill>
                    <a:latin typeface="+mj-ea"/>
                    <a:ea typeface="+mj-ea"/>
                  </a:rPr>
                  <a:t>20 </a:t>
                </a:r>
                <a:r>
                  <a:rPr lang="ko-KR" altLang="en-US" sz="2400" b="1" dirty="0">
                    <a:solidFill>
                      <a:srgbClr val="0000FF"/>
                    </a:solidFill>
                    <a:latin typeface="+mj-ea"/>
                    <a:ea typeface="+mj-ea"/>
                  </a:rPr>
                  <a:t>스텝만 이 과정을 진행한다</a:t>
                </a:r>
                <a:r>
                  <a:rPr lang="en-US" altLang="ko-KR" sz="2400" b="1" dirty="0">
                    <a:latin typeface="+mj-ea"/>
                    <a:ea typeface="+mj-ea"/>
                  </a:rPr>
                  <a:t>.</a:t>
                </a:r>
                <a:endParaRPr lang="ko-KR" altLang="en-US" sz="2400" b="1" dirty="0">
                  <a:latin typeface="+mj-ea"/>
                  <a:ea typeface="+mj-ea"/>
                </a:endParaRPr>
              </a:p>
            </p:txBody>
          </p:sp>
        </mc:Choice>
        <mc:Fallback xmlns="">
          <p:sp>
            <p:nvSpPr>
              <p:cNvPr id="7" name="TextBox 6">
                <a:extLst>
                  <a:ext uri="{FF2B5EF4-FFF2-40B4-BE49-F238E27FC236}">
                    <a16:creationId xmlns:a16="http://schemas.microsoft.com/office/drawing/2014/main" id="{4CB4CA4E-5161-4212-96F0-6C699545C832}"/>
                  </a:ext>
                </a:extLst>
              </p:cNvPr>
              <p:cNvSpPr txBox="1">
                <a:spLocks noRot="1" noChangeAspect="1" noMove="1" noResize="1" noEditPoints="1" noAdjustHandles="1" noChangeArrowheads="1" noChangeShapeType="1" noTextEdit="1"/>
              </p:cNvSpPr>
              <p:nvPr/>
            </p:nvSpPr>
            <p:spPr>
              <a:xfrm>
                <a:off x="1314364" y="6314516"/>
                <a:ext cx="9563272" cy="461665"/>
              </a:xfrm>
              <a:prstGeom prst="rect">
                <a:avLst/>
              </a:prstGeom>
              <a:blipFill>
                <a:blip r:embed="rId6"/>
                <a:stretch>
                  <a:fillRect t="-14474" b="-2500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240499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B0BDE5-52C4-4E71-AA23-92BAAEC65F44}"/>
              </a:ext>
            </a:extLst>
          </p:cNvPr>
          <p:cNvSpPr>
            <a:spLocks noGrp="1"/>
          </p:cNvSpPr>
          <p:nvPr>
            <p:ph type="title"/>
          </p:nvPr>
        </p:nvSpPr>
        <p:spPr>
          <a:xfrm>
            <a:off x="609600" y="274638"/>
            <a:ext cx="10972800" cy="1143000"/>
          </a:xfrm>
        </p:spPr>
        <p:txBody>
          <a:bodyPr wrap="square" anchor="b">
            <a:normAutofit/>
          </a:bodyPr>
          <a:lstStyle/>
          <a:p>
            <a:r>
              <a:rPr lang="en-US" altLang="ko-KR" b="1" dirty="0"/>
              <a:t>PPLM</a:t>
            </a:r>
          </a:p>
        </p:txBody>
      </p:sp>
      <p:sp>
        <p:nvSpPr>
          <p:cNvPr id="3" name="내용 개체 틀 2">
            <a:extLst>
              <a:ext uri="{FF2B5EF4-FFF2-40B4-BE49-F238E27FC236}">
                <a16:creationId xmlns:a16="http://schemas.microsoft.com/office/drawing/2014/main" id="{CF93AC94-4130-4616-8402-C76DF0DD0DC1}"/>
              </a:ext>
            </a:extLst>
          </p:cNvPr>
          <p:cNvSpPr>
            <a:spLocks noGrp="1"/>
          </p:cNvSpPr>
          <p:nvPr>
            <p:ph sz="half" idx="1"/>
          </p:nvPr>
        </p:nvSpPr>
        <p:spPr>
          <a:xfrm>
            <a:off x="609600" y="1600203"/>
            <a:ext cx="6062464" cy="4525963"/>
          </a:xfrm>
        </p:spPr>
        <p:txBody>
          <a:bodyPr wrap="square" anchor="t">
            <a:normAutofit/>
          </a:bodyPr>
          <a:lstStyle/>
          <a:p>
            <a:r>
              <a:rPr lang="en-US" altLang="ko-KR" sz="2800" b="1" dirty="0"/>
              <a:t>Steering Generation</a:t>
            </a:r>
          </a:p>
          <a:p>
            <a:pPr lvl="1"/>
            <a:r>
              <a:rPr lang="el-GR" altLang="ko-KR" b="0" i="0" dirty="0">
                <a:effectLst/>
              </a:rPr>
              <a:t>α</a:t>
            </a:r>
            <a:r>
              <a:rPr lang="en-US" altLang="ko-KR" b="0" i="0" dirty="0">
                <a:effectLst/>
              </a:rPr>
              <a:t> </a:t>
            </a:r>
            <a:r>
              <a:rPr lang="ko-KR" altLang="en-US" dirty="0"/>
              <a:t>값에 따른 결과 비교</a:t>
            </a:r>
            <a:endParaRPr lang="en-US" altLang="ko-KR" b="1" dirty="0"/>
          </a:p>
          <a:p>
            <a:pPr lvl="2"/>
            <a:r>
              <a:rPr lang="en-US" altLang="ko-KR" sz="1600" dirty="0"/>
              <a:t>0.0001 : </a:t>
            </a:r>
            <a:r>
              <a:rPr lang="ko-KR" altLang="en-US" sz="1600" dirty="0"/>
              <a:t>첫 문장이 과학과 관련이 없다</a:t>
            </a:r>
            <a:r>
              <a:rPr lang="en-US" altLang="ko-KR" sz="1600" dirty="0"/>
              <a:t>.</a:t>
            </a:r>
          </a:p>
          <a:p>
            <a:pPr lvl="1"/>
            <a:endParaRPr lang="en-US" altLang="ko-KR" sz="2000" dirty="0"/>
          </a:p>
          <a:p>
            <a:pPr lvl="2"/>
            <a:r>
              <a:rPr lang="en-US" altLang="ko-KR" sz="1600" dirty="0"/>
              <a:t>0.001 : </a:t>
            </a:r>
            <a:r>
              <a:rPr lang="ko-KR" altLang="en-US" sz="1600" dirty="0"/>
              <a:t>감자의 사용처 등 과학과 관련 없는 내용이     대부분이다</a:t>
            </a:r>
            <a:r>
              <a:rPr lang="en-US" altLang="ko-KR" sz="1600" dirty="0"/>
              <a:t>.</a:t>
            </a:r>
          </a:p>
          <a:p>
            <a:pPr lvl="1"/>
            <a:endParaRPr lang="en-US" altLang="ko-KR" sz="2000" dirty="0"/>
          </a:p>
          <a:p>
            <a:pPr lvl="2"/>
            <a:r>
              <a:rPr lang="en-US" altLang="ko-KR" sz="1600" dirty="0"/>
              <a:t>0.005 : </a:t>
            </a:r>
            <a:r>
              <a:rPr lang="ko-KR" altLang="en-US" sz="1600" dirty="0"/>
              <a:t>마찬가지로 과학과 관련 없는 문장이다</a:t>
            </a:r>
            <a:endParaRPr lang="en-US" altLang="ko-KR" sz="1600" dirty="0"/>
          </a:p>
          <a:p>
            <a:pPr lvl="1"/>
            <a:endParaRPr lang="en-US" altLang="ko-KR" sz="2000" dirty="0"/>
          </a:p>
          <a:p>
            <a:pPr lvl="2"/>
            <a:r>
              <a:rPr lang="en-US" altLang="ko-KR" sz="1600" dirty="0"/>
              <a:t>0.01 : </a:t>
            </a:r>
            <a:r>
              <a:rPr lang="ko-KR" altLang="en-US" sz="1600" dirty="0"/>
              <a:t>감자에 관련 과학적인 연구 결과를 서술하였다</a:t>
            </a:r>
            <a:r>
              <a:rPr lang="en-US" altLang="ko-KR" sz="1600" dirty="0"/>
              <a:t>.</a:t>
            </a:r>
          </a:p>
          <a:p>
            <a:pPr marL="914400" lvl="2" indent="0">
              <a:buNone/>
            </a:pPr>
            <a:r>
              <a:rPr lang="ko-KR" altLang="en-US" sz="2800" dirty="0"/>
              <a:t> </a:t>
            </a:r>
            <a:endParaRPr lang="en-US" altLang="ko-KR" sz="2800" dirty="0"/>
          </a:p>
        </p:txBody>
      </p:sp>
      <p:pic>
        <p:nvPicPr>
          <p:cNvPr id="7" name="그림 6">
            <a:extLst>
              <a:ext uri="{FF2B5EF4-FFF2-40B4-BE49-F238E27FC236}">
                <a16:creationId xmlns:a16="http://schemas.microsoft.com/office/drawing/2014/main" id="{350AAC40-3E3E-4679-B8DA-39347FE6A86C}"/>
              </a:ext>
            </a:extLst>
          </p:cNvPr>
          <p:cNvPicPr>
            <a:picLocks noChangeAspect="1"/>
          </p:cNvPicPr>
          <p:nvPr/>
        </p:nvPicPr>
        <p:blipFill>
          <a:blip r:embed="rId3"/>
          <a:stretch>
            <a:fillRect/>
          </a:stretch>
        </p:blipFill>
        <p:spPr>
          <a:xfrm>
            <a:off x="6672064" y="2072738"/>
            <a:ext cx="5354922" cy="3876542"/>
          </a:xfrm>
          <a:prstGeom prst="rect">
            <a:avLst/>
          </a:prstGeom>
          <a:noFill/>
        </p:spPr>
      </p:pic>
      <p:sp>
        <p:nvSpPr>
          <p:cNvPr id="19" name="TextBox 18">
            <a:extLst>
              <a:ext uri="{FF2B5EF4-FFF2-40B4-BE49-F238E27FC236}">
                <a16:creationId xmlns:a16="http://schemas.microsoft.com/office/drawing/2014/main" id="{68ADB7F8-733F-4A35-BF16-373057A7F385}"/>
              </a:ext>
            </a:extLst>
          </p:cNvPr>
          <p:cNvSpPr txBox="1"/>
          <p:nvPr/>
        </p:nvSpPr>
        <p:spPr>
          <a:xfrm>
            <a:off x="2207568" y="5966767"/>
            <a:ext cx="7776864" cy="707886"/>
          </a:xfrm>
          <a:prstGeom prst="rect">
            <a:avLst/>
          </a:prstGeom>
          <a:noFill/>
        </p:spPr>
        <p:txBody>
          <a:bodyPr wrap="square" rtlCol="0">
            <a:spAutoFit/>
          </a:bodyPr>
          <a:lstStyle/>
          <a:p>
            <a:pPr algn="ctr"/>
            <a:r>
              <a:rPr lang="en-US" altLang="ko-KR" sz="2000" b="1" i="0" dirty="0">
                <a:effectLst/>
              </a:rPr>
              <a:t>dk </a:t>
            </a:r>
            <a:r>
              <a:rPr lang="ko-KR" altLang="en-US" sz="2000" b="1" i="0" dirty="0">
                <a:effectLst/>
              </a:rPr>
              <a:t>값이 증가 할 수록 과학에 맞는 서술 함을 알 수 있다</a:t>
            </a:r>
            <a:r>
              <a:rPr lang="en-US" altLang="ko-KR" sz="2000" b="1" i="0" dirty="0">
                <a:effectLst/>
              </a:rPr>
              <a:t>.</a:t>
            </a:r>
          </a:p>
          <a:p>
            <a:pPr algn="ctr"/>
            <a:r>
              <a:rPr lang="ko-KR" altLang="en-US" sz="2000" b="1" dirty="0"/>
              <a:t>만약 </a:t>
            </a:r>
            <a:r>
              <a:rPr lang="el-GR" altLang="ko-KR" sz="2000" b="1" i="0" dirty="0">
                <a:effectLst/>
              </a:rPr>
              <a:t>α</a:t>
            </a:r>
            <a:r>
              <a:rPr lang="en-US" altLang="ko-KR" sz="2000" b="1" i="0" dirty="0">
                <a:effectLst/>
              </a:rPr>
              <a:t> </a:t>
            </a:r>
            <a:r>
              <a:rPr lang="ko-KR" altLang="en-US" sz="2000" b="1" i="0" dirty="0">
                <a:effectLst/>
              </a:rPr>
              <a:t>계속 커지면 어떻게 될까</a:t>
            </a:r>
            <a:r>
              <a:rPr lang="en-US" altLang="ko-KR" sz="2000" b="1" i="0" dirty="0">
                <a:effectLst/>
              </a:rPr>
              <a:t>?</a:t>
            </a:r>
            <a:r>
              <a:rPr lang="ko-KR" altLang="en-US" sz="2000" b="1" dirty="0"/>
              <a:t> </a:t>
            </a:r>
            <a:endParaRPr lang="en-US" altLang="ko-KR" sz="2000" b="1" dirty="0"/>
          </a:p>
        </p:txBody>
      </p:sp>
    </p:spTree>
    <p:extLst>
      <p:ext uri="{BB962C8B-B14F-4D97-AF65-F5344CB8AC3E}">
        <p14:creationId xmlns:p14="http://schemas.microsoft.com/office/powerpoint/2010/main" val="4015996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B0BDE5-52C4-4E71-AA23-92BAAEC65F44}"/>
              </a:ext>
            </a:extLst>
          </p:cNvPr>
          <p:cNvSpPr>
            <a:spLocks noGrp="1"/>
          </p:cNvSpPr>
          <p:nvPr>
            <p:ph type="title"/>
          </p:nvPr>
        </p:nvSpPr>
        <p:spPr>
          <a:xfrm>
            <a:off x="609600" y="274638"/>
            <a:ext cx="10972800" cy="1143000"/>
          </a:xfrm>
        </p:spPr>
        <p:txBody>
          <a:bodyPr wrap="square" anchor="b">
            <a:normAutofit/>
          </a:bodyPr>
          <a:lstStyle/>
          <a:p>
            <a:r>
              <a:rPr lang="en-US" altLang="ko-KR" b="1" dirty="0"/>
              <a:t>PPLM</a:t>
            </a:r>
          </a:p>
        </p:txBody>
      </p:sp>
      <p:sp>
        <p:nvSpPr>
          <p:cNvPr id="3" name="내용 개체 틀 2">
            <a:extLst>
              <a:ext uri="{FF2B5EF4-FFF2-40B4-BE49-F238E27FC236}">
                <a16:creationId xmlns:a16="http://schemas.microsoft.com/office/drawing/2014/main" id="{CF93AC94-4130-4616-8402-C76DF0DD0DC1}"/>
              </a:ext>
            </a:extLst>
          </p:cNvPr>
          <p:cNvSpPr>
            <a:spLocks noGrp="1"/>
          </p:cNvSpPr>
          <p:nvPr>
            <p:ph sz="half" idx="1"/>
          </p:nvPr>
        </p:nvSpPr>
        <p:spPr>
          <a:xfrm>
            <a:off x="609600" y="1600203"/>
            <a:ext cx="5384800" cy="4525963"/>
          </a:xfrm>
        </p:spPr>
        <p:txBody>
          <a:bodyPr wrap="square" anchor="t">
            <a:normAutofit/>
          </a:bodyPr>
          <a:lstStyle/>
          <a:p>
            <a:r>
              <a:rPr lang="el-GR" altLang="ko-KR" b="0" i="0" dirty="0">
                <a:effectLst/>
              </a:rPr>
              <a:t>α</a:t>
            </a:r>
            <a:r>
              <a:rPr lang="en-US" altLang="ko-KR" b="0" i="0" dirty="0">
                <a:effectLst/>
              </a:rPr>
              <a:t> </a:t>
            </a:r>
            <a:r>
              <a:rPr lang="ko-KR" altLang="en-US" dirty="0"/>
              <a:t>값에 따른 결과 비교</a:t>
            </a:r>
            <a:endParaRPr lang="en-US" altLang="ko-KR" dirty="0"/>
          </a:p>
          <a:p>
            <a:pPr lvl="1"/>
            <a:r>
              <a:rPr lang="en-US" altLang="ko-KR" sz="2000" dirty="0"/>
              <a:t>0.02  ~ 0.04 : </a:t>
            </a:r>
            <a:r>
              <a:rPr lang="ko-KR" altLang="en-US" sz="2000" dirty="0"/>
              <a:t>이런 경우도 과학과 관련 있는 서술을</a:t>
            </a:r>
            <a:r>
              <a:rPr lang="en-US" altLang="ko-KR" sz="2000" dirty="0"/>
              <a:t> </a:t>
            </a:r>
            <a:r>
              <a:rPr lang="ko-KR" altLang="en-US" sz="2000" dirty="0"/>
              <a:t>하였다</a:t>
            </a:r>
            <a:r>
              <a:rPr lang="en-US" altLang="ko-KR" sz="2000" dirty="0"/>
              <a:t>.</a:t>
            </a:r>
          </a:p>
          <a:p>
            <a:pPr lvl="1"/>
            <a:endParaRPr lang="en-US" altLang="ko-KR" sz="2000" dirty="0"/>
          </a:p>
          <a:p>
            <a:pPr lvl="1"/>
            <a:r>
              <a:rPr lang="ko-KR" altLang="en-US" sz="2000" dirty="0"/>
              <a:t>그러나 그 이상은 완전 엉뚱한 결과를 서술한다</a:t>
            </a:r>
            <a:r>
              <a:rPr lang="en-US" altLang="ko-KR" sz="2000" dirty="0"/>
              <a:t>.</a:t>
            </a:r>
          </a:p>
          <a:p>
            <a:pPr lvl="1"/>
            <a:endParaRPr lang="en-US" altLang="ko-KR" sz="2800" b="1" dirty="0"/>
          </a:p>
          <a:p>
            <a:pPr lvl="1"/>
            <a:endParaRPr lang="en-US" altLang="ko-KR" sz="2800" dirty="0"/>
          </a:p>
          <a:p>
            <a:pPr marL="914400" lvl="2" indent="0">
              <a:buNone/>
            </a:pPr>
            <a:r>
              <a:rPr lang="ko-KR" altLang="en-US" sz="2800" dirty="0"/>
              <a:t> </a:t>
            </a:r>
            <a:endParaRPr lang="en-US" altLang="ko-KR" sz="2800" dirty="0"/>
          </a:p>
        </p:txBody>
      </p:sp>
      <p:pic>
        <p:nvPicPr>
          <p:cNvPr id="5" name="그림 4">
            <a:extLst>
              <a:ext uri="{FF2B5EF4-FFF2-40B4-BE49-F238E27FC236}">
                <a16:creationId xmlns:a16="http://schemas.microsoft.com/office/drawing/2014/main" id="{027329BF-18CA-4B4E-8F28-7810A3A6B557}"/>
              </a:ext>
            </a:extLst>
          </p:cNvPr>
          <p:cNvPicPr>
            <a:picLocks noChangeAspect="1"/>
          </p:cNvPicPr>
          <p:nvPr/>
        </p:nvPicPr>
        <p:blipFill>
          <a:blip r:embed="rId3"/>
          <a:stretch>
            <a:fillRect/>
          </a:stretch>
        </p:blipFill>
        <p:spPr>
          <a:xfrm>
            <a:off x="6197600" y="1951580"/>
            <a:ext cx="5384800" cy="3823208"/>
          </a:xfrm>
          <a:prstGeom prst="rect">
            <a:avLst/>
          </a:prstGeom>
          <a:noFill/>
        </p:spPr>
      </p:pic>
      <p:sp>
        <p:nvSpPr>
          <p:cNvPr id="6" name="TextBox 5">
            <a:extLst>
              <a:ext uri="{FF2B5EF4-FFF2-40B4-BE49-F238E27FC236}">
                <a16:creationId xmlns:a16="http://schemas.microsoft.com/office/drawing/2014/main" id="{96593409-DE6D-4685-91EF-2D380B40AB47}"/>
              </a:ext>
            </a:extLst>
          </p:cNvPr>
          <p:cNvSpPr txBox="1"/>
          <p:nvPr/>
        </p:nvSpPr>
        <p:spPr>
          <a:xfrm>
            <a:off x="2207568" y="5785510"/>
            <a:ext cx="7776864" cy="954107"/>
          </a:xfrm>
          <a:prstGeom prst="rect">
            <a:avLst/>
          </a:prstGeom>
          <a:noFill/>
        </p:spPr>
        <p:txBody>
          <a:bodyPr wrap="square" rtlCol="0">
            <a:spAutoFit/>
          </a:bodyPr>
          <a:lstStyle/>
          <a:p>
            <a:pPr algn="ctr"/>
            <a:r>
              <a:rPr lang="ko-KR" altLang="en-US" sz="2800" b="1" i="0" dirty="0">
                <a:effectLst/>
              </a:rPr>
              <a:t>따라서 적절한</a:t>
            </a:r>
            <a:r>
              <a:rPr lang="el-GR" altLang="ko-KR" sz="2800" b="1" i="0" dirty="0">
                <a:effectLst/>
              </a:rPr>
              <a:t>α</a:t>
            </a:r>
            <a:r>
              <a:rPr lang="en-US" altLang="ko-KR" sz="2800" b="1" i="0" dirty="0">
                <a:effectLst/>
              </a:rPr>
              <a:t> </a:t>
            </a:r>
            <a:r>
              <a:rPr lang="ko-KR" altLang="en-US" sz="2800" b="1" i="0" dirty="0">
                <a:effectLst/>
              </a:rPr>
              <a:t>값을 설정해야 한다</a:t>
            </a:r>
            <a:r>
              <a:rPr lang="en-US" altLang="ko-KR" sz="2800" b="1" i="0" dirty="0">
                <a:effectLst/>
              </a:rPr>
              <a:t>. </a:t>
            </a:r>
            <a:r>
              <a:rPr lang="en-US" altLang="ko-KR" sz="2800" b="1" dirty="0"/>
              <a:t>!</a:t>
            </a:r>
          </a:p>
          <a:p>
            <a:pPr algn="ctr"/>
            <a:r>
              <a:rPr lang="el-GR" altLang="ko-KR" sz="2800" b="1" i="0" dirty="0">
                <a:effectLst/>
              </a:rPr>
              <a:t>α</a:t>
            </a:r>
            <a:r>
              <a:rPr lang="en-US" altLang="ko-KR" sz="2800" b="1" i="0" dirty="0">
                <a:effectLst/>
              </a:rPr>
              <a:t> -&gt; 0.01, 0.02, 0.03 </a:t>
            </a:r>
            <a:r>
              <a:rPr lang="ko-KR" altLang="en-US" sz="2800" b="1" i="0" dirty="0">
                <a:effectLst/>
              </a:rPr>
              <a:t>정도로 설정</a:t>
            </a:r>
            <a:r>
              <a:rPr lang="en-US" altLang="ko-KR" sz="2800" b="1" i="0" dirty="0">
                <a:effectLst/>
              </a:rPr>
              <a:t>!</a:t>
            </a:r>
            <a:endParaRPr lang="en-US" altLang="ko-KR" sz="2800" b="1" dirty="0"/>
          </a:p>
        </p:txBody>
      </p:sp>
      <p:pic>
        <p:nvPicPr>
          <p:cNvPr id="7" name="그림 6">
            <a:extLst>
              <a:ext uri="{FF2B5EF4-FFF2-40B4-BE49-F238E27FC236}">
                <a16:creationId xmlns:a16="http://schemas.microsoft.com/office/drawing/2014/main" id="{1B3E5B22-9967-474E-9424-11C6E638DE2E}"/>
              </a:ext>
            </a:extLst>
          </p:cNvPr>
          <p:cNvPicPr>
            <a:picLocks noChangeAspect="1"/>
          </p:cNvPicPr>
          <p:nvPr/>
        </p:nvPicPr>
        <p:blipFill>
          <a:blip r:embed="rId4"/>
          <a:stretch>
            <a:fillRect/>
          </a:stretch>
        </p:blipFill>
        <p:spPr>
          <a:xfrm>
            <a:off x="776390" y="4337092"/>
            <a:ext cx="5218010" cy="962038"/>
          </a:xfrm>
          <a:prstGeom prst="rect">
            <a:avLst/>
          </a:prstGeom>
        </p:spPr>
      </p:pic>
    </p:spTree>
    <p:extLst>
      <p:ext uri="{BB962C8B-B14F-4D97-AF65-F5344CB8AC3E}">
        <p14:creationId xmlns:p14="http://schemas.microsoft.com/office/powerpoint/2010/main" val="3773094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B0BDE5-52C4-4E71-AA23-92BAAEC65F44}"/>
              </a:ext>
            </a:extLst>
          </p:cNvPr>
          <p:cNvSpPr>
            <a:spLocks noGrp="1"/>
          </p:cNvSpPr>
          <p:nvPr>
            <p:ph type="title"/>
          </p:nvPr>
        </p:nvSpPr>
        <p:spPr>
          <a:xfrm>
            <a:off x="609600" y="274638"/>
            <a:ext cx="10972800" cy="1143000"/>
          </a:xfrm>
        </p:spPr>
        <p:txBody>
          <a:bodyPr wrap="square" anchor="b">
            <a:normAutofit/>
          </a:bodyPr>
          <a:lstStyle/>
          <a:p>
            <a:r>
              <a:rPr lang="en-US" altLang="ko-KR" b="1" dirty="0"/>
              <a:t>PPLM</a:t>
            </a:r>
          </a:p>
        </p:txBody>
      </p:sp>
      <p:sp>
        <p:nvSpPr>
          <p:cNvPr id="3" name="내용 개체 틀 2">
            <a:extLst>
              <a:ext uri="{FF2B5EF4-FFF2-40B4-BE49-F238E27FC236}">
                <a16:creationId xmlns:a16="http://schemas.microsoft.com/office/drawing/2014/main" id="{CF93AC94-4130-4616-8402-C76DF0DD0DC1}"/>
              </a:ext>
            </a:extLst>
          </p:cNvPr>
          <p:cNvSpPr>
            <a:spLocks noGrp="1"/>
          </p:cNvSpPr>
          <p:nvPr>
            <p:ph sz="half" idx="1"/>
          </p:nvPr>
        </p:nvSpPr>
        <p:spPr>
          <a:xfrm>
            <a:off x="609600" y="1600203"/>
            <a:ext cx="5384800" cy="4525963"/>
          </a:xfrm>
        </p:spPr>
        <p:txBody>
          <a:bodyPr wrap="square" anchor="t">
            <a:normAutofit/>
          </a:bodyPr>
          <a:lstStyle/>
          <a:p>
            <a:r>
              <a:rPr lang="en-US" altLang="ko-KR" b="1" dirty="0"/>
              <a:t>Latent updates</a:t>
            </a:r>
            <a:r>
              <a:rPr lang="ko-KR" altLang="en-US" b="1" dirty="0"/>
              <a:t>횟수에 따른 결과</a:t>
            </a:r>
            <a:endParaRPr lang="en-US" altLang="ko-KR" dirty="0"/>
          </a:p>
          <a:p>
            <a:pPr lvl="1"/>
            <a:r>
              <a:rPr lang="ko-KR" altLang="en-US" dirty="0"/>
              <a:t>적당한 </a:t>
            </a:r>
            <a:r>
              <a:rPr lang="el-GR" altLang="ko-KR" sz="2400" i="0" dirty="0">
                <a:effectLst/>
              </a:rPr>
              <a:t>α</a:t>
            </a:r>
            <a:r>
              <a:rPr lang="en-US" altLang="ko-KR" sz="2400" i="0" dirty="0">
                <a:effectLst/>
              </a:rPr>
              <a:t> </a:t>
            </a:r>
            <a:r>
              <a:rPr lang="ko-KR" altLang="en-US" sz="2400" i="0" dirty="0">
                <a:effectLst/>
              </a:rPr>
              <a:t>값을 설정하여도 매 스텝마다 </a:t>
            </a:r>
            <a:r>
              <a:rPr lang="en-US" altLang="ko-KR" dirty="0"/>
              <a:t>Latent update</a:t>
            </a:r>
            <a:r>
              <a:rPr lang="ko-KR" altLang="en-US" dirty="0"/>
              <a:t>를 수행하면 오히려 문장이 퇴화한다</a:t>
            </a:r>
            <a:r>
              <a:rPr lang="en-US" altLang="ko-KR" dirty="0"/>
              <a:t>.</a:t>
            </a:r>
          </a:p>
          <a:p>
            <a:pPr lvl="1"/>
            <a:endParaRPr lang="en-US" altLang="ko-KR" dirty="0"/>
          </a:p>
        </p:txBody>
      </p:sp>
      <p:pic>
        <p:nvPicPr>
          <p:cNvPr id="5" name="그림 4">
            <a:extLst>
              <a:ext uri="{FF2B5EF4-FFF2-40B4-BE49-F238E27FC236}">
                <a16:creationId xmlns:a16="http://schemas.microsoft.com/office/drawing/2014/main" id="{D60B3489-B349-4F49-9919-F2E75552234E}"/>
              </a:ext>
            </a:extLst>
          </p:cNvPr>
          <p:cNvPicPr>
            <a:picLocks noChangeAspect="1"/>
          </p:cNvPicPr>
          <p:nvPr/>
        </p:nvPicPr>
        <p:blipFill>
          <a:blip r:embed="rId3"/>
          <a:stretch>
            <a:fillRect/>
          </a:stretch>
        </p:blipFill>
        <p:spPr>
          <a:xfrm>
            <a:off x="6197599" y="2193896"/>
            <a:ext cx="5592503" cy="3467352"/>
          </a:xfrm>
          <a:prstGeom prst="rect">
            <a:avLst/>
          </a:prstGeom>
          <a:noFill/>
        </p:spPr>
      </p:pic>
      <p:sp>
        <p:nvSpPr>
          <p:cNvPr id="8" name="TextBox 7">
            <a:extLst>
              <a:ext uri="{FF2B5EF4-FFF2-40B4-BE49-F238E27FC236}">
                <a16:creationId xmlns:a16="http://schemas.microsoft.com/office/drawing/2014/main" id="{9B662AD9-238C-4C4A-A36D-392A1F16612F}"/>
              </a:ext>
            </a:extLst>
          </p:cNvPr>
          <p:cNvSpPr txBox="1"/>
          <p:nvPr/>
        </p:nvSpPr>
        <p:spPr>
          <a:xfrm>
            <a:off x="7032104" y="5761373"/>
            <a:ext cx="1152128" cy="369332"/>
          </a:xfrm>
          <a:prstGeom prst="rect">
            <a:avLst/>
          </a:prstGeom>
          <a:noFill/>
        </p:spPr>
        <p:txBody>
          <a:bodyPr wrap="square" rtlCol="0">
            <a:spAutoFit/>
          </a:bodyPr>
          <a:lstStyle/>
          <a:p>
            <a:pPr algn="ctr"/>
            <a:r>
              <a:rPr lang="ko-KR" altLang="en-US" dirty="0"/>
              <a:t>매 스텝</a:t>
            </a:r>
          </a:p>
        </p:txBody>
      </p:sp>
      <p:sp>
        <p:nvSpPr>
          <p:cNvPr id="10" name="TextBox 9">
            <a:extLst>
              <a:ext uri="{FF2B5EF4-FFF2-40B4-BE49-F238E27FC236}">
                <a16:creationId xmlns:a16="http://schemas.microsoft.com/office/drawing/2014/main" id="{75852762-47E5-48E8-8B8A-657D761F74E3}"/>
              </a:ext>
            </a:extLst>
          </p:cNvPr>
          <p:cNvSpPr txBox="1"/>
          <p:nvPr/>
        </p:nvSpPr>
        <p:spPr>
          <a:xfrm>
            <a:off x="9552384" y="5750707"/>
            <a:ext cx="1800200" cy="369332"/>
          </a:xfrm>
          <a:prstGeom prst="rect">
            <a:avLst/>
          </a:prstGeom>
          <a:noFill/>
        </p:spPr>
        <p:txBody>
          <a:bodyPr wrap="square" rtlCol="0">
            <a:spAutoFit/>
          </a:bodyPr>
          <a:lstStyle/>
          <a:p>
            <a:pPr algn="ctr"/>
            <a:r>
              <a:rPr lang="ko-KR" altLang="en-US" dirty="0"/>
              <a:t>처음</a:t>
            </a:r>
            <a:r>
              <a:rPr lang="en-US" altLang="ko-KR" dirty="0"/>
              <a:t> 20</a:t>
            </a:r>
            <a:r>
              <a:rPr lang="ko-KR" altLang="en-US" dirty="0"/>
              <a:t> 스텝</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31A21B7-2875-4F36-BEAB-E7A320AD26D4}"/>
                  </a:ext>
                </a:extLst>
              </p:cNvPr>
              <p:cNvSpPr txBox="1"/>
              <p:nvPr/>
            </p:nvSpPr>
            <p:spPr>
              <a:xfrm>
                <a:off x="1212764" y="6273812"/>
                <a:ext cx="9563272" cy="461665"/>
              </a:xfrm>
              <a:prstGeom prst="rect">
                <a:avLst/>
              </a:prstGeom>
              <a:noFill/>
            </p:spPr>
            <p:txBody>
              <a:bodyPr wrap="square" rtlCol="0">
                <a:spAutoFit/>
              </a:bodyPr>
              <a:lstStyle/>
              <a:p>
                <a:pPr algn="ctr"/>
                <a14:m>
                  <m:oMath xmlns:m="http://schemas.openxmlformats.org/officeDocument/2006/math">
                    <m:r>
                      <a:rPr lang="ko-KR" altLang="en-US" sz="2400" b="1" i="1" smtClean="0">
                        <a:latin typeface="Cambria Math" panose="02040503050406030204" pitchFamily="18" charset="0"/>
                        <a:ea typeface="+mj-ea"/>
                      </a:rPr>
                      <m:t>매</m:t>
                    </m:r>
                  </m:oMath>
                </a14:m>
                <a:r>
                  <a:rPr lang="en-US" altLang="ko-KR" sz="2400" b="1" dirty="0">
                    <a:latin typeface="+mj-ea"/>
                    <a:ea typeface="+mj-ea"/>
                  </a:rPr>
                  <a:t> </a:t>
                </a:r>
                <a:r>
                  <a:rPr lang="ko-KR" altLang="en-US" sz="2400" b="1" dirty="0">
                    <a:latin typeface="+mj-ea"/>
                    <a:ea typeface="+mj-ea"/>
                  </a:rPr>
                  <a:t>스텝 마다 진행하면 안되고 처음 </a:t>
                </a:r>
                <a:r>
                  <a:rPr lang="en-US" altLang="ko-KR" sz="2400" b="1" dirty="0">
                    <a:latin typeface="+mj-ea"/>
                    <a:ea typeface="+mj-ea"/>
                  </a:rPr>
                  <a:t>20 </a:t>
                </a:r>
                <a:r>
                  <a:rPr lang="ko-KR" altLang="en-US" sz="2400" b="1" dirty="0">
                    <a:latin typeface="+mj-ea"/>
                    <a:ea typeface="+mj-ea"/>
                  </a:rPr>
                  <a:t>스텝만 이 과정을 진행한다</a:t>
                </a:r>
                <a:r>
                  <a:rPr lang="en-US" altLang="ko-KR" sz="2400" b="1" dirty="0">
                    <a:latin typeface="+mj-ea"/>
                    <a:ea typeface="+mj-ea"/>
                  </a:rPr>
                  <a:t>.</a:t>
                </a:r>
                <a:endParaRPr lang="ko-KR" altLang="en-US" sz="2400" b="1" dirty="0">
                  <a:latin typeface="+mj-ea"/>
                  <a:ea typeface="+mj-ea"/>
                </a:endParaRPr>
              </a:p>
            </p:txBody>
          </p:sp>
        </mc:Choice>
        <mc:Fallback xmlns="">
          <p:sp>
            <p:nvSpPr>
              <p:cNvPr id="12" name="TextBox 11">
                <a:extLst>
                  <a:ext uri="{FF2B5EF4-FFF2-40B4-BE49-F238E27FC236}">
                    <a16:creationId xmlns:a16="http://schemas.microsoft.com/office/drawing/2014/main" id="{231A21B7-2875-4F36-BEAB-E7A320AD26D4}"/>
                  </a:ext>
                </a:extLst>
              </p:cNvPr>
              <p:cNvSpPr txBox="1">
                <a:spLocks noRot="1" noChangeAspect="1" noMove="1" noResize="1" noEditPoints="1" noAdjustHandles="1" noChangeArrowheads="1" noChangeShapeType="1" noTextEdit="1"/>
              </p:cNvSpPr>
              <p:nvPr/>
            </p:nvSpPr>
            <p:spPr>
              <a:xfrm>
                <a:off x="1212764" y="6273812"/>
                <a:ext cx="9563272" cy="461665"/>
              </a:xfrm>
              <a:prstGeom prst="rect">
                <a:avLst/>
              </a:prstGeom>
              <a:blipFill>
                <a:blip r:embed="rId4"/>
                <a:stretch>
                  <a:fillRect t="-14474" b="-25000"/>
                </a:stretch>
              </a:blipFill>
            </p:spPr>
            <p:txBody>
              <a:bodyPr/>
              <a:lstStyle/>
              <a:p>
                <a:r>
                  <a:rPr lang="ko-KR" altLang="en-US">
                    <a:noFill/>
                  </a:rPr>
                  <a:t> </a:t>
                </a:r>
              </a:p>
            </p:txBody>
          </p:sp>
        </mc:Fallback>
      </mc:AlternateContent>
      <p:pic>
        <p:nvPicPr>
          <p:cNvPr id="14" name="그림 13">
            <a:extLst>
              <a:ext uri="{FF2B5EF4-FFF2-40B4-BE49-F238E27FC236}">
                <a16:creationId xmlns:a16="http://schemas.microsoft.com/office/drawing/2014/main" id="{A4C02975-84AC-488E-8E64-D023DE6BE076}"/>
              </a:ext>
            </a:extLst>
          </p:cNvPr>
          <p:cNvPicPr>
            <a:picLocks noChangeAspect="1"/>
          </p:cNvPicPr>
          <p:nvPr/>
        </p:nvPicPr>
        <p:blipFill>
          <a:blip r:embed="rId5"/>
          <a:stretch>
            <a:fillRect/>
          </a:stretch>
        </p:blipFill>
        <p:spPr>
          <a:xfrm>
            <a:off x="673726" y="3992464"/>
            <a:ext cx="5256548" cy="691651"/>
          </a:xfrm>
          <a:prstGeom prst="rect">
            <a:avLst/>
          </a:prstGeom>
        </p:spPr>
      </p:pic>
    </p:spTree>
    <p:extLst>
      <p:ext uri="{BB962C8B-B14F-4D97-AF65-F5344CB8AC3E}">
        <p14:creationId xmlns:p14="http://schemas.microsoft.com/office/powerpoint/2010/main" val="2690681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B0BDE5-52C4-4E71-AA23-92BAAEC65F44}"/>
              </a:ext>
            </a:extLst>
          </p:cNvPr>
          <p:cNvSpPr>
            <a:spLocks noGrp="1"/>
          </p:cNvSpPr>
          <p:nvPr>
            <p:ph type="title"/>
          </p:nvPr>
        </p:nvSpPr>
        <p:spPr/>
        <p:txBody>
          <a:bodyPr/>
          <a:lstStyle/>
          <a:p>
            <a:r>
              <a:rPr lang="en-US" altLang="ko-KR" sz="3600" b="1" dirty="0">
                <a:latin typeface="Calibri (제목)"/>
              </a:rPr>
              <a:t>PPLM</a:t>
            </a:r>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CF93AC94-4130-4616-8402-C76DF0DD0DC1}"/>
                  </a:ext>
                </a:extLst>
              </p:cNvPr>
              <p:cNvSpPr>
                <a:spLocks noGrp="1"/>
              </p:cNvSpPr>
              <p:nvPr>
                <p:ph idx="1"/>
              </p:nvPr>
            </p:nvSpPr>
            <p:spPr>
              <a:xfrm>
                <a:off x="695400" y="1700808"/>
                <a:ext cx="10972800" cy="4953000"/>
              </a:xfrm>
            </p:spPr>
            <p:txBody>
              <a:bodyPr/>
              <a:lstStyle/>
              <a:p>
                <a:r>
                  <a:rPr lang="ko-KR" altLang="en-US" b="1" dirty="0"/>
                  <a:t>생성 언어의 유창성을 보증함</a:t>
                </a:r>
                <a:r>
                  <a:rPr lang="en-US" altLang="ko-KR" b="1" dirty="0"/>
                  <a:t>(Ensuring Fluency)</a:t>
                </a:r>
              </a:p>
              <a:p>
                <a:pPr lvl="1"/>
                <a:r>
                  <a:rPr lang="en-US" altLang="ko-KR" dirty="0"/>
                  <a:t>KL-Divergence</a:t>
                </a:r>
              </a:p>
              <a:p>
                <a:pPr lvl="2"/>
                <a:r>
                  <a:rPr lang="ko-KR" altLang="en-US" dirty="0"/>
                  <a:t>업데이트 전 후로 생성된 결과의 분포가 최소화 되도록 함</a:t>
                </a:r>
                <a:r>
                  <a:rPr lang="en-US" altLang="ko-KR" dirty="0"/>
                  <a:t>.</a:t>
                </a:r>
              </a:p>
              <a:p>
                <a:pPr lvl="3"/>
                <a14:m>
                  <m:oMath xmlns:m="http://schemas.openxmlformats.org/officeDocument/2006/math">
                    <m:sSub>
                      <m:sSubPr>
                        <m:ctrlPr>
                          <a:rPr lang="en-US" altLang="ko-KR" i="1" smtClean="0">
                            <a:latin typeface="Cambria Math" panose="02040503050406030204" pitchFamily="18" charset="0"/>
                          </a:rPr>
                        </m:ctrlPr>
                      </m:sSubPr>
                      <m:e>
                        <m:r>
                          <a:rPr lang="ko-KR" altLang="en-US" i="1" smtClean="0">
                            <a:latin typeface="Cambria Math" panose="02040503050406030204" pitchFamily="18" charset="0"/>
                          </a:rPr>
                          <m:t>𝜆</m:t>
                        </m:r>
                      </m:e>
                      <m:sub>
                        <m:r>
                          <a:rPr lang="en-US" altLang="ko-KR" b="0" i="1" smtClean="0">
                            <a:latin typeface="Cambria Math" panose="02040503050406030204" pitchFamily="18" charset="0"/>
                          </a:rPr>
                          <m:t>𝐾𝐿</m:t>
                        </m:r>
                      </m:sub>
                    </m:sSub>
                    <m:r>
                      <a:rPr lang="ko-KR" altLang="en-US" i="1">
                        <a:latin typeface="Cambria Math" panose="02040503050406030204" pitchFamily="18" charset="0"/>
                      </a:rPr>
                      <m:t>이</m:t>
                    </m:r>
                  </m:oMath>
                </a14:m>
                <a:r>
                  <a:rPr lang="en-US" altLang="ko-KR" dirty="0"/>
                  <a:t> 0.01 </a:t>
                </a:r>
                <a:r>
                  <a:rPr lang="ko-KR" altLang="en-US" dirty="0"/>
                  <a:t>일 때 최적이었다</a:t>
                </a:r>
                <a:r>
                  <a:rPr lang="en-US" altLang="ko-KR" dirty="0"/>
                  <a:t>.</a:t>
                </a:r>
              </a:p>
              <a:p>
                <a:pPr lvl="3"/>
                <a:endParaRPr lang="en-US" altLang="ko-KR" dirty="0"/>
              </a:p>
              <a:p>
                <a:pPr lvl="3"/>
                <a:endParaRPr lang="en-US" altLang="ko-KR" dirty="0"/>
              </a:p>
              <a:p>
                <a:pPr lvl="3"/>
                <a:endParaRPr lang="en-US" altLang="ko-KR" dirty="0"/>
              </a:p>
              <a:p>
                <a:pPr lvl="1"/>
                <a:r>
                  <a:rPr lang="en-US" altLang="ko-KR" dirty="0"/>
                  <a:t>Post-norm Geometric Mean Fusion</a:t>
                </a:r>
              </a:p>
              <a:p>
                <a:pPr lvl="2"/>
                <a:r>
                  <a:rPr lang="ko-KR" altLang="en-US" dirty="0"/>
                  <a:t>학습에 영향은 없다</a:t>
                </a:r>
                <a:endParaRPr lang="en-US" altLang="ko-KR" dirty="0"/>
              </a:p>
              <a:p>
                <a:pPr lvl="2"/>
                <a:r>
                  <a:rPr lang="ko-KR" altLang="en-US" dirty="0"/>
                  <a:t>업데이트 전후의 결과 기반으로 산출된 다음 단어의 확률을 적절히 조합한다</a:t>
                </a:r>
                <a:r>
                  <a:rPr lang="en-US" altLang="ko-KR" dirty="0"/>
                  <a:t>.</a:t>
                </a:r>
              </a:p>
              <a:p>
                <a:pPr lvl="2"/>
                <a:endParaRPr lang="en-US" altLang="ko-KR" dirty="0"/>
              </a:p>
              <a:p>
                <a:pPr lvl="1"/>
                <a:endParaRPr lang="en-US" altLang="ko-KR" sz="1400" dirty="0">
                  <a:latin typeface="+mj-ea"/>
                  <a:ea typeface="+mj-ea"/>
                </a:endParaRPr>
              </a:p>
              <a:p>
                <a:pPr marL="914400" lvl="2" indent="0">
                  <a:buNone/>
                </a:pPr>
                <a:r>
                  <a:rPr lang="ko-KR" altLang="en-US" sz="1800" dirty="0">
                    <a:latin typeface="+mj-ea"/>
                    <a:ea typeface="+mj-ea"/>
                  </a:rPr>
                  <a:t> </a:t>
                </a:r>
                <a:endParaRPr lang="en-US" altLang="ko-KR" sz="1800" dirty="0">
                  <a:latin typeface="+mj-ea"/>
                  <a:ea typeface="+mj-ea"/>
                </a:endParaRPr>
              </a:p>
            </p:txBody>
          </p:sp>
        </mc:Choice>
        <mc:Fallback xmlns="">
          <p:sp>
            <p:nvSpPr>
              <p:cNvPr id="3" name="내용 개체 틀 2">
                <a:extLst>
                  <a:ext uri="{FF2B5EF4-FFF2-40B4-BE49-F238E27FC236}">
                    <a16:creationId xmlns:a16="http://schemas.microsoft.com/office/drawing/2014/main" id="{CF93AC94-4130-4616-8402-C76DF0DD0DC1}"/>
                  </a:ext>
                </a:extLst>
              </p:cNvPr>
              <p:cNvSpPr>
                <a:spLocks noGrp="1" noRot="1" noChangeAspect="1" noMove="1" noResize="1" noEditPoints="1" noAdjustHandles="1" noChangeArrowheads="1" noChangeShapeType="1" noTextEdit="1"/>
              </p:cNvSpPr>
              <p:nvPr>
                <p:ph idx="1"/>
              </p:nvPr>
            </p:nvSpPr>
            <p:spPr>
              <a:xfrm>
                <a:off x="695400" y="1700808"/>
                <a:ext cx="10972800" cy="4953000"/>
              </a:xfrm>
              <a:blipFill>
                <a:blip r:embed="rId3"/>
                <a:stretch>
                  <a:fillRect l="-944" t="-1722"/>
                </a:stretch>
              </a:blipFill>
            </p:spPr>
            <p:txBody>
              <a:bodyPr/>
              <a:lstStyle/>
              <a:p>
                <a:r>
                  <a:rPr lang="ko-KR" altLang="en-US">
                    <a:noFill/>
                  </a:rPr>
                  <a:t> </a:t>
                </a:r>
              </a:p>
            </p:txBody>
          </p:sp>
        </mc:Fallback>
      </mc:AlternateContent>
      <p:pic>
        <p:nvPicPr>
          <p:cNvPr id="5" name="그림 4">
            <a:extLst>
              <a:ext uri="{FF2B5EF4-FFF2-40B4-BE49-F238E27FC236}">
                <a16:creationId xmlns:a16="http://schemas.microsoft.com/office/drawing/2014/main" id="{3354E424-50C7-43D9-8702-A42755531106}"/>
              </a:ext>
            </a:extLst>
          </p:cNvPr>
          <p:cNvPicPr>
            <a:picLocks noChangeAspect="1"/>
          </p:cNvPicPr>
          <p:nvPr/>
        </p:nvPicPr>
        <p:blipFill>
          <a:blip r:embed="rId4"/>
          <a:stretch>
            <a:fillRect/>
          </a:stretch>
        </p:blipFill>
        <p:spPr>
          <a:xfrm>
            <a:off x="4267275" y="3427090"/>
            <a:ext cx="3829050" cy="523875"/>
          </a:xfrm>
          <a:prstGeom prst="rect">
            <a:avLst/>
          </a:prstGeom>
        </p:spPr>
      </p:pic>
    </p:spTree>
    <p:extLst>
      <p:ext uri="{BB962C8B-B14F-4D97-AF65-F5344CB8AC3E}">
        <p14:creationId xmlns:p14="http://schemas.microsoft.com/office/powerpoint/2010/main" val="1596768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B0BDE5-52C4-4E71-AA23-92BAAEC65F44}"/>
              </a:ext>
            </a:extLst>
          </p:cNvPr>
          <p:cNvSpPr>
            <a:spLocks noGrp="1"/>
          </p:cNvSpPr>
          <p:nvPr>
            <p:ph type="title"/>
          </p:nvPr>
        </p:nvSpPr>
        <p:spPr/>
        <p:txBody>
          <a:bodyPr/>
          <a:lstStyle/>
          <a:p>
            <a:r>
              <a:rPr lang="en-US" altLang="ko-KR" sz="3600" b="1">
                <a:latin typeface="Calibri (제목)"/>
              </a:rPr>
              <a:t>PPLM</a:t>
            </a:r>
            <a:endParaRPr lang="en-US" altLang="ko-KR" sz="3600" b="1" dirty="0">
              <a:latin typeface="Calibri (제목)"/>
            </a:endParaRPr>
          </a:p>
        </p:txBody>
      </p:sp>
      <p:sp>
        <p:nvSpPr>
          <p:cNvPr id="3" name="내용 개체 틀 2">
            <a:extLst>
              <a:ext uri="{FF2B5EF4-FFF2-40B4-BE49-F238E27FC236}">
                <a16:creationId xmlns:a16="http://schemas.microsoft.com/office/drawing/2014/main" id="{CF93AC94-4130-4616-8402-C76DF0DD0DC1}"/>
              </a:ext>
            </a:extLst>
          </p:cNvPr>
          <p:cNvSpPr>
            <a:spLocks noGrp="1"/>
          </p:cNvSpPr>
          <p:nvPr>
            <p:ph idx="1"/>
          </p:nvPr>
        </p:nvSpPr>
        <p:spPr>
          <a:xfrm>
            <a:off x="695400" y="1700808"/>
            <a:ext cx="10972800" cy="4953000"/>
          </a:xfrm>
        </p:spPr>
        <p:txBody>
          <a:bodyPr/>
          <a:lstStyle/>
          <a:p>
            <a:r>
              <a:rPr lang="ko-KR" altLang="en-US" b="1"/>
              <a:t>업데이트 방향</a:t>
            </a:r>
            <a:endParaRPr lang="en-US" altLang="ko-KR" sz="1800" dirty="0">
              <a:latin typeface="+mj-ea"/>
              <a:ea typeface="+mj-ea"/>
            </a:endParaRPr>
          </a:p>
        </p:txBody>
      </p:sp>
      <p:pic>
        <p:nvPicPr>
          <p:cNvPr id="6" name="그림 5">
            <a:extLst>
              <a:ext uri="{FF2B5EF4-FFF2-40B4-BE49-F238E27FC236}">
                <a16:creationId xmlns:a16="http://schemas.microsoft.com/office/drawing/2014/main" id="{9C44FE81-E6D7-474D-8B1F-0CB61306802B}"/>
              </a:ext>
            </a:extLst>
          </p:cNvPr>
          <p:cNvPicPr>
            <a:picLocks noChangeAspect="1"/>
          </p:cNvPicPr>
          <p:nvPr/>
        </p:nvPicPr>
        <p:blipFill>
          <a:blip r:embed="rId3"/>
          <a:stretch>
            <a:fillRect/>
          </a:stretch>
        </p:blipFill>
        <p:spPr>
          <a:xfrm>
            <a:off x="6203479" y="2486619"/>
            <a:ext cx="4800600" cy="3381375"/>
          </a:xfrm>
          <a:prstGeom prst="rect">
            <a:avLst/>
          </a:prstGeom>
        </p:spPr>
      </p:pic>
      <p:pic>
        <p:nvPicPr>
          <p:cNvPr id="8" name="그림 7">
            <a:extLst>
              <a:ext uri="{FF2B5EF4-FFF2-40B4-BE49-F238E27FC236}">
                <a16:creationId xmlns:a16="http://schemas.microsoft.com/office/drawing/2014/main" id="{1C2213AB-2562-4172-8622-53BB3C60425E}"/>
              </a:ext>
            </a:extLst>
          </p:cNvPr>
          <p:cNvPicPr>
            <a:picLocks noChangeAspect="1"/>
          </p:cNvPicPr>
          <p:nvPr/>
        </p:nvPicPr>
        <p:blipFill>
          <a:blip r:embed="rId4"/>
          <a:stretch>
            <a:fillRect/>
          </a:stretch>
        </p:blipFill>
        <p:spPr>
          <a:xfrm>
            <a:off x="1901826" y="2886670"/>
            <a:ext cx="3552825" cy="2581275"/>
          </a:xfrm>
          <a:prstGeom prst="rect">
            <a:avLst/>
          </a:prstGeom>
        </p:spPr>
      </p:pic>
    </p:spTree>
    <p:extLst>
      <p:ext uri="{BB962C8B-B14F-4D97-AF65-F5344CB8AC3E}">
        <p14:creationId xmlns:p14="http://schemas.microsoft.com/office/powerpoint/2010/main" val="3731156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703D32-08EA-4A17-AD5F-F361330ABABD}"/>
              </a:ext>
            </a:extLst>
          </p:cNvPr>
          <p:cNvSpPr>
            <a:spLocks noGrp="1"/>
          </p:cNvSpPr>
          <p:nvPr>
            <p:ph type="title"/>
          </p:nvPr>
        </p:nvSpPr>
        <p:spPr/>
        <p:txBody>
          <a:bodyPr/>
          <a:lstStyle/>
          <a:p>
            <a:r>
              <a:rPr lang="en-US" altLang="ko-KR" b="1" dirty="0">
                <a:latin typeface="Calibri (제목)"/>
              </a:rPr>
              <a:t>Bag of word</a:t>
            </a:r>
            <a:br>
              <a:rPr lang="en-US" altLang="ko-KR" b="1" dirty="0">
                <a:latin typeface="Calibri (제목)"/>
              </a:rPr>
            </a:br>
            <a:br>
              <a:rPr lang="en-US" altLang="ko-KR" b="1" dirty="0">
                <a:latin typeface="Calibri (제목)"/>
              </a:rPr>
            </a:br>
            <a:br>
              <a:rPr lang="en-US" altLang="ko-KR" b="1" dirty="0">
                <a:latin typeface="Calibri (제목)"/>
              </a:rPr>
            </a:br>
            <a:br>
              <a:rPr lang="en-US" altLang="ko-KR" dirty="0">
                <a:latin typeface="+mj-ea"/>
              </a:rPr>
            </a:br>
            <a:br>
              <a:rPr lang="en-US" altLang="ko-KR" dirty="0"/>
            </a:br>
            <a:endParaRPr lang="ko-KR" altLang="en-US" dirty="0"/>
          </a:p>
        </p:txBody>
      </p:sp>
      <p:sp>
        <p:nvSpPr>
          <p:cNvPr id="3" name="텍스트 개체 틀 2">
            <a:extLst>
              <a:ext uri="{FF2B5EF4-FFF2-40B4-BE49-F238E27FC236}">
                <a16:creationId xmlns:a16="http://schemas.microsoft.com/office/drawing/2014/main" id="{D61BA234-B7AB-4EEE-9EF1-5794FA55B6EB}"/>
              </a:ext>
            </a:extLst>
          </p:cNvPr>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475301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B0BDE5-52C4-4E71-AA23-92BAAEC65F44}"/>
              </a:ext>
            </a:extLst>
          </p:cNvPr>
          <p:cNvSpPr>
            <a:spLocks noGrp="1"/>
          </p:cNvSpPr>
          <p:nvPr>
            <p:ph type="title"/>
          </p:nvPr>
        </p:nvSpPr>
        <p:spPr/>
        <p:txBody>
          <a:bodyPr/>
          <a:lstStyle/>
          <a:p>
            <a:br>
              <a:rPr lang="en-US" altLang="ko-KR" sz="3600" b="1" dirty="0">
                <a:latin typeface="Calibri (제목)"/>
              </a:rPr>
            </a:br>
            <a:br>
              <a:rPr lang="en-US" altLang="ko-KR" sz="3600" b="1" dirty="0">
                <a:latin typeface="Calibri (제목)"/>
              </a:rPr>
            </a:br>
            <a:br>
              <a:rPr lang="en-US" altLang="ko-KR" sz="3600" b="1" dirty="0">
                <a:latin typeface="Calibri (제목)"/>
              </a:rPr>
            </a:br>
            <a:r>
              <a:rPr lang="en-US" altLang="ko-KR" sz="3600" b="1" dirty="0">
                <a:latin typeface="Calibri (제목)"/>
              </a:rPr>
              <a:t>Bag of word</a:t>
            </a:r>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CF93AC94-4130-4616-8402-C76DF0DD0DC1}"/>
                  </a:ext>
                </a:extLst>
              </p:cNvPr>
              <p:cNvSpPr>
                <a:spLocks noGrp="1"/>
              </p:cNvSpPr>
              <p:nvPr>
                <p:ph idx="1"/>
              </p:nvPr>
            </p:nvSpPr>
            <p:spPr>
              <a:xfrm>
                <a:off x="695400" y="1700808"/>
                <a:ext cx="10972800" cy="4953000"/>
              </a:xfrm>
            </p:spPr>
            <p:txBody>
              <a:bodyPr/>
              <a:lstStyle/>
              <a:p>
                <a:r>
                  <a:rPr lang="ko-KR" altLang="en-US" sz="2400" b="1" dirty="0"/>
                  <a:t>단어 가방을 뜻한다</a:t>
                </a:r>
                <a:r>
                  <a:rPr lang="en-US" altLang="ko-KR" sz="2400" b="1" dirty="0"/>
                  <a:t>.</a:t>
                </a:r>
              </a:p>
              <a:p>
                <a:pPr lvl="1"/>
                <a:r>
                  <a:rPr lang="en-US" altLang="ko-KR" sz="2000" b="1" dirty="0"/>
                  <a:t>ex) </a:t>
                </a:r>
              </a:p>
              <a:p>
                <a:pPr lvl="2"/>
                <a:r>
                  <a:rPr lang="en-US" altLang="ko-KR" sz="1800" dirty="0"/>
                  <a:t>Fantasy/Magic</a:t>
                </a:r>
                <a:endParaRPr lang="en-US" altLang="ko-KR" sz="1800" b="1" dirty="0"/>
              </a:p>
              <a:p>
                <a:pPr lvl="3"/>
                <a:r>
                  <a:rPr lang="en-US" altLang="ko-KR" sz="1800" dirty="0"/>
                  <a:t>beast, Cerberus, demon, dragon, fairy, Frankenstein, ghost, Godzilla, giant, horror, hydra, imp, monster, mummy, ogre, orc, savage, spirit, sprite, titan, troll, undead, unicorn, vampire, witch, zombie</a:t>
                </a:r>
                <a:endParaRPr lang="en-US" altLang="ko-KR" sz="1800" b="1" dirty="0"/>
              </a:p>
              <a:p>
                <a:pPr lvl="2"/>
                <a:r>
                  <a:rPr lang="en-US" altLang="ko-KR" sz="1800" dirty="0"/>
                  <a:t>Space</a:t>
                </a:r>
                <a:endParaRPr lang="en-US" altLang="ko-KR" sz="1800" b="1" dirty="0"/>
              </a:p>
              <a:p>
                <a:pPr lvl="3"/>
                <a:r>
                  <a:rPr lang="en-US" altLang="ko-KR" sz="1800" dirty="0"/>
                  <a:t>planet, galaxy, space, universe, orbit, spacecraft, earth, moon, comet, star, astronaut, aerospace, asteroid, spaceship, starship, galactic, satellite, meteor</a:t>
                </a:r>
              </a:p>
              <a:p>
                <a:pPr lvl="1"/>
                <a:endParaRPr lang="en-US" altLang="ko-KR" sz="2000" i="1" dirty="0">
                  <a:latin typeface="Cambria Math" panose="02040503050406030204" pitchFamily="18" charset="0"/>
                </a:endParaRPr>
              </a:p>
              <a:p>
                <a:pPr lvl="1"/>
                <a14:m>
                  <m:oMath xmlns:m="http://schemas.openxmlformats.org/officeDocument/2006/math">
                    <m:r>
                      <a:rPr lang="en-US" altLang="ko-KR" sz="2000" i="1" smtClean="0">
                        <a:latin typeface="Cambria Math" panose="02040503050406030204" pitchFamily="18" charset="0"/>
                      </a:rPr>
                      <m:t>𝑝</m:t>
                    </m:r>
                  </m:oMath>
                </a14:m>
                <a:r>
                  <a:rPr lang="en-US" altLang="ko-KR" sz="2400" dirty="0"/>
                  <a:t>(x | a)  </a:t>
                </a:r>
                <a14:m>
                  <m:oMath xmlns:m="http://schemas.openxmlformats.org/officeDocument/2006/math">
                    <m:r>
                      <a:rPr lang="en-US" altLang="ko-KR" sz="2400" i="1">
                        <a:latin typeface="Cambria Math" panose="02040503050406030204" pitchFamily="18" charset="0"/>
                        <a:ea typeface="Cambria Math" panose="02040503050406030204" pitchFamily="18" charset="0"/>
                      </a:rPr>
                      <m:t>∝</m:t>
                    </m:r>
                  </m:oMath>
                </a14:m>
                <a:r>
                  <a:rPr lang="en-US" altLang="ko-KR" sz="2400" dirty="0"/>
                  <a:t>  </a:t>
                </a:r>
                <a14:m>
                  <m:oMath xmlns:m="http://schemas.openxmlformats.org/officeDocument/2006/math">
                    <m:r>
                      <a:rPr lang="en-US" altLang="ko-KR" sz="2000" i="1">
                        <a:latin typeface="Cambria Math" panose="02040503050406030204" pitchFamily="18" charset="0"/>
                      </a:rPr>
                      <m:t>𝑝</m:t>
                    </m:r>
                  </m:oMath>
                </a14:m>
                <a:r>
                  <a:rPr lang="en-US" altLang="ko-KR" sz="2400" dirty="0"/>
                  <a:t>(a | x) </a:t>
                </a:r>
                <a14:m>
                  <m:oMath xmlns:m="http://schemas.openxmlformats.org/officeDocument/2006/math">
                    <m:r>
                      <a:rPr lang="en-US" altLang="ko-KR" sz="2000" i="1">
                        <a:latin typeface="Cambria Math" panose="02040503050406030204" pitchFamily="18" charset="0"/>
                      </a:rPr>
                      <m:t>𝑝</m:t>
                    </m:r>
                  </m:oMath>
                </a14:m>
                <a:r>
                  <a:rPr lang="en-US" altLang="ko-KR" sz="2400" dirty="0"/>
                  <a:t>(x)</a:t>
                </a:r>
              </a:p>
              <a:p>
                <a:pPr lvl="1"/>
                <a:endParaRPr lang="en-US" altLang="ko-KR" sz="2200" b="1" dirty="0"/>
              </a:p>
              <a:p>
                <a:pPr marL="0" indent="0">
                  <a:buNone/>
                </a:pPr>
                <a:endParaRPr lang="en-US" altLang="ko-KR" dirty="0"/>
              </a:p>
              <a:p>
                <a:pPr lvl="1"/>
                <a:endParaRPr lang="en-US" altLang="ko-KR" sz="1400" dirty="0">
                  <a:latin typeface="+mj-ea"/>
                  <a:ea typeface="+mj-ea"/>
                </a:endParaRPr>
              </a:p>
              <a:p>
                <a:pPr marL="914400" lvl="2" indent="0">
                  <a:buNone/>
                </a:pPr>
                <a:r>
                  <a:rPr lang="ko-KR" altLang="en-US" sz="1800" dirty="0">
                    <a:latin typeface="+mj-ea"/>
                    <a:ea typeface="+mj-ea"/>
                  </a:rPr>
                  <a:t> </a:t>
                </a:r>
                <a:endParaRPr lang="en-US" altLang="ko-KR" sz="1800" dirty="0">
                  <a:latin typeface="+mj-ea"/>
                  <a:ea typeface="+mj-ea"/>
                </a:endParaRPr>
              </a:p>
            </p:txBody>
          </p:sp>
        </mc:Choice>
        <mc:Fallback xmlns="">
          <p:sp>
            <p:nvSpPr>
              <p:cNvPr id="3" name="내용 개체 틀 2">
                <a:extLst>
                  <a:ext uri="{FF2B5EF4-FFF2-40B4-BE49-F238E27FC236}">
                    <a16:creationId xmlns:a16="http://schemas.microsoft.com/office/drawing/2014/main" id="{CF93AC94-4130-4616-8402-C76DF0DD0DC1}"/>
                  </a:ext>
                </a:extLst>
              </p:cNvPr>
              <p:cNvSpPr>
                <a:spLocks noGrp="1" noRot="1" noChangeAspect="1" noMove="1" noResize="1" noEditPoints="1" noAdjustHandles="1" noChangeArrowheads="1" noChangeShapeType="1" noTextEdit="1"/>
              </p:cNvSpPr>
              <p:nvPr>
                <p:ph idx="1"/>
              </p:nvPr>
            </p:nvSpPr>
            <p:spPr>
              <a:xfrm>
                <a:off x="695400" y="1700808"/>
                <a:ext cx="10972800" cy="4953000"/>
              </a:xfrm>
              <a:blipFill>
                <a:blip r:embed="rId3"/>
                <a:stretch>
                  <a:fillRect l="-722" t="-1476"/>
                </a:stretch>
              </a:blipFill>
            </p:spPr>
            <p:txBody>
              <a:bodyPr/>
              <a:lstStyle/>
              <a:p>
                <a:r>
                  <a:rPr lang="ko-KR" altLang="en-US">
                    <a:noFill/>
                  </a:rPr>
                  <a:t> </a:t>
                </a:r>
              </a:p>
            </p:txBody>
          </p:sp>
        </mc:Fallback>
      </mc:AlternateContent>
      <p:cxnSp>
        <p:nvCxnSpPr>
          <p:cNvPr id="5" name="직선 연결선 4">
            <a:extLst>
              <a:ext uri="{FF2B5EF4-FFF2-40B4-BE49-F238E27FC236}">
                <a16:creationId xmlns:a16="http://schemas.microsoft.com/office/drawing/2014/main" id="{63B22ADF-B6FF-4725-8B6B-AEC32FDF3823}"/>
              </a:ext>
            </a:extLst>
          </p:cNvPr>
          <p:cNvCxnSpPr>
            <a:cxnSpLocks/>
          </p:cNvCxnSpPr>
          <p:nvPr/>
        </p:nvCxnSpPr>
        <p:spPr>
          <a:xfrm>
            <a:off x="2927648" y="5445224"/>
            <a:ext cx="864096"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8" name="직선 연결선 7">
            <a:extLst>
              <a:ext uri="{FF2B5EF4-FFF2-40B4-BE49-F238E27FC236}">
                <a16:creationId xmlns:a16="http://schemas.microsoft.com/office/drawing/2014/main" id="{D58CA304-3FA9-477D-8712-A451E603B3DD}"/>
              </a:ext>
            </a:extLst>
          </p:cNvPr>
          <p:cNvCxnSpPr/>
          <p:nvPr/>
        </p:nvCxnSpPr>
        <p:spPr>
          <a:xfrm>
            <a:off x="3287688" y="5445224"/>
            <a:ext cx="0" cy="360040"/>
          </a:xfrm>
          <a:prstGeom prst="line">
            <a:avLst/>
          </a:prstGeom>
        </p:spPr>
        <p:style>
          <a:lnRef idx="1">
            <a:schemeClr val="accent4"/>
          </a:lnRef>
          <a:fillRef idx="0">
            <a:schemeClr val="accent4"/>
          </a:fillRef>
          <a:effectRef idx="0">
            <a:schemeClr val="accent4"/>
          </a:effectRef>
          <a:fontRef idx="minor">
            <a:schemeClr val="tx1"/>
          </a:fontRef>
        </p:style>
      </p:cxnSp>
      <p:cxnSp>
        <p:nvCxnSpPr>
          <p:cNvPr id="10" name="직선 화살표 연결선 9">
            <a:extLst>
              <a:ext uri="{FF2B5EF4-FFF2-40B4-BE49-F238E27FC236}">
                <a16:creationId xmlns:a16="http://schemas.microsoft.com/office/drawing/2014/main" id="{048F9762-C764-44D2-B44B-3AC3CE88B48D}"/>
              </a:ext>
            </a:extLst>
          </p:cNvPr>
          <p:cNvCxnSpPr/>
          <p:nvPr/>
        </p:nvCxnSpPr>
        <p:spPr>
          <a:xfrm>
            <a:off x="3287688" y="5805264"/>
            <a:ext cx="720080"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1" name="TextBox 10">
            <a:extLst>
              <a:ext uri="{FF2B5EF4-FFF2-40B4-BE49-F238E27FC236}">
                <a16:creationId xmlns:a16="http://schemas.microsoft.com/office/drawing/2014/main" id="{EAE55310-13F0-4523-9EC0-8D306AEBA6A8}"/>
              </a:ext>
            </a:extLst>
          </p:cNvPr>
          <p:cNvSpPr txBox="1"/>
          <p:nvPr/>
        </p:nvSpPr>
        <p:spPr>
          <a:xfrm>
            <a:off x="4007768" y="5620598"/>
            <a:ext cx="5112568" cy="369332"/>
          </a:xfrm>
          <a:prstGeom prst="rect">
            <a:avLst/>
          </a:prstGeom>
          <a:noFill/>
        </p:spPr>
        <p:txBody>
          <a:bodyPr wrap="square" rtlCol="0">
            <a:spAutoFit/>
          </a:bodyPr>
          <a:lstStyle/>
          <a:p>
            <a:r>
              <a:rPr lang="ko-KR" altLang="en-US" dirty="0"/>
              <a:t>단어 가방의 모든 단어들에 대한 분포를 이용한다</a:t>
            </a:r>
            <a:r>
              <a:rPr lang="en-US" altLang="ko-KR" dirty="0"/>
              <a:t>.</a:t>
            </a:r>
            <a:endParaRPr lang="ko-KR" altLang="en-US" dirty="0"/>
          </a:p>
        </p:txBody>
      </p:sp>
    </p:spTree>
    <p:extLst>
      <p:ext uri="{BB962C8B-B14F-4D97-AF65-F5344CB8AC3E}">
        <p14:creationId xmlns:p14="http://schemas.microsoft.com/office/powerpoint/2010/main" val="1391725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B0BDE5-52C4-4E71-AA23-92BAAEC65F44}"/>
              </a:ext>
            </a:extLst>
          </p:cNvPr>
          <p:cNvSpPr>
            <a:spLocks noGrp="1"/>
          </p:cNvSpPr>
          <p:nvPr>
            <p:ph type="title"/>
          </p:nvPr>
        </p:nvSpPr>
        <p:spPr/>
        <p:txBody>
          <a:bodyPr/>
          <a:lstStyle/>
          <a:p>
            <a:r>
              <a:rPr lang="en-US" altLang="ko-KR" sz="3600" b="1" dirty="0"/>
              <a:t>Index</a:t>
            </a:r>
            <a:endParaRPr lang="ko-KR" altLang="en-US" sz="3600" b="1" dirty="0"/>
          </a:p>
        </p:txBody>
      </p:sp>
      <p:sp>
        <p:nvSpPr>
          <p:cNvPr id="3" name="내용 개체 틀 2">
            <a:extLst>
              <a:ext uri="{FF2B5EF4-FFF2-40B4-BE49-F238E27FC236}">
                <a16:creationId xmlns:a16="http://schemas.microsoft.com/office/drawing/2014/main" id="{CF93AC94-4130-4616-8402-C76DF0DD0DC1}"/>
              </a:ext>
            </a:extLst>
          </p:cNvPr>
          <p:cNvSpPr>
            <a:spLocks noGrp="1"/>
          </p:cNvSpPr>
          <p:nvPr>
            <p:ph idx="1"/>
          </p:nvPr>
        </p:nvSpPr>
        <p:spPr/>
        <p:txBody>
          <a:bodyPr/>
          <a:lstStyle/>
          <a:p>
            <a:r>
              <a:rPr lang="ko-KR" altLang="en-US" b="1" dirty="0">
                <a:latin typeface="Calibri (제목)"/>
              </a:rPr>
              <a:t>도입 배경</a:t>
            </a:r>
            <a:endParaRPr lang="en-US" altLang="ko-KR" b="1" dirty="0">
              <a:latin typeface="Calibri (제목)"/>
            </a:endParaRPr>
          </a:p>
          <a:p>
            <a:r>
              <a:rPr lang="ko-KR" altLang="en-US" b="1" dirty="0">
                <a:latin typeface="Calibri (제목)"/>
              </a:rPr>
              <a:t>접근 기반</a:t>
            </a:r>
            <a:endParaRPr lang="en-US" altLang="ko-KR" b="1" dirty="0">
              <a:latin typeface="Calibri (제목)"/>
            </a:endParaRPr>
          </a:p>
          <a:p>
            <a:r>
              <a:rPr lang="en-US" altLang="ko-KR" b="1" dirty="0">
                <a:latin typeface="Calibri (제목)"/>
              </a:rPr>
              <a:t>PPLM</a:t>
            </a:r>
          </a:p>
          <a:p>
            <a:r>
              <a:rPr lang="en-US" altLang="ko-KR" b="1" dirty="0">
                <a:latin typeface="Calibri (제목)"/>
              </a:rPr>
              <a:t>Bag of word</a:t>
            </a:r>
          </a:p>
          <a:p>
            <a:r>
              <a:rPr lang="en-US" altLang="ko-KR" b="1" dirty="0"/>
              <a:t>DISCRIMINATOR</a:t>
            </a:r>
          </a:p>
          <a:p>
            <a:r>
              <a:rPr lang="en-US" altLang="ko-KR" b="1" i="0" dirty="0">
                <a:solidFill>
                  <a:srgbClr val="24292E"/>
                </a:solidFill>
                <a:effectLst/>
                <a:latin typeface="-apple-system"/>
              </a:rPr>
              <a:t>hyperparameters </a:t>
            </a:r>
            <a:r>
              <a:rPr lang="ko-KR" altLang="en-US" b="1" i="0" dirty="0">
                <a:solidFill>
                  <a:srgbClr val="24292E"/>
                </a:solidFill>
                <a:effectLst/>
                <a:latin typeface="-apple-system"/>
              </a:rPr>
              <a:t>설정</a:t>
            </a:r>
            <a:r>
              <a:rPr lang="en-US" altLang="ko-KR" b="1" i="0" dirty="0">
                <a:solidFill>
                  <a:srgbClr val="24292E"/>
                </a:solidFill>
                <a:effectLst/>
                <a:latin typeface="-apple-system"/>
              </a:rPr>
              <a:t> </a:t>
            </a:r>
            <a:r>
              <a:rPr lang="ko-KR" altLang="en-US" b="1" i="0" dirty="0">
                <a:solidFill>
                  <a:srgbClr val="24292E"/>
                </a:solidFill>
                <a:effectLst/>
                <a:latin typeface="-apple-system"/>
              </a:rPr>
              <a:t>가이드</a:t>
            </a:r>
            <a:endParaRPr lang="en-US" altLang="ko-KR" b="1" dirty="0">
              <a:latin typeface="Calibri (제목)"/>
            </a:endParaRPr>
          </a:p>
          <a:p>
            <a:r>
              <a:rPr lang="ko-KR" altLang="en-US" b="1" dirty="0">
                <a:latin typeface="Calibri (제목)"/>
              </a:rPr>
              <a:t>수행 결과들</a:t>
            </a:r>
            <a:endParaRPr lang="en-US" altLang="ko-KR" b="1" dirty="0">
              <a:latin typeface="Calibri (제목)"/>
            </a:endParaRPr>
          </a:p>
          <a:p>
            <a:r>
              <a:rPr lang="ko-KR" altLang="en-US" b="1" dirty="0">
                <a:latin typeface="Calibri (제목)"/>
              </a:rPr>
              <a:t>결론</a:t>
            </a:r>
            <a:endParaRPr lang="en-US" altLang="ko-KR" b="1" dirty="0">
              <a:latin typeface="Calibri (제목)"/>
            </a:endParaRPr>
          </a:p>
          <a:p>
            <a:pPr marL="457200" lvl="1" indent="0">
              <a:buNone/>
            </a:pPr>
            <a:endParaRPr lang="ko-KR" altLang="en-US" sz="2800" dirty="0">
              <a:latin typeface="+mj-ea"/>
              <a:ea typeface="+mj-ea"/>
            </a:endParaRPr>
          </a:p>
          <a:p>
            <a:pPr lvl="1"/>
            <a:endParaRPr lang="en-US" altLang="ko-KR" sz="2800" dirty="0">
              <a:latin typeface="+mj-ea"/>
              <a:ea typeface="+mj-ea"/>
            </a:endParaRPr>
          </a:p>
        </p:txBody>
      </p:sp>
    </p:spTree>
    <p:extLst>
      <p:ext uri="{BB962C8B-B14F-4D97-AF65-F5344CB8AC3E}">
        <p14:creationId xmlns:p14="http://schemas.microsoft.com/office/powerpoint/2010/main" val="432761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B0BDE5-52C4-4E71-AA23-92BAAEC65F44}"/>
              </a:ext>
            </a:extLst>
          </p:cNvPr>
          <p:cNvSpPr>
            <a:spLocks noGrp="1"/>
          </p:cNvSpPr>
          <p:nvPr>
            <p:ph type="title"/>
          </p:nvPr>
        </p:nvSpPr>
        <p:spPr/>
        <p:txBody>
          <a:bodyPr/>
          <a:lstStyle/>
          <a:p>
            <a:br>
              <a:rPr lang="en-US" altLang="ko-KR" sz="3600" b="1" dirty="0">
                <a:latin typeface="Calibri (제목)"/>
              </a:rPr>
            </a:br>
            <a:br>
              <a:rPr lang="en-US" altLang="ko-KR" sz="3600" b="1" dirty="0">
                <a:latin typeface="Calibri (제목)"/>
              </a:rPr>
            </a:br>
            <a:br>
              <a:rPr lang="en-US" altLang="ko-KR" sz="3600" b="1" dirty="0">
                <a:latin typeface="Calibri (제목)"/>
              </a:rPr>
            </a:br>
            <a:r>
              <a:rPr lang="en-US" altLang="ko-KR" sz="3600" b="1" dirty="0">
                <a:latin typeface="Calibri (제목)"/>
              </a:rPr>
              <a:t>Bag of word</a:t>
            </a:r>
          </a:p>
        </p:txBody>
      </p:sp>
      <p:sp>
        <p:nvSpPr>
          <p:cNvPr id="3" name="내용 개체 틀 2">
            <a:extLst>
              <a:ext uri="{FF2B5EF4-FFF2-40B4-BE49-F238E27FC236}">
                <a16:creationId xmlns:a16="http://schemas.microsoft.com/office/drawing/2014/main" id="{CF93AC94-4130-4616-8402-C76DF0DD0DC1}"/>
              </a:ext>
            </a:extLst>
          </p:cNvPr>
          <p:cNvSpPr>
            <a:spLocks noGrp="1"/>
          </p:cNvSpPr>
          <p:nvPr>
            <p:ph idx="1"/>
          </p:nvPr>
        </p:nvSpPr>
        <p:spPr>
          <a:xfrm>
            <a:off x="695400" y="1700808"/>
            <a:ext cx="10972800" cy="4953000"/>
          </a:xfrm>
        </p:spPr>
        <p:txBody>
          <a:bodyPr/>
          <a:lstStyle/>
          <a:p>
            <a:r>
              <a:rPr lang="ko-KR" altLang="en-US" sz="2400" b="1" dirty="0"/>
              <a:t>다음과 같이 설정 가능하다</a:t>
            </a:r>
            <a:r>
              <a:rPr lang="en-US" altLang="ko-KR" sz="2400" b="1" dirty="0"/>
              <a:t>.</a:t>
            </a:r>
          </a:p>
          <a:p>
            <a:pPr lvl="1"/>
            <a:r>
              <a:rPr lang="en-US" altLang="ko-KR" b="1" dirty="0"/>
              <a:t>Science</a:t>
            </a:r>
            <a:r>
              <a:rPr lang="ko-KR" altLang="en-US" b="1" dirty="0"/>
              <a:t>를 적용한다</a:t>
            </a:r>
            <a:r>
              <a:rPr lang="en-US" altLang="ko-KR" b="1" dirty="0"/>
              <a:t>.</a:t>
            </a:r>
          </a:p>
          <a:p>
            <a:pPr lvl="1"/>
            <a:endParaRPr lang="en-US" altLang="ko-KR" b="1" dirty="0"/>
          </a:p>
          <a:p>
            <a:pPr lvl="1"/>
            <a:endParaRPr lang="en-US" altLang="ko-KR" b="1" dirty="0"/>
          </a:p>
          <a:p>
            <a:pPr lvl="1"/>
            <a:endParaRPr lang="en-US" altLang="ko-KR" b="1" dirty="0"/>
          </a:p>
          <a:p>
            <a:pPr lvl="1"/>
            <a:endParaRPr lang="en-US" altLang="ko-KR" b="1" dirty="0"/>
          </a:p>
          <a:p>
            <a:pPr lvl="1"/>
            <a:r>
              <a:rPr lang="en-US" altLang="ko-KR" b="1" dirty="0"/>
              <a:t>Science</a:t>
            </a:r>
            <a:r>
              <a:rPr lang="ko-KR" altLang="en-US" b="1" dirty="0"/>
              <a:t>와 </a:t>
            </a:r>
            <a:r>
              <a:rPr lang="en-US" altLang="ko-KR" b="1" dirty="0"/>
              <a:t>legal</a:t>
            </a:r>
            <a:r>
              <a:rPr lang="ko-KR" altLang="en-US" b="1" dirty="0"/>
              <a:t>를 적용한다</a:t>
            </a:r>
            <a:r>
              <a:rPr lang="en-US" altLang="ko-KR" b="1" dirty="0"/>
              <a:t>.</a:t>
            </a:r>
            <a:endParaRPr lang="en-US" altLang="ko-KR" dirty="0"/>
          </a:p>
          <a:p>
            <a:pPr lvl="1"/>
            <a:endParaRPr lang="en-US" altLang="ko-KR" sz="1400" dirty="0">
              <a:latin typeface="+mj-ea"/>
              <a:ea typeface="+mj-ea"/>
            </a:endParaRPr>
          </a:p>
          <a:p>
            <a:pPr marL="914400" lvl="2" indent="0">
              <a:buNone/>
            </a:pPr>
            <a:r>
              <a:rPr lang="ko-KR" altLang="en-US" sz="1800" dirty="0">
                <a:latin typeface="+mj-ea"/>
                <a:ea typeface="+mj-ea"/>
              </a:rPr>
              <a:t> </a:t>
            </a:r>
            <a:endParaRPr lang="en-US" altLang="ko-KR" sz="1800" dirty="0">
              <a:latin typeface="+mj-ea"/>
              <a:ea typeface="+mj-ea"/>
            </a:endParaRPr>
          </a:p>
        </p:txBody>
      </p:sp>
      <p:pic>
        <p:nvPicPr>
          <p:cNvPr id="6" name="그림 5">
            <a:extLst>
              <a:ext uri="{FF2B5EF4-FFF2-40B4-BE49-F238E27FC236}">
                <a16:creationId xmlns:a16="http://schemas.microsoft.com/office/drawing/2014/main" id="{09CE1E2E-DA7E-4700-AAB4-F40992BA1F40}"/>
              </a:ext>
            </a:extLst>
          </p:cNvPr>
          <p:cNvPicPr>
            <a:picLocks noChangeAspect="1"/>
          </p:cNvPicPr>
          <p:nvPr/>
        </p:nvPicPr>
        <p:blipFill>
          <a:blip r:embed="rId3"/>
          <a:stretch>
            <a:fillRect/>
          </a:stretch>
        </p:blipFill>
        <p:spPr>
          <a:xfrm>
            <a:off x="4367808" y="2272308"/>
            <a:ext cx="4772025" cy="1905000"/>
          </a:xfrm>
          <a:prstGeom prst="rect">
            <a:avLst/>
          </a:prstGeom>
        </p:spPr>
      </p:pic>
      <p:pic>
        <p:nvPicPr>
          <p:cNvPr id="8" name="그림 7">
            <a:extLst>
              <a:ext uri="{FF2B5EF4-FFF2-40B4-BE49-F238E27FC236}">
                <a16:creationId xmlns:a16="http://schemas.microsoft.com/office/drawing/2014/main" id="{B84B61A3-4C14-427D-889F-8A025AD2DB09}"/>
              </a:ext>
            </a:extLst>
          </p:cNvPr>
          <p:cNvPicPr>
            <a:picLocks noChangeAspect="1"/>
          </p:cNvPicPr>
          <p:nvPr/>
        </p:nvPicPr>
        <p:blipFill>
          <a:blip r:embed="rId4"/>
          <a:stretch>
            <a:fillRect/>
          </a:stretch>
        </p:blipFill>
        <p:spPr>
          <a:xfrm>
            <a:off x="4386858" y="4835674"/>
            <a:ext cx="4752975" cy="1790700"/>
          </a:xfrm>
          <a:prstGeom prst="rect">
            <a:avLst/>
          </a:prstGeom>
        </p:spPr>
      </p:pic>
    </p:spTree>
    <p:extLst>
      <p:ext uri="{BB962C8B-B14F-4D97-AF65-F5344CB8AC3E}">
        <p14:creationId xmlns:p14="http://schemas.microsoft.com/office/powerpoint/2010/main" val="765880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703D32-08EA-4A17-AD5F-F361330ABABD}"/>
              </a:ext>
            </a:extLst>
          </p:cNvPr>
          <p:cNvSpPr>
            <a:spLocks noGrp="1"/>
          </p:cNvSpPr>
          <p:nvPr>
            <p:ph type="title"/>
          </p:nvPr>
        </p:nvSpPr>
        <p:spPr/>
        <p:txBody>
          <a:bodyPr/>
          <a:lstStyle/>
          <a:p>
            <a:r>
              <a:rPr lang="en-US" altLang="ko-KR" b="1" dirty="0"/>
              <a:t>DISCRIMINATOR</a:t>
            </a:r>
            <a:br>
              <a:rPr lang="en-US" altLang="ko-KR" b="1" dirty="0">
                <a:latin typeface="Calibri (제목)"/>
              </a:rPr>
            </a:br>
            <a:br>
              <a:rPr lang="en-US" altLang="ko-KR" b="1" dirty="0">
                <a:latin typeface="Calibri (제목)"/>
              </a:rPr>
            </a:br>
            <a:br>
              <a:rPr lang="en-US" altLang="ko-KR" b="1" dirty="0">
                <a:latin typeface="Calibri (제목)"/>
              </a:rPr>
            </a:br>
            <a:br>
              <a:rPr lang="en-US" altLang="ko-KR" b="1" dirty="0">
                <a:latin typeface="Calibri (제목)"/>
              </a:rPr>
            </a:br>
            <a:br>
              <a:rPr lang="en-US" altLang="ko-KR" dirty="0">
                <a:latin typeface="+mj-ea"/>
              </a:rPr>
            </a:br>
            <a:br>
              <a:rPr lang="en-US" altLang="ko-KR" dirty="0"/>
            </a:br>
            <a:endParaRPr lang="ko-KR" altLang="en-US" dirty="0"/>
          </a:p>
        </p:txBody>
      </p:sp>
      <p:sp>
        <p:nvSpPr>
          <p:cNvPr id="3" name="텍스트 개체 틀 2">
            <a:extLst>
              <a:ext uri="{FF2B5EF4-FFF2-40B4-BE49-F238E27FC236}">
                <a16:creationId xmlns:a16="http://schemas.microsoft.com/office/drawing/2014/main" id="{D61BA234-B7AB-4EEE-9EF1-5794FA55B6EB}"/>
              </a:ext>
            </a:extLst>
          </p:cNvPr>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830137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B0BDE5-52C4-4E71-AA23-92BAAEC65F44}"/>
              </a:ext>
            </a:extLst>
          </p:cNvPr>
          <p:cNvSpPr>
            <a:spLocks noGrp="1"/>
          </p:cNvSpPr>
          <p:nvPr>
            <p:ph type="title"/>
          </p:nvPr>
        </p:nvSpPr>
        <p:spPr/>
        <p:txBody>
          <a:bodyPr/>
          <a:lstStyle/>
          <a:p>
            <a:br>
              <a:rPr lang="en-US" altLang="ko-KR" sz="3600" b="1" dirty="0">
                <a:latin typeface="Calibri (제목)"/>
              </a:rPr>
            </a:br>
            <a:br>
              <a:rPr lang="en-US" altLang="ko-KR" sz="3600" b="1" dirty="0">
                <a:latin typeface="Calibri (제목)"/>
              </a:rPr>
            </a:br>
            <a:br>
              <a:rPr lang="en-US" altLang="ko-KR" sz="4800" b="1" dirty="0">
                <a:latin typeface="Calibri (제목)"/>
              </a:rPr>
            </a:br>
            <a:r>
              <a:rPr lang="en-US" altLang="ko-KR" sz="3600" b="1" dirty="0"/>
              <a:t>DISCRIMINATOR</a:t>
            </a:r>
            <a:endParaRPr lang="en-US" altLang="ko-KR" sz="3600" b="1" dirty="0">
              <a:latin typeface="Calibri (제목)"/>
            </a:endParaRPr>
          </a:p>
        </p:txBody>
      </p:sp>
      <p:sp>
        <p:nvSpPr>
          <p:cNvPr id="3" name="내용 개체 틀 2">
            <a:extLst>
              <a:ext uri="{FF2B5EF4-FFF2-40B4-BE49-F238E27FC236}">
                <a16:creationId xmlns:a16="http://schemas.microsoft.com/office/drawing/2014/main" id="{CF93AC94-4130-4616-8402-C76DF0DD0DC1}"/>
              </a:ext>
            </a:extLst>
          </p:cNvPr>
          <p:cNvSpPr>
            <a:spLocks noGrp="1"/>
          </p:cNvSpPr>
          <p:nvPr>
            <p:ph idx="1"/>
          </p:nvPr>
        </p:nvSpPr>
        <p:spPr/>
        <p:txBody>
          <a:bodyPr/>
          <a:lstStyle/>
          <a:p>
            <a:pPr marL="0" indent="0">
              <a:buNone/>
            </a:pPr>
            <a:endParaRPr lang="en-US" altLang="ko-KR" dirty="0"/>
          </a:p>
          <a:p>
            <a:pPr lvl="1"/>
            <a:endParaRPr lang="en-US" altLang="ko-KR" sz="1400" dirty="0">
              <a:latin typeface="+mj-ea"/>
              <a:ea typeface="+mj-ea"/>
            </a:endParaRPr>
          </a:p>
          <a:p>
            <a:pPr marL="914400" lvl="2" indent="0">
              <a:buNone/>
            </a:pPr>
            <a:r>
              <a:rPr lang="ko-KR" altLang="en-US" sz="1800" dirty="0">
                <a:latin typeface="+mj-ea"/>
                <a:ea typeface="+mj-ea"/>
              </a:rPr>
              <a:t> </a:t>
            </a:r>
            <a:endParaRPr lang="en-US" altLang="ko-KR" sz="1800" dirty="0">
              <a:latin typeface="+mj-ea"/>
              <a:ea typeface="+mj-ea"/>
            </a:endParaRPr>
          </a:p>
        </p:txBody>
      </p:sp>
      <mc:AlternateContent xmlns:mc="http://schemas.openxmlformats.org/markup-compatibility/2006" xmlns:a14="http://schemas.microsoft.com/office/drawing/2010/main">
        <mc:Choice Requires="a14">
          <p:sp>
            <p:nvSpPr>
              <p:cNvPr id="6" name="내용 개체 틀 2">
                <a:extLst>
                  <a:ext uri="{FF2B5EF4-FFF2-40B4-BE49-F238E27FC236}">
                    <a16:creationId xmlns:a16="http://schemas.microsoft.com/office/drawing/2014/main" id="{A67AF520-D7FC-41C4-B8A9-65F50DDAB012}"/>
                  </a:ext>
                </a:extLst>
              </p:cNvPr>
              <p:cNvSpPr txBox="1">
                <a:spLocks/>
              </p:cNvSpPr>
              <p:nvPr/>
            </p:nvSpPr>
            <p:spPr bwMode="auto">
              <a:xfrm>
                <a:off x="695400" y="1700808"/>
                <a:ext cx="10972800" cy="49530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marR="0" indent="-342900" algn="l" defTabSz="457200" rtl="0" eaLnBrk="1" fontAlgn="base" latinLnBrk="1" hangingPunct="1">
                  <a:lnSpc>
                    <a:spcPct val="100000"/>
                  </a:lnSpc>
                  <a:spcBef>
                    <a:spcPct val="20000"/>
                  </a:spcBef>
                  <a:spcAft>
                    <a:spcPct val="0"/>
                  </a:spcAft>
                  <a:buClr>
                    <a:srgbClr val="437085"/>
                  </a:buClr>
                  <a:buSzTx/>
                  <a:buFont typeface="Wingdings" pitchFamily="2" charset="2"/>
                  <a:buChar char="§"/>
                  <a:tabLst/>
                  <a:defRPr sz="2800" kern="1200" baseline="0">
                    <a:solidFill>
                      <a:schemeClr val="tx1"/>
                    </a:solidFill>
                    <a:latin typeface="+mn-lt"/>
                    <a:ea typeface="+mn-ea"/>
                    <a:cs typeface="+mn-cs"/>
                  </a:defRPr>
                </a:lvl1pPr>
                <a:lvl2pPr marL="742950" marR="0" indent="-285750" algn="l" defTabSz="457200" rtl="0" eaLnBrk="1" fontAlgn="base" latinLnBrk="1" hangingPunct="1">
                  <a:lnSpc>
                    <a:spcPct val="100000"/>
                  </a:lnSpc>
                  <a:spcBef>
                    <a:spcPct val="20000"/>
                  </a:spcBef>
                  <a:spcAft>
                    <a:spcPct val="0"/>
                  </a:spcAft>
                  <a:buClr>
                    <a:srgbClr val="357E69"/>
                  </a:buClr>
                  <a:buSzTx/>
                  <a:buFont typeface="Wingdings" pitchFamily="2" charset="2"/>
                  <a:buChar char="§"/>
                  <a:tabLst/>
                  <a:defRPr sz="2400" kern="1200" baseline="0">
                    <a:solidFill>
                      <a:schemeClr val="tx1"/>
                    </a:solidFill>
                    <a:latin typeface="+mn-lt"/>
                    <a:ea typeface="+mn-ea"/>
                    <a:cs typeface="+mn-cs"/>
                  </a:defRPr>
                </a:lvl2pPr>
                <a:lvl3pPr marL="1143000" marR="0" indent="-228600" algn="l" defTabSz="457200" rtl="0" eaLnBrk="1" fontAlgn="base" latinLnBrk="1" hangingPunct="1">
                  <a:lnSpc>
                    <a:spcPct val="100000"/>
                  </a:lnSpc>
                  <a:spcBef>
                    <a:spcPct val="20000"/>
                  </a:spcBef>
                  <a:spcAft>
                    <a:spcPct val="0"/>
                  </a:spcAft>
                  <a:buClr>
                    <a:srgbClr val="918BA3"/>
                  </a:buClr>
                  <a:buSzTx/>
                  <a:buFont typeface="Wingdings" pitchFamily="2" charset="2"/>
                  <a:buChar char="§"/>
                  <a:tabLst/>
                  <a:defRPr sz="2000" kern="1200" baseline="0">
                    <a:solidFill>
                      <a:schemeClr val="tx1"/>
                    </a:solidFill>
                    <a:latin typeface="+mn-lt"/>
                    <a:ea typeface="+mn-ea"/>
                    <a:cs typeface="+mn-cs"/>
                  </a:defRPr>
                </a:lvl3pPr>
                <a:lvl4pPr marL="1600200" marR="0" indent="-228600" algn="l" defTabSz="457200" rtl="0" eaLnBrk="1" fontAlgn="base" latinLnBrk="1" hangingPunct="1">
                  <a:lnSpc>
                    <a:spcPct val="100000"/>
                  </a:lnSpc>
                  <a:spcBef>
                    <a:spcPct val="20000"/>
                  </a:spcBef>
                  <a:spcAft>
                    <a:spcPct val="0"/>
                  </a:spcAft>
                  <a:buClr>
                    <a:srgbClr val="2F6E7E"/>
                  </a:buClr>
                  <a:buSzTx/>
                  <a:buFont typeface="Wingdings" pitchFamily="2" charset="2"/>
                  <a:buChar char="§"/>
                  <a:tabLst/>
                  <a:defRPr sz="2000" kern="1200" baseline="0">
                    <a:solidFill>
                      <a:schemeClr val="tx1"/>
                    </a:solidFill>
                    <a:latin typeface="+mn-lt"/>
                    <a:ea typeface="+mn-ea"/>
                    <a:cs typeface="+mn-cs"/>
                  </a:defRPr>
                </a:lvl4pPr>
                <a:lvl5pPr marL="2057400" marR="0" indent="-228600" algn="l" defTabSz="457200" rtl="0" eaLnBrk="1" fontAlgn="base" latinLnBrk="1" hangingPunct="1">
                  <a:lnSpc>
                    <a:spcPct val="100000"/>
                  </a:lnSpc>
                  <a:spcBef>
                    <a:spcPct val="20000"/>
                  </a:spcBef>
                  <a:spcAft>
                    <a:spcPct val="0"/>
                  </a:spcAft>
                  <a:buClr>
                    <a:srgbClr val="233337"/>
                  </a:buClr>
                  <a:buSzTx/>
                  <a:buFont typeface="Wingdings" pitchFamily="2" charset="2"/>
                  <a:buChar char="§"/>
                  <a:tabLst/>
                  <a:defRPr sz="2000" kern="1200" baseline="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sz="2400" b="1" dirty="0">
                    <a:latin typeface="Calibri (본문)"/>
                  </a:rPr>
                  <a:t>Bag of word </a:t>
                </a:r>
                <a:r>
                  <a:rPr lang="ko-KR" altLang="en-US" sz="2400" b="1" dirty="0">
                    <a:latin typeface="Calibri (본문)"/>
                  </a:rPr>
                  <a:t>대신에 레이어 </a:t>
                </a:r>
                <a:r>
                  <a:rPr lang="en-US" altLang="ko-KR" sz="2400" b="1" dirty="0">
                    <a:latin typeface="Calibri (본문)"/>
                  </a:rPr>
                  <a:t>1</a:t>
                </a:r>
                <a:r>
                  <a:rPr lang="ko-KR" altLang="en-US" sz="2400" b="1" dirty="0">
                    <a:latin typeface="Calibri (본문)"/>
                  </a:rPr>
                  <a:t>개의 신경망으로 사용한다</a:t>
                </a:r>
                <a:r>
                  <a:rPr lang="en-US" altLang="ko-KR" sz="2400" b="1" dirty="0">
                    <a:latin typeface="Calibri (본문)"/>
                  </a:rPr>
                  <a:t>.</a:t>
                </a:r>
              </a:p>
              <a:p>
                <a:pPr lvl="1"/>
                <a14:m>
                  <m:oMath xmlns:m="http://schemas.openxmlformats.org/officeDocument/2006/math">
                    <m:r>
                      <a:rPr lang="en-US" altLang="ko-KR" sz="1800" i="1">
                        <a:latin typeface="Cambria Math" panose="02040503050406030204" pitchFamily="18" charset="0"/>
                      </a:rPr>
                      <m:t>𝑝</m:t>
                    </m:r>
                  </m:oMath>
                </a14:m>
                <a:r>
                  <a:rPr lang="en-US" altLang="ko-KR" sz="2000" dirty="0"/>
                  <a:t>(x | a)  </a:t>
                </a:r>
                <a14:m>
                  <m:oMath xmlns:m="http://schemas.openxmlformats.org/officeDocument/2006/math">
                    <m:r>
                      <a:rPr lang="en-US" altLang="ko-KR" sz="2000" i="1">
                        <a:latin typeface="Cambria Math" panose="02040503050406030204" pitchFamily="18" charset="0"/>
                        <a:ea typeface="Cambria Math" panose="02040503050406030204" pitchFamily="18" charset="0"/>
                      </a:rPr>
                      <m:t>∝</m:t>
                    </m:r>
                  </m:oMath>
                </a14:m>
                <a:r>
                  <a:rPr lang="en-US" altLang="ko-KR" sz="2000" dirty="0"/>
                  <a:t>  </a:t>
                </a:r>
                <a14:m>
                  <m:oMath xmlns:m="http://schemas.openxmlformats.org/officeDocument/2006/math">
                    <m:r>
                      <a:rPr lang="en-US" altLang="ko-KR" sz="1800" i="1">
                        <a:latin typeface="Cambria Math" panose="02040503050406030204" pitchFamily="18" charset="0"/>
                      </a:rPr>
                      <m:t>𝑝</m:t>
                    </m:r>
                  </m:oMath>
                </a14:m>
                <a:r>
                  <a:rPr lang="en-US" altLang="ko-KR" sz="2000" dirty="0"/>
                  <a:t>(a | x) </a:t>
                </a:r>
                <a14:m>
                  <m:oMath xmlns:m="http://schemas.openxmlformats.org/officeDocument/2006/math">
                    <m:r>
                      <a:rPr lang="en-US" altLang="ko-KR" sz="1800" i="1">
                        <a:latin typeface="Cambria Math" panose="02040503050406030204" pitchFamily="18" charset="0"/>
                      </a:rPr>
                      <m:t>𝑝</m:t>
                    </m:r>
                  </m:oMath>
                </a14:m>
                <a:r>
                  <a:rPr lang="en-US" altLang="ko-KR" sz="2000" dirty="0"/>
                  <a:t>(x)</a:t>
                </a:r>
              </a:p>
              <a:p>
                <a:pPr lvl="1"/>
                <a:endParaRPr lang="en-US" altLang="ko-KR" sz="2000" dirty="0"/>
              </a:p>
              <a:p>
                <a:pPr lvl="1"/>
                <a:endParaRPr lang="en-US" altLang="ko-KR" sz="2000" dirty="0"/>
              </a:p>
              <a:p>
                <a:pPr lvl="1"/>
                <a:r>
                  <a:rPr lang="ko-KR" altLang="en-US" sz="2000" dirty="0"/>
                  <a:t>이 신경망의 경우 </a:t>
                </a:r>
                <a:r>
                  <a:rPr lang="en-US" altLang="ko-KR" sz="2000" dirty="0"/>
                  <a:t>data set</a:t>
                </a:r>
                <a:r>
                  <a:rPr lang="ko-KR" altLang="en-US" sz="2000" dirty="0"/>
                  <a:t>을 이용하여 따로 학습을 진행한다</a:t>
                </a:r>
                <a:r>
                  <a:rPr lang="en-US" altLang="ko-KR" sz="2000" dirty="0"/>
                  <a:t>.</a:t>
                </a:r>
              </a:p>
              <a:p>
                <a:pPr lvl="2"/>
                <a:r>
                  <a:rPr lang="ko-KR" altLang="en-US" sz="1600" dirty="0"/>
                  <a:t>단 기존 </a:t>
                </a:r>
                <a:r>
                  <a:rPr lang="en-US" altLang="ko-KR" sz="1600" dirty="0"/>
                  <a:t>GPT-2 </a:t>
                </a:r>
                <a:r>
                  <a:rPr lang="ko-KR" altLang="en-US" sz="1600" dirty="0"/>
                  <a:t>모델은 건드리지 않는다</a:t>
                </a:r>
                <a:r>
                  <a:rPr lang="en-US" altLang="ko-KR" sz="1600" dirty="0"/>
                  <a:t>.</a:t>
                </a:r>
              </a:p>
              <a:p>
                <a:endParaRPr lang="en-US" altLang="ko-KR" sz="2400" dirty="0"/>
              </a:p>
            </p:txBody>
          </p:sp>
        </mc:Choice>
        <mc:Fallback xmlns="">
          <p:sp>
            <p:nvSpPr>
              <p:cNvPr id="6" name="내용 개체 틀 2">
                <a:extLst>
                  <a:ext uri="{FF2B5EF4-FFF2-40B4-BE49-F238E27FC236}">
                    <a16:creationId xmlns:a16="http://schemas.microsoft.com/office/drawing/2014/main" id="{A67AF520-D7FC-41C4-B8A9-65F50DDAB012}"/>
                  </a:ext>
                </a:extLst>
              </p:cNvPr>
              <p:cNvSpPr txBox="1">
                <a:spLocks noRot="1" noChangeAspect="1" noMove="1" noResize="1" noEditPoints="1" noAdjustHandles="1" noChangeArrowheads="1" noChangeShapeType="1" noTextEdit="1"/>
              </p:cNvSpPr>
              <p:nvPr/>
            </p:nvSpPr>
            <p:spPr bwMode="auto">
              <a:xfrm>
                <a:off x="695400" y="1700808"/>
                <a:ext cx="10972800" cy="4953000"/>
              </a:xfrm>
              <a:prstGeom prst="rect">
                <a:avLst/>
              </a:prstGeom>
              <a:blipFill>
                <a:blip r:embed="rId3"/>
                <a:stretch>
                  <a:fillRect l="-722" t="-147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a:noFill/>
                  </a:rPr>
                  <a:t> </a:t>
                </a:r>
              </a:p>
            </p:txBody>
          </p:sp>
        </mc:Fallback>
      </mc:AlternateContent>
      <p:cxnSp>
        <p:nvCxnSpPr>
          <p:cNvPr id="8" name="직선 연결선 7">
            <a:extLst>
              <a:ext uri="{FF2B5EF4-FFF2-40B4-BE49-F238E27FC236}">
                <a16:creationId xmlns:a16="http://schemas.microsoft.com/office/drawing/2014/main" id="{45B6ABF7-597F-41FB-BA59-95A50839DFB7}"/>
              </a:ext>
            </a:extLst>
          </p:cNvPr>
          <p:cNvCxnSpPr>
            <a:cxnSpLocks/>
          </p:cNvCxnSpPr>
          <p:nvPr/>
        </p:nvCxnSpPr>
        <p:spPr>
          <a:xfrm>
            <a:off x="2567608" y="2492896"/>
            <a:ext cx="864096"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11" name="직선 연결선 10">
            <a:extLst>
              <a:ext uri="{FF2B5EF4-FFF2-40B4-BE49-F238E27FC236}">
                <a16:creationId xmlns:a16="http://schemas.microsoft.com/office/drawing/2014/main" id="{9DF40D14-AA37-441F-AA61-A4937E16178B}"/>
              </a:ext>
            </a:extLst>
          </p:cNvPr>
          <p:cNvCxnSpPr/>
          <p:nvPr/>
        </p:nvCxnSpPr>
        <p:spPr>
          <a:xfrm>
            <a:off x="2940646" y="2492896"/>
            <a:ext cx="0" cy="504056"/>
          </a:xfrm>
          <a:prstGeom prst="line">
            <a:avLst/>
          </a:prstGeom>
        </p:spPr>
        <p:style>
          <a:lnRef idx="1">
            <a:schemeClr val="accent4"/>
          </a:lnRef>
          <a:fillRef idx="0">
            <a:schemeClr val="accent4"/>
          </a:fillRef>
          <a:effectRef idx="0">
            <a:schemeClr val="accent4"/>
          </a:effectRef>
          <a:fontRef idx="minor">
            <a:schemeClr val="tx1"/>
          </a:fontRef>
        </p:style>
      </p:cxnSp>
      <p:cxnSp>
        <p:nvCxnSpPr>
          <p:cNvPr id="13" name="직선 화살표 연결선 12">
            <a:extLst>
              <a:ext uri="{FF2B5EF4-FFF2-40B4-BE49-F238E27FC236}">
                <a16:creationId xmlns:a16="http://schemas.microsoft.com/office/drawing/2014/main" id="{8632BDA3-0D4B-441A-AE45-2595E7FCC8E0}"/>
              </a:ext>
            </a:extLst>
          </p:cNvPr>
          <p:cNvCxnSpPr/>
          <p:nvPr/>
        </p:nvCxnSpPr>
        <p:spPr>
          <a:xfrm>
            <a:off x="2940646" y="2996952"/>
            <a:ext cx="864096"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4" name="TextBox 13">
            <a:extLst>
              <a:ext uri="{FF2B5EF4-FFF2-40B4-BE49-F238E27FC236}">
                <a16:creationId xmlns:a16="http://schemas.microsoft.com/office/drawing/2014/main" id="{A6EE1213-22BE-4CCB-A16D-571BFB721C9E}"/>
              </a:ext>
            </a:extLst>
          </p:cNvPr>
          <p:cNvSpPr txBox="1"/>
          <p:nvPr/>
        </p:nvSpPr>
        <p:spPr>
          <a:xfrm>
            <a:off x="3804742" y="2812286"/>
            <a:ext cx="1908213" cy="369332"/>
          </a:xfrm>
          <a:prstGeom prst="rect">
            <a:avLst/>
          </a:prstGeom>
          <a:noFill/>
        </p:spPr>
        <p:txBody>
          <a:bodyPr wrap="square" rtlCol="0">
            <a:spAutoFit/>
          </a:bodyPr>
          <a:lstStyle/>
          <a:p>
            <a:r>
              <a:rPr lang="ko-KR" altLang="en-US" dirty="0"/>
              <a:t>신경망으로 사용</a:t>
            </a:r>
            <a:r>
              <a:rPr lang="en-US" altLang="ko-KR" dirty="0"/>
              <a:t>!</a:t>
            </a:r>
            <a:endParaRPr lang="ko-KR" altLang="en-US" dirty="0"/>
          </a:p>
        </p:txBody>
      </p:sp>
      <p:pic>
        <p:nvPicPr>
          <p:cNvPr id="16" name="그림 15">
            <a:extLst>
              <a:ext uri="{FF2B5EF4-FFF2-40B4-BE49-F238E27FC236}">
                <a16:creationId xmlns:a16="http://schemas.microsoft.com/office/drawing/2014/main" id="{E86B537A-0EB7-43BB-9C27-B6D3867754B4}"/>
              </a:ext>
            </a:extLst>
          </p:cNvPr>
          <p:cNvPicPr>
            <a:picLocks noChangeAspect="1"/>
          </p:cNvPicPr>
          <p:nvPr/>
        </p:nvPicPr>
        <p:blipFill>
          <a:blip r:embed="rId4"/>
          <a:stretch>
            <a:fillRect/>
          </a:stretch>
        </p:blipFill>
        <p:spPr>
          <a:xfrm>
            <a:off x="2567608" y="4076700"/>
            <a:ext cx="6391275" cy="1200150"/>
          </a:xfrm>
          <a:prstGeom prst="rect">
            <a:avLst/>
          </a:prstGeom>
        </p:spPr>
      </p:pic>
      <p:graphicFrame>
        <p:nvGraphicFramePr>
          <p:cNvPr id="17" name="표 17">
            <a:extLst>
              <a:ext uri="{FF2B5EF4-FFF2-40B4-BE49-F238E27FC236}">
                <a16:creationId xmlns:a16="http://schemas.microsoft.com/office/drawing/2014/main" id="{5D2760D3-AB29-4419-A5E4-A3C04340CADE}"/>
              </a:ext>
            </a:extLst>
          </p:cNvPr>
          <p:cNvGraphicFramePr>
            <a:graphicFrameLocks noGrp="1"/>
          </p:cNvGraphicFramePr>
          <p:nvPr>
            <p:extLst>
              <p:ext uri="{D42A27DB-BD31-4B8C-83A1-F6EECF244321}">
                <p14:modId xmlns:p14="http://schemas.microsoft.com/office/powerpoint/2010/main" val="512924722"/>
              </p:ext>
            </p:extLst>
          </p:nvPr>
        </p:nvGraphicFramePr>
        <p:xfrm>
          <a:off x="2090837" y="5483716"/>
          <a:ext cx="7344815" cy="741680"/>
        </p:xfrm>
        <a:graphic>
          <a:graphicData uri="http://schemas.openxmlformats.org/drawingml/2006/table">
            <a:tbl>
              <a:tblPr firstRow="1" bandRow="1">
                <a:tableStyleId>{5C22544A-7EE6-4342-B048-85BDC9FD1C3A}</a:tableStyleId>
              </a:tblPr>
              <a:tblGrid>
                <a:gridCol w="1468963">
                  <a:extLst>
                    <a:ext uri="{9D8B030D-6E8A-4147-A177-3AD203B41FA5}">
                      <a16:colId xmlns:a16="http://schemas.microsoft.com/office/drawing/2014/main" val="3776694180"/>
                    </a:ext>
                  </a:extLst>
                </a:gridCol>
                <a:gridCol w="1468963">
                  <a:extLst>
                    <a:ext uri="{9D8B030D-6E8A-4147-A177-3AD203B41FA5}">
                      <a16:colId xmlns:a16="http://schemas.microsoft.com/office/drawing/2014/main" val="2824120893"/>
                    </a:ext>
                  </a:extLst>
                </a:gridCol>
                <a:gridCol w="1468963">
                  <a:extLst>
                    <a:ext uri="{9D8B030D-6E8A-4147-A177-3AD203B41FA5}">
                      <a16:colId xmlns:a16="http://schemas.microsoft.com/office/drawing/2014/main" val="1143265950"/>
                    </a:ext>
                  </a:extLst>
                </a:gridCol>
                <a:gridCol w="1468963">
                  <a:extLst>
                    <a:ext uri="{9D8B030D-6E8A-4147-A177-3AD203B41FA5}">
                      <a16:colId xmlns:a16="http://schemas.microsoft.com/office/drawing/2014/main" val="1461216271"/>
                    </a:ext>
                  </a:extLst>
                </a:gridCol>
                <a:gridCol w="1468963">
                  <a:extLst>
                    <a:ext uri="{9D8B030D-6E8A-4147-A177-3AD203B41FA5}">
                      <a16:colId xmlns:a16="http://schemas.microsoft.com/office/drawing/2014/main" val="1755941788"/>
                    </a:ext>
                  </a:extLst>
                </a:gridCol>
              </a:tblGrid>
              <a:tr h="370840">
                <a:tc>
                  <a:txBody>
                    <a:bodyPr/>
                    <a:lstStyle/>
                    <a:p>
                      <a:pPr algn="ctr" latinLnBrk="1"/>
                      <a:r>
                        <a:rPr lang="en-US" altLang="ko-KR" dirty="0"/>
                        <a:t>0</a:t>
                      </a:r>
                      <a:endParaRPr lang="ko-KR" altLang="en-US" dirty="0"/>
                    </a:p>
                  </a:txBody>
                  <a:tcPr/>
                </a:tc>
                <a:tc>
                  <a:txBody>
                    <a:bodyPr/>
                    <a:lstStyle/>
                    <a:p>
                      <a:pPr algn="ctr" latinLnBrk="1"/>
                      <a:r>
                        <a:rPr lang="en-US" altLang="ko-KR" dirty="0"/>
                        <a:t>1</a:t>
                      </a:r>
                      <a:endParaRPr lang="ko-KR" altLang="en-US" dirty="0"/>
                    </a:p>
                  </a:txBody>
                  <a:tcPr/>
                </a:tc>
                <a:tc>
                  <a:txBody>
                    <a:bodyPr/>
                    <a:lstStyle/>
                    <a:p>
                      <a:pPr algn="ctr" latinLnBrk="1"/>
                      <a:r>
                        <a:rPr lang="en-US" altLang="ko-KR" dirty="0"/>
                        <a:t>2</a:t>
                      </a:r>
                      <a:endParaRPr lang="ko-KR" altLang="en-US" dirty="0"/>
                    </a:p>
                  </a:txBody>
                  <a:tcPr/>
                </a:tc>
                <a:tc>
                  <a:txBody>
                    <a:bodyPr/>
                    <a:lstStyle/>
                    <a:p>
                      <a:pPr algn="ctr" latinLnBrk="1"/>
                      <a:r>
                        <a:rPr lang="en-US" altLang="ko-KR" dirty="0"/>
                        <a:t>3</a:t>
                      </a:r>
                      <a:endParaRPr lang="ko-KR" altLang="en-US" dirty="0"/>
                    </a:p>
                  </a:txBody>
                  <a:tcPr/>
                </a:tc>
                <a:tc>
                  <a:txBody>
                    <a:bodyPr/>
                    <a:lstStyle/>
                    <a:p>
                      <a:pPr algn="ctr" latinLnBrk="1"/>
                      <a:r>
                        <a:rPr lang="en-US" altLang="ko-KR" dirty="0"/>
                        <a:t>4</a:t>
                      </a:r>
                      <a:endParaRPr lang="ko-KR" altLang="en-US" dirty="0"/>
                    </a:p>
                  </a:txBody>
                  <a:tcPr/>
                </a:tc>
                <a:extLst>
                  <a:ext uri="{0D108BD9-81ED-4DB2-BD59-A6C34878D82A}">
                    <a16:rowId xmlns:a16="http://schemas.microsoft.com/office/drawing/2014/main" val="606349805"/>
                  </a:ext>
                </a:extLst>
              </a:tr>
              <a:tr h="370840">
                <a:tc>
                  <a:txBody>
                    <a:bodyPr/>
                    <a:lstStyle/>
                    <a:p>
                      <a:pPr algn="ctr" latinLnBrk="1"/>
                      <a:r>
                        <a:rPr lang="en-US" altLang="ko-KR" sz="1800" kern="1200" dirty="0">
                          <a:solidFill>
                            <a:schemeClr val="dk1"/>
                          </a:solidFill>
                          <a:effectLst/>
                          <a:latin typeface="+mn-lt"/>
                          <a:ea typeface="+mn-ea"/>
                          <a:cs typeface="+mn-cs"/>
                        </a:rPr>
                        <a:t>positive</a:t>
                      </a:r>
                      <a:endParaRPr lang="ko-KR" altLang="en-US" dirty="0"/>
                    </a:p>
                  </a:txBody>
                  <a:tcPr/>
                </a:tc>
                <a:tc>
                  <a:txBody>
                    <a:bodyPr/>
                    <a:lstStyle/>
                    <a:p>
                      <a:pPr algn="ctr" latinLnBrk="1"/>
                      <a:r>
                        <a:rPr lang="en-US" altLang="ko-KR" sz="1800" kern="1200" dirty="0">
                          <a:solidFill>
                            <a:schemeClr val="dk1"/>
                          </a:solidFill>
                          <a:effectLst/>
                          <a:latin typeface="+mn-lt"/>
                          <a:ea typeface="+mn-ea"/>
                          <a:cs typeface="+mn-cs"/>
                        </a:rPr>
                        <a:t>negative</a:t>
                      </a:r>
                      <a:endParaRPr lang="ko-KR" altLang="en-US" dirty="0"/>
                    </a:p>
                  </a:txBody>
                  <a:tcPr/>
                </a:tc>
                <a:tc>
                  <a:txBody>
                    <a:bodyPr/>
                    <a:lstStyle/>
                    <a:p>
                      <a:pPr algn="ctr" latinLnBrk="1"/>
                      <a:r>
                        <a:rPr lang="en-US" altLang="ko-KR" sz="1800" kern="1200" dirty="0">
                          <a:solidFill>
                            <a:schemeClr val="dk1"/>
                          </a:solidFill>
                          <a:effectLst/>
                          <a:latin typeface="+mn-lt"/>
                          <a:ea typeface="+mn-ea"/>
                          <a:cs typeface="+mn-cs"/>
                        </a:rPr>
                        <a:t>very positive</a:t>
                      </a:r>
                      <a:endParaRPr lang="ko-KR" altLang="en-US" dirty="0"/>
                    </a:p>
                  </a:txBody>
                  <a:tcPr/>
                </a:tc>
                <a:tc>
                  <a:txBody>
                    <a:bodyPr/>
                    <a:lstStyle/>
                    <a:p>
                      <a:pPr algn="ctr" latinLnBrk="1"/>
                      <a:r>
                        <a:rPr lang="en-US" altLang="ko-KR" sz="1800" kern="1200" dirty="0">
                          <a:solidFill>
                            <a:schemeClr val="dk1"/>
                          </a:solidFill>
                          <a:effectLst/>
                          <a:latin typeface="+mn-lt"/>
                          <a:ea typeface="+mn-ea"/>
                          <a:cs typeface="+mn-cs"/>
                        </a:rPr>
                        <a:t>very negative</a:t>
                      </a:r>
                      <a:endParaRPr lang="ko-KR" altLang="en-US" dirty="0"/>
                    </a:p>
                  </a:txBody>
                  <a:tcPr/>
                </a:tc>
                <a:tc>
                  <a:txBody>
                    <a:bodyPr/>
                    <a:lstStyle/>
                    <a:p>
                      <a:pPr algn="ctr" latinLnBrk="1"/>
                      <a:r>
                        <a:rPr lang="en-US" altLang="ko-KR" sz="1800" kern="1200" dirty="0">
                          <a:solidFill>
                            <a:schemeClr val="dk1"/>
                          </a:solidFill>
                          <a:effectLst/>
                          <a:latin typeface="+mn-lt"/>
                          <a:ea typeface="+mn-ea"/>
                          <a:cs typeface="+mn-cs"/>
                        </a:rPr>
                        <a:t>neutral</a:t>
                      </a:r>
                      <a:endParaRPr lang="ko-KR" altLang="en-US" dirty="0"/>
                    </a:p>
                  </a:txBody>
                  <a:tcPr/>
                </a:tc>
                <a:extLst>
                  <a:ext uri="{0D108BD9-81ED-4DB2-BD59-A6C34878D82A}">
                    <a16:rowId xmlns:a16="http://schemas.microsoft.com/office/drawing/2014/main" val="4162057855"/>
                  </a:ext>
                </a:extLst>
              </a:tr>
            </a:tbl>
          </a:graphicData>
        </a:graphic>
      </p:graphicFrame>
      <p:sp>
        <p:nvSpPr>
          <p:cNvPr id="18" name="TextBox 17">
            <a:extLst>
              <a:ext uri="{FF2B5EF4-FFF2-40B4-BE49-F238E27FC236}">
                <a16:creationId xmlns:a16="http://schemas.microsoft.com/office/drawing/2014/main" id="{2C82B8A7-BDF1-4CB7-81DC-8AE51D5C9077}"/>
              </a:ext>
            </a:extLst>
          </p:cNvPr>
          <p:cNvSpPr txBox="1"/>
          <p:nvPr/>
        </p:nvSpPr>
        <p:spPr>
          <a:xfrm>
            <a:off x="10160471" y="4492109"/>
            <a:ext cx="1800200" cy="369332"/>
          </a:xfrm>
          <a:prstGeom prst="rect">
            <a:avLst/>
          </a:prstGeom>
          <a:noFill/>
        </p:spPr>
        <p:txBody>
          <a:bodyPr wrap="square" rtlCol="0">
            <a:spAutoFit/>
          </a:bodyPr>
          <a:lstStyle/>
          <a:p>
            <a:r>
              <a:rPr lang="en-US" altLang="ko-KR" dirty="0"/>
              <a:t>SST-5</a:t>
            </a:r>
            <a:r>
              <a:rPr lang="ko-KR" altLang="en-US" dirty="0"/>
              <a:t> </a:t>
            </a:r>
            <a:r>
              <a:rPr lang="en-US" altLang="ko-KR" dirty="0"/>
              <a:t>Data</a:t>
            </a:r>
            <a:r>
              <a:rPr lang="ko-KR" altLang="en-US" dirty="0"/>
              <a:t> </a:t>
            </a:r>
            <a:r>
              <a:rPr lang="en-US" altLang="ko-KR" dirty="0"/>
              <a:t>set</a:t>
            </a:r>
            <a:endParaRPr lang="ko-KR" altLang="en-US" dirty="0"/>
          </a:p>
        </p:txBody>
      </p:sp>
      <p:cxnSp>
        <p:nvCxnSpPr>
          <p:cNvPr id="21" name="직선 화살표 연결선 20">
            <a:extLst>
              <a:ext uri="{FF2B5EF4-FFF2-40B4-BE49-F238E27FC236}">
                <a16:creationId xmlns:a16="http://schemas.microsoft.com/office/drawing/2014/main" id="{862CD64D-7DB6-49B6-ADD7-1959FC4036D9}"/>
              </a:ext>
            </a:extLst>
          </p:cNvPr>
          <p:cNvCxnSpPr/>
          <p:nvPr/>
        </p:nvCxnSpPr>
        <p:spPr>
          <a:xfrm>
            <a:off x="9251354" y="4676775"/>
            <a:ext cx="8145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74296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703D32-08EA-4A17-AD5F-F361330ABABD}"/>
              </a:ext>
            </a:extLst>
          </p:cNvPr>
          <p:cNvSpPr>
            <a:spLocks noGrp="1"/>
          </p:cNvSpPr>
          <p:nvPr>
            <p:ph type="title"/>
          </p:nvPr>
        </p:nvSpPr>
        <p:spPr/>
        <p:txBody>
          <a:bodyPr/>
          <a:lstStyle/>
          <a:p>
            <a:r>
              <a:rPr lang="en-US" altLang="ko-KR" b="1" i="0" dirty="0">
                <a:solidFill>
                  <a:srgbClr val="24292E"/>
                </a:solidFill>
                <a:effectLst/>
                <a:latin typeface="-apple-system"/>
              </a:rPr>
              <a:t>hyperparameters </a:t>
            </a:r>
            <a:r>
              <a:rPr lang="ko-KR" altLang="en-US" b="1" i="0" dirty="0">
                <a:solidFill>
                  <a:srgbClr val="24292E"/>
                </a:solidFill>
                <a:effectLst/>
                <a:latin typeface="-apple-system"/>
              </a:rPr>
              <a:t>설정</a:t>
            </a:r>
            <a:r>
              <a:rPr lang="en-US" altLang="ko-KR" b="1" i="0" dirty="0">
                <a:solidFill>
                  <a:srgbClr val="24292E"/>
                </a:solidFill>
                <a:effectLst/>
                <a:latin typeface="-apple-system"/>
              </a:rPr>
              <a:t> </a:t>
            </a:r>
            <a:r>
              <a:rPr lang="ko-KR" altLang="en-US" b="1" i="0" dirty="0">
                <a:solidFill>
                  <a:srgbClr val="24292E"/>
                </a:solidFill>
                <a:effectLst/>
                <a:latin typeface="-apple-system"/>
              </a:rPr>
              <a:t>가이드</a:t>
            </a:r>
            <a:br>
              <a:rPr lang="en-US" altLang="ko-KR" b="1" dirty="0">
                <a:latin typeface="Calibri (제목)"/>
              </a:rPr>
            </a:br>
            <a:br>
              <a:rPr lang="en-US" altLang="ko-KR" b="1" dirty="0">
                <a:latin typeface="Calibri (제목)"/>
              </a:rPr>
            </a:br>
            <a:br>
              <a:rPr lang="en-US" altLang="ko-KR" dirty="0">
                <a:latin typeface="Calibri (제목)"/>
              </a:rPr>
            </a:br>
            <a:br>
              <a:rPr lang="en-US" altLang="ko-KR" b="1" dirty="0">
                <a:latin typeface="Calibri (제목)"/>
              </a:rPr>
            </a:br>
            <a:br>
              <a:rPr lang="en-US" altLang="ko-KR" b="1" dirty="0">
                <a:latin typeface="Calibri (제목)"/>
              </a:rPr>
            </a:br>
            <a:br>
              <a:rPr lang="en-US" altLang="ko-KR" dirty="0">
                <a:latin typeface="+mj-ea"/>
              </a:rPr>
            </a:br>
            <a:br>
              <a:rPr lang="en-US" altLang="ko-KR" dirty="0"/>
            </a:br>
            <a:endParaRPr lang="ko-KR" altLang="en-US" dirty="0"/>
          </a:p>
        </p:txBody>
      </p:sp>
      <p:sp>
        <p:nvSpPr>
          <p:cNvPr id="3" name="텍스트 개체 틀 2">
            <a:extLst>
              <a:ext uri="{FF2B5EF4-FFF2-40B4-BE49-F238E27FC236}">
                <a16:creationId xmlns:a16="http://schemas.microsoft.com/office/drawing/2014/main" id="{D61BA234-B7AB-4EEE-9EF1-5794FA55B6EB}"/>
              </a:ext>
            </a:extLst>
          </p:cNvPr>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158368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B0BDE5-52C4-4E71-AA23-92BAAEC65F44}"/>
              </a:ext>
            </a:extLst>
          </p:cNvPr>
          <p:cNvSpPr>
            <a:spLocks noGrp="1"/>
          </p:cNvSpPr>
          <p:nvPr>
            <p:ph type="title"/>
          </p:nvPr>
        </p:nvSpPr>
        <p:spPr/>
        <p:txBody>
          <a:bodyPr/>
          <a:lstStyle/>
          <a:p>
            <a:r>
              <a:rPr lang="en-US" altLang="ko-KR" sz="3600" b="1" i="0" dirty="0">
                <a:solidFill>
                  <a:srgbClr val="24292E"/>
                </a:solidFill>
                <a:effectLst/>
                <a:latin typeface="-apple-system"/>
              </a:rPr>
              <a:t>hyperparameters </a:t>
            </a:r>
            <a:r>
              <a:rPr lang="ko-KR" altLang="en-US" sz="3600" b="1" i="0" dirty="0">
                <a:solidFill>
                  <a:srgbClr val="24292E"/>
                </a:solidFill>
                <a:effectLst/>
                <a:latin typeface="-apple-system"/>
              </a:rPr>
              <a:t>설정</a:t>
            </a:r>
            <a:r>
              <a:rPr lang="en-US" altLang="ko-KR" sz="3600" b="1" i="0" dirty="0">
                <a:solidFill>
                  <a:srgbClr val="24292E"/>
                </a:solidFill>
                <a:effectLst/>
                <a:latin typeface="-apple-system"/>
              </a:rPr>
              <a:t> </a:t>
            </a:r>
            <a:r>
              <a:rPr lang="ko-KR" altLang="en-US" sz="3600" b="1" i="0" dirty="0">
                <a:solidFill>
                  <a:srgbClr val="24292E"/>
                </a:solidFill>
                <a:effectLst/>
                <a:latin typeface="-apple-system"/>
              </a:rPr>
              <a:t>가이드</a:t>
            </a:r>
            <a:endParaRPr lang="en-US" altLang="ko-KR" sz="3600" b="1" dirty="0">
              <a:latin typeface="Calibri (제목)"/>
            </a:endParaRPr>
          </a:p>
        </p:txBody>
      </p:sp>
      <p:sp>
        <p:nvSpPr>
          <p:cNvPr id="3" name="내용 개체 틀 2">
            <a:extLst>
              <a:ext uri="{FF2B5EF4-FFF2-40B4-BE49-F238E27FC236}">
                <a16:creationId xmlns:a16="http://schemas.microsoft.com/office/drawing/2014/main" id="{CF93AC94-4130-4616-8402-C76DF0DD0DC1}"/>
              </a:ext>
            </a:extLst>
          </p:cNvPr>
          <p:cNvSpPr>
            <a:spLocks noGrp="1"/>
          </p:cNvSpPr>
          <p:nvPr>
            <p:ph idx="1"/>
          </p:nvPr>
        </p:nvSpPr>
        <p:spPr>
          <a:xfrm>
            <a:off x="695400" y="1700808"/>
            <a:ext cx="10972800" cy="4953000"/>
          </a:xfrm>
        </p:spPr>
        <p:txBody>
          <a:bodyPr/>
          <a:lstStyle/>
          <a:p>
            <a:r>
              <a:rPr lang="en-US" altLang="ko-KR" b="1" i="0" dirty="0">
                <a:solidFill>
                  <a:srgbClr val="24292E"/>
                </a:solidFill>
                <a:effectLst/>
                <a:latin typeface="-apple-system"/>
              </a:rPr>
              <a:t>hyperparameters </a:t>
            </a:r>
            <a:r>
              <a:rPr lang="ko-KR" altLang="en-US" b="1" i="0" dirty="0">
                <a:solidFill>
                  <a:srgbClr val="24292E"/>
                </a:solidFill>
                <a:effectLst/>
                <a:latin typeface="-apple-system"/>
              </a:rPr>
              <a:t>설정 가이드</a:t>
            </a:r>
            <a:endParaRPr lang="en-US" altLang="ko-KR" b="1" i="0" dirty="0">
              <a:solidFill>
                <a:srgbClr val="24292E"/>
              </a:solidFill>
              <a:effectLst/>
              <a:latin typeface="-apple-system"/>
            </a:endParaRPr>
          </a:p>
          <a:p>
            <a:pPr lvl="1"/>
            <a:r>
              <a:rPr lang="ko-KR" altLang="en-US" b="1" dirty="0">
                <a:solidFill>
                  <a:srgbClr val="24292E"/>
                </a:solidFill>
                <a:latin typeface="-apple-system"/>
              </a:rPr>
              <a:t>반복되는 문구가 자주 등장하는 경우</a:t>
            </a:r>
            <a:endParaRPr lang="en-US" altLang="ko-KR" b="1" dirty="0">
              <a:solidFill>
                <a:srgbClr val="24292E"/>
              </a:solidFill>
              <a:latin typeface="-apple-system"/>
            </a:endParaRPr>
          </a:p>
          <a:p>
            <a:pPr lvl="2"/>
            <a:r>
              <a:rPr lang="en-US" altLang="ko-KR" b="0" i="0" dirty="0">
                <a:solidFill>
                  <a:srgbClr val="24292E"/>
                </a:solidFill>
                <a:effectLst/>
                <a:latin typeface="-apple-system"/>
              </a:rPr>
              <a:t>(For e.g. "science </a:t>
            </a:r>
            <a:r>
              <a:rPr lang="en-US" altLang="ko-KR" b="0" i="0" dirty="0" err="1">
                <a:solidFill>
                  <a:srgbClr val="24292E"/>
                </a:solidFill>
                <a:effectLst/>
                <a:latin typeface="-apple-system"/>
              </a:rPr>
              <a:t>science</a:t>
            </a:r>
            <a:r>
              <a:rPr lang="en-US" altLang="ko-KR" b="0" i="0" dirty="0">
                <a:solidFill>
                  <a:srgbClr val="24292E"/>
                </a:solidFill>
                <a:effectLst/>
                <a:latin typeface="-apple-system"/>
              </a:rPr>
              <a:t> experiment experiment")</a:t>
            </a:r>
          </a:p>
          <a:p>
            <a:pPr lvl="3"/>
            <a:r>
              <a:rPr lang="el-GR" altLang="ko-KR" sz="2000" i="0" dirty="0">
                <a:effectLst/>
              </a:rPr>
              <a:t>α</a:t>
            </a:r>
            <a:r>
              <a:rPr lang="en-US" altLang="ko-KR" sz="2000" i="0" dirty="0">
                <a:effectLst/>
              </a:rPr>
              <a:t> </a:t>
            </a:r>
            <a:r>
              <a:rPr lang="ko-KR" altLang="en-US" sz="2000" i="0" dirty="0">
                <a:effectLst/>
              </a:rPr>
              <a:t>값을 감소 시킨다</a:t>
            </a:r>
            <a:r>
              <a:rPr lang="en-US" altLang="ko-KR" sz="2000" i="0" dirty="0">
                <a:effectLst/>
              </a:rPr>
              <a:t>.</a:t>
            </a:r>
          </a:p>
          <a:p>
            <a:pPr lvl="3"/>
            <a:r>
              <a:rPr lang="en-US" altLang="ko-KR" dirty="0" err="1">
                <a:solidFill>
                  <a:srgbClr val="24292E"/>
                </a:solidFill>
                <a:latin typeface="-apple-system"/>
              </a:rPr>
              <a:t>KL_scale</a:t>
            </a:r>
            <a:r>
              <a:rPr lang="ko-KR" altLang="en-US" dirty="0">
                <a:solidFill>
                  <a:srgbClr val="24292E"/>
                </a:solidFill>
                <a:latin typeface="-apple-system"/>
              </a:rPr>
              <a:t>을 증가 시킨다</a:t>
            </a:r>
            <a:r>
              <a:rPr lang="en-US" altLang="ko-KR" dirty="0">
                <a:solidFill>
                  <a:srgbClr val="24292E"/>
                </a:solidFill>
                <a:latin typeface="-apple-system"/>
              </a:rPr>
              <a:t>.</a:t>
            </a:r>
          </a:p>
          <a:p>
            <a:pPr lvl="1"/>
            <a:endParaRPr lang="en-US" altLang="ko-KR" dirty="0">
              <a:solidFill>
                <a:srgbClr val="24292E"/>
              </a:solidFill>
              <a:latin typeface="-apple-system"/>
            </a:endParaRPr>
          </a:p>
          <a:p>
            <a:pPr lvl="1"/>
            <a:r>
              <a:rPr lang="ko-KR" altLang="en-US" dirty="0">
                <a:solidFill>
                  <a:srgbClr val="24292E"/>
                </a:solidFill>
                <a:latin typeface="-apple-system"/>
              </a:rPr>
              <a:t>방법에 따른 설정 가이드</a:t>
            </a:r>
            <a:endParaRPr lang="en-US" altLang="ko-KR" dirty="0">
              <a:solidFill>
                <a:srgbClr val="24292E"/>
              </a:solidFill>
              <a:latin typeface="-apple-system"/>
            </a:endParaRPr>
          </a:p>
          <a:p>
            <a:pPr marL="1371600" lvl="3" indent="0">
              <a:buNone/>
            </a:pPr>
            <a:endParaRPr lang="en-US" altLang="ko-KR" i="0" dirty="0">
              <a:solidFill>
                <a:srgbClr val="24292E"/>
              </a:solidFill>
              <a:effectLst/>
              <a:latin typeface="-apple-system"/>
            </a:endParaRPr>
          </a:p>
          <a:p>
            <a:pPr marL="914400" lvl="2" indent="0">
              <a:buNone/>
            </a:pPr>
            <a:endParaRPr lang="en-US" altLang="ko-KR" b="1" i="0" dirty="0">
              <a:solidFill>
                <a:srgbClr val="24292E"/>
              </a:solidFill>
              <a:effectLst/>
              <a:latin typeface="-apple-system"/>
            </a:endParaRPr>
          </a:p>
          <a:p>
            <a:endParaRPr lang="en-US" altLang="ko-KR" dirty="0">
              <a:latin typeface="+mj-ea"/>
              <a:ea typeface="+mj-ea"/>
            </a:endParaRPr>
          </a:p>
        </p:txBody>
      </p:sp>
      <p:pic>
        <p:nvPicPr>
          <p:cNvPr id="7" name="그림 6">
            <a:extLst>
              <a:ext uri="{FF2B5EF4-FFF2-40B4-BE49-F238E27FC236}">
                <a16:creationId xmlns:a16="http://schemas.microsoft.com/office/drawing/2014/main" id="{41BDCFE4-F517-4748-A6DB-E0FEBB10B117}"/>
              </a:ext>
            </a:extLst>
          </p:cNvPr>
          <p:cNvPicPr>
            <a:picLocks noChangeAspect="1"/>
          </p:cNvPicPr>
          <p:nvPr/>
        </p:nvPicPr>
        <p:blipFill>
          <a:blip r:embed="rId3"/>
          <a:stretch>
            <a:fillRect/>
          </a:stretch>
        </p:blipFill>
        <p:spPr>
          <a:xfrm>
            <a:off x="1631504" y="4653136"/>
            <a:ext cx="7524750" cy="2133600"/>
          </a:xfrm>
          <a:prstGeom prst="rect">
            <a:avLst/>
          </a:prstGeom>
        </p:spPr>
      </p:pic>
      <p:cxnSp>
        <p:nvCxnSpPr>
          <p:cNvPr id="10" name="직선 화살표 연결선 9">
            <a:extLst>
              <a:ext uri="{FF2B5EF4-FFF2-40B4-BE49-F238E27FC236}">
                <a16:creationId xmlns:a16="http://schemas.microsoft.com/office/drawing/2014/main" id="{69E222AB-866B-42FE-964C-A8AECC4E79FC}"/>
              </a:ext>
            </a:extLst>
          </p:cNvPr>
          <p:cNvCxnSpPr/>
          <p:nvPr/>
        </p:nvCxnSpPr>
        <p:spPr>
          <a:xfrm>
            <a:off x="9336360" y="5719936"/>
            <a:ext cx="3600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167D1E89-3368-47DB-A9B1-9A9DC7505582}"/>
              </a:ext>
            </a:extLst>
          </p:cNvPr>
          <p:cNvSpPr txBox="1"/>
          <p:nvPr/>
        </p:nvSpPr>
        <p:spPr>
          <a:xfrm>
            <a:off x="9768408" y="5396770"/>
            <a:ext cx="2160240" cy="646331"/>
          </a:xfrm>
          <a:prstGeom prst="rect">
            <a:avLst/>
          </a:prstGeom>
          <a:noFill/>
        </p:spPr>
        <p:txBody>
          <a:bodyPr wrap="square" rtlCol="0">
            <a:spAutoFit/>
          </a:bodyPr>
          <a:lstStyle/>
          <a:p>
            <a:r>
              <a:rPr lang="ko-KR" altLang="en-US" b="1" dirty="0"/>
              <a:t>결국 최적의 조합을 찾아야 한다</a:t>
            </a:r>
            <a:r>
              <a:rPr lang="en-US" altLang="ko-KR" dirty="0"/>
              <a:t>.</a:t>
            </a:r>
            <a:endParaRPr lang="ko-KR" altLang="en-US" dirty="0"/>
          </a:p>
        </p:txBody>
      </p:sp>
    </p:spTree>
    <p:extLst>
      <p:ext uri="{BB962C8B-B14F-4D97-AF65-F5344CB8AC3E}">
        <p14:creationId xmlns:p14="http://schemas.microsoft.com/office/powerpoint/2010/main" val="947968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703D32-08EA-4A17-AD5F-F361330ABABD}"/>
              </a:ext>
            </a:extLst>
          </p:cNvPr>
          <p:cNvSpPr>
            <a:spLocks noGrp="1"/>
          </p:cNvSpPr>
          <p:nvPr>
            <p:ph type="title"/>
          </p:nvPr>
        </p:nvSpPr>
        <p:spPr/>
        <p:txBody>
          <a:bodyPr/>
          <a:lstStyle/>
          <a:p>
            <a:r>
              <a:rPr lang="ko-KR" altLang="en-US" b="1" dirty="0">
                <a:latin typeface="Calibri (제목)"/>
              </a:rPr>
              <a:t>수행 결과들</a:t>
            </a:r>
            <a:br>
              <a:rPr lang="en-US" altLang="ko-KR" b="1" dirty="0">
                <a:latin typeface="Calibri (제목)"/>
              </a:rPr>
            </a:br>
            <a:br>
              <a:rPr lang="en-US" altLang="ko-KR" dirty="0">
                <a:latin typeface="Calibri (제목)"/>
              </a:rPr>
            </a:br>
            <a:br>
              <a:rPr lang="en-US" altLang="ko-KR" b="1" dirty="0">
                <a:latin typeface="Calibri (제목)"/>
              </a:rPr>
            </a:br>
            <a:br>
              <a:rPr lang="en-US" altLang="ko-KR" b="1" dirty="0">
                <a:latin typeface="Calibri (제목)"/>
              </a:rPr>
            </a:br>
            <a:br>
              <a:rPr lang="en-US" altLang="ko-KR" dirty="0">
                <a:latin typeface="+mj-ea"/>
              </a:rPr>
            </a:br>
            <a:br>
              <a:rPr lang="en-US" altLang="ko-KR" dirty="0"/>
            </a:br>
            <a:endParaRPr lang="ko-KR" altLang="en-US" dirty="0"/>
          </a:p>
        </p:txBody>
      </p:sp>
      <p:sp>
        <p:nvSpPr>
          <p:cNvPr id="3" name="텍스트 개체 틀 2">
            <a:extLst>
              <a:ext uri="{FF2B5EF4-FFF2-40B4-BE49-F238E27FC236}">
                <a16:creationId xmlns:a16="http://schemas.microsoft.com/office/drawing/2014/main" id="{D61BA234-B7AB-4EEE-9EF1-5794FA55B6EB}"/>
              </a:ext>
            </a:extLst>
          </p:cNvPr>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555425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B0BDE5-52C4-4E71-AA23-92BAAEC65F44}"/>
              </a:ext>
            </a:extLst>
          </p:cNvPr>
          <p:cNvSpPr>
            <a:spLocks noGrp="1"/>
          </p:cNvSpPr>
          <p:nvPr>
            <p:ph type="title"/>
          </p:nvPr>
        </p:nvSpPr>
        <p:spPr/>
        <p:txBody>
          <a:bodyPr/>
          <a:lstStyle/>
          <a:p>
            <a:r>
              <a:rPr lang="ko-KR" altLang="en-US" sz="3600" b="1" dirty="0">
                <a:latin typeface="Calibri (제목)"/>
              </a:rPr>
              <a:t>수행 결과들</a:t>
            </a:r>
            <a:endParaRPr lang="en-US" altLang="ko-KR" sz="3600" b="1" dirty="0">
              <a:latin typeface="Calibri (제목)"/>
            </a:endParaRPr>
          </a:p>
        </p:txBody>
      </p:sp>
      <p:sp>
        <p:nvSpPr>
          <p:cNvPr id="3" name="내용 개체 틀 2">
            <a:extLst>
              <a:ext uri="{FF2B5EF4-FFF2-40B4-BE49-F238E27FC236}">
                <a16:creationId xmlns:a16="http://schemas.microsoft.com/office/drawing/2014/main" id="{CF93AC94-4130-4616-8402-C76DF0DD0DC1}"/>
              </a:ext>
            </a:extLst>
          </p:cNvPr>
          <p:cNvSpPr>
            <a:spLocks noGrp="1"/>
          </p:cNvSpPr>
          <p:nvPr>
            <p:ph idx="1"/>
          </p:nvPr>
        </p:nvSpPr>
        <p:spPr>
          <a:xfrm>
            <a:off x="695400" y="1700808"/>
            <a:ext cx="10972800" cy="4953000"/>
          </a:xfrm>
        </p:spPr>
        <p:txBody>
          <a:bodyPr/>
          <a:lstStyle/>
          <a:p>
            <a:r>
              <a:rPr lang="en-US" altLang="ko-KR" sz="2400" b="1" dirty="0"/>
              <a:t>story generation</a:t>
            </a:r>
            <a:endParaRPr lang="en-US" altLang="ko-KR" sz="2400" b="1" dirty="0">
              <a:latin typeface="+mj-ea"/>
              <a:ea typeface="+mj-ea"/>
            </a:endParaRPr>
          </a:p>
          <a:p>
            <a:pPr marL="914400" lvl="2" indent="0">
              <a:buNone/>
            </a:pPr>
            <a:r>
              <a:rPr lang="ko-KR" altLang="en-US" sz="1800" dirty="0">
                <a:latin typeface="+mj-ea"/>
                <a:ea typeface="+mj-ea"/>
              </a:rPr>
              <a:t> </a:t>
            </a:r>
            <a:endParaRPr lang="en-US" altLang="ko-KR" sz="1800" dirty="0">
              <a:latin typeface="+mj-ea"/>
              <a:ea typeface="+mj-ea"/>
            </a:endParaRPr>
          </a:p>
        </p:txBody>
      </p:sp>
      <p:pic>
        <p:nvPicPr>
          <p:cNvPr id="6" name="그림 5">
            <a:extLst>
              <a:ext uri="{FF2B5EF4-FFF2-40B4-BE49-F238E27FC236}">
                <a16:creationId xmlns:a16="http://schemas.microsoft.com/office/drawing/2014/main" id="{7BD955A8-58E3-4812-AF0B-062D18D61525}"/>
              </a:ext>
            </a:extLst>
          </p:cNvPr>
          <p:cNvPicPr>
            <a:picLocks noChangeAspect="1"/>
          </p:cNvPicPr>
          <p:nvPr/>
        </p:nvPicPr>
        <p:blipFill>
          <a:blip r:embed="rId3"/>
          <a:stretch>
            <a:fillRect/>
          </a:stretch>
        </p:blipFill>
        <p:spPr>
          <a:xfrm>
            <a:off x="2190825" y="2204864"/>
            <a:ext cx="7981950" cy="3609975"/>
          </a:xfrm>
          <a:prstGeom prst="rect">
            <a:avLst/>
          </a:prstGeom>
        </p:spPr>
      </p:pic>
      <p:sp>
        <p:nvSpPr>
          <p:cNvPr id="7" name="TextBox 6">
            <a:extLst>
              <a:ext uri="{FF2B5EF4-FFF2-40B4-BE49-F238E27FC236}">
                <a16:creationId xmlns:a16="http://schemas.microsoft.com/office/drawing/2014/main" id="{E02DE2F2-B34D-4665-853B-A058C25BF5EF}"/>
              </a:ext>
            </a:extLst>
          </p:cNvPr>
          <p:cNvSpPr txBox="1"/>
          <p:nvPr/>
        </p:nvSpPr>
        <p:spPr>
          <a:xfrm>
            <a:off x="3260254" y="6029362"/>
            <a:ext cx="5671492" cy="461665"/>
          </a:xfrm>
          <a:prstGeom prst="rect">
            <a:avLst/>
          </a:prstGeom>
          <a:noFill/>
        </p:spPr>
        <p:txBody>
          <a:bodyPr wrap="square" rtlCol="0">
            <a:spAutoFit/>
          </a:bodyPr>
          <a:lstStyle/>
          <a:p>
            <a:pPr algn="ctr"/>
            <a:r>
              <a:rPr lang="ko-KR" altLang="en-US" sz="2400" b="1" dirty="0"/>
              <a:t>설정한 문구에 맞게 </a:t>
            </a:r>
            <a:r>
              <a:rPr lang="en-US" altLang="ko-KR" sz="2400" b="1" dirty="0"/>
              <a:t>story</a:t>
            </a:r>
            <a:r>
              <a:rPr lang="ko-KR" altLang="en-US" sz="2400" b="1" dirty="0"/>
              <a:t>가 생성 되었다</a:t>
            </a:r>
            <a:r>
              <a:rPr lang="en-US" altLang="ko-KR" sz="2400" b="1" dirty="0"/>
              <a:t>.</a:t>
            </a:r>
            <a:endParaRPr lang="ko-KR" altLang="en-US" sz="2400" b="1" dirty="0"/>
          </a:p>
        </p:txBody>
      </p:sp>
    </p:spTree>
    <p:extLst>
      <p:ext uri="{BB962C8B-B14F-4D97-AF65-F5344CB8AC3E}">
        <p14:creationId xmlns:p14="http://schemas.microsoft.com/office/powerpoint/2010/main" val="2558780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B0BDE5-52C4-4E71-AA23-92BAAEC65F44}"/>
              </a:ext>
            </a:extLst>
          </p:cNvPr>
          <p:cNvSpPr>
            <a:spLocks noGrp="1"/>
          </p:cNvSpPr>
          <p:nvPr>
            <p:ph type="title"/>
          </p:nvPr>
        </p:nvSpPr>
        <p:spPr>
          <a:xfrm>
            <a:off x="609600" y="274638"/>
            <a:ext cx="10972800" cy="1143000"/>
          </a:xfrm>
        </p:spPr>
        <p:txBody>
          <a:bodyPr wrap="square" anchor="b">
            <a:normAutofit/>
          </a:bodyPr>
          <a:lstStyle/>
          <a:p>
            <a:r>
              <a:rPr lang="ko-KR" altLang="en-US" b="1"/>
              <a:t>수행 결과들</a:t>
            </a:r>
            <a:endParaRPr lang="en-US" altLang="ko-KR" b="1"/>
          </a:p>
        </p:txBody>
      </p:sp>
      <p:sp>
        <p:nvSpPr>
          <p:cNvPr id="3" name="내용 개체 틀 2">
            <a:extLst>
              <a:ext uri="{FF2B5EF4-FFF2-40B4-BE49-F238E27FC236}">
                <a16:creationId xmlns:a16="http://schemas.microsoft.com/office/drawing/2014/main" id="{CF93AC94-4130-4616-8402-C76DF0DD0DC1}"/>
              </a:ext>
            </a:extLst>
          </p:cNvPr>
          <p:cNvSpPr>
            <a:spLocks noGrp="1"/>
          </p:cNvSpPr>
          <p:nvPr>
            <p:ph sz="half" idx="1"/>
          </p:nvPr>
        </p:nvSpPr>
        <p:spPr>
          <a:xfrm>
            <a:off x="609600" y="1600203"/>
            <a:ext cx="10972800" cy="4525963"/>
          </a:xfrm>
        </p:spPr>
        <p:txBody>
          <a:bodyPr wrap="square" anchor="t">
            <a:normAutofit/>
          </a:bodyPr>
          <a:lstStyle/>
          <a:p>
            <a:r>
              <a:rPr lang="ko-KR" altLang="en-US" b="1" dirty="0"/>
              <a:t>다수의 </a:t>
            </a:r>
            <a:r>
              <a:rPr lang="en-US" altLang="ko-KR" b="1" dirty="0"/>
              <a:t>Bag of word </a:t>
            </a:r>
            <a:r>
              <a:rPr lang="ko-KR" altLang="en-US" b="1" dirty="0"/>
              <a:t>인 경우</a:t>
            </a:r>
            <a:endParaRPr lang="en-US" altLang="ko-KR" b="1" dirty="0"/>
          </a:p>
          <a:p>
            <a:pPr lvl="1"/>
            <a:endParaRPr lang="en-US" altLang="ko-KR"/>
          </a:p>
          <a:p>
            <a:pPr lvl="1"/>
            <a:endParaRPr lang="en-US" altLang="ko-KR" dirty="0"/>
          </a:p>
        </p:txBody>
      </p:sp>
      <p:pic>
        <p:nvPicPr>
          <p:cNvPr id="6" name="그림 5">
            <a:extLst>
              <a:ext uri="{FF2B5EF4-FFF2-40B4-BE49-F238E27FC236}">
                <a16:creationId xmlns:a16="http://schemas.microsoft.com/office/drawing/2014/main" id="{4C9A2758-602F-45F7-AE67-E0B06C861133}"/>
              </a:ext>
            </a:extLst>
          </p:cNvPr>
          <p:cNvPicPr>
            <a:picLocks noChangeAspect="1"/>
          </p:cNvPicPr>
          <p:nvPr/>
        </p:nvPicPr>
        <p:blipFill>
          <a:blip r:embed="rId3"/>
          <a:stretch>
            <a:fillRect/>
          </a:stretch>
        </p:blipFill>
        <p:spPr>
          <a:xfrm>
            <a:off x="1847528" y="2097087"/>
            <a:ext cx="7524750" cy="4486275"/>
          </a:xfrm>
          <a:prstGeom prst="rect">
            <a:avLst/>
          </a:prstGeom>
        </p:spPr>
      </p:pic>
    </p:spTree>
    <p:extLst>
      <p:ext uri="{BB962C8B-B14F-4D97-AF65-F5344CB8AC3E}">
        <p14:creationId xmlns:p14="http://schemas.microsoft.com/office/powerpoint/2010/main" val="3496868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B0BDE5-52C4-4E71-AA23-92BAAEC65F44}"/>
              </a:ext>
            </a:extLst>
          </p:cNvPr>
          <p:cNvSpPr>
            <a:spLocks noGrp="1"/>
          </p:cNvSpPr>
          <p:nvPr>
            <p:ph type="title"/>
          </p:nvPr>
        </p:nvSpPr>
        <p:spPr>
          <a:xfrm>
            <a:off x="609600" y="274638"/>
            <a:ext cx="10972800" cy="1143000"/>
          </a:xfrm>
        </p:spPr>
        <p:txBody>
          <a:bodyPr wrap="square" anchor="b">
            <a:normAutofit/>
          </a:bodyPr>
          <a:lstStyle/>
          <a:p>
            <a:r>
              <a:rPr lang="ko-KR" altLang="en-US" b="1"/>
              <a:t>수행 결과들</a:t>
            </a:r>
            <a:endParaRPr lang="en-US" altLang="ko-KR" b="1"/>
          </a:p>
        </p:txBody>
      </p:sp>
      <p:sp>
        <p:nvSpPr>
          <p:cNvPr id="3" name="내용 개체 틀 2">
            <a:extLst>
              <a:ext uri="{FF2B5EF4-FFF2-40B4-BE49-F238E27FC236}">
                <a16:creationId xmlns:a16="http://schemas.microsoft.com/office/drawing/2014/main" id="{CF93AC94-4130-4616-8402-C76DF0DD0DC1}"/>
              </a:ext>
            </a:extLst>
          </p:cNvPr>
          <p:cNvSpPr>
            <a:spLocks noGrp="1"/>
          </p:cNvSpPr>
          <p:nvPr>
            <p:ph sz="half" idx="1"/>
          </p:nvPr>
        </p:nvSpPr>
        <p:spPr>
          <a:xfrm>
            <a:off x="609600" y="1600203"/>
            <a:ext cx="10972800" cy="4525963"/>
          </a:xfrm>
        </p:spPr>
        <p:txBody>
          <a:bodyPr wrap="square" anchor="t">
            <a:normAutofit/>
          </a:bodyPr>
          <a:lstStyle/>
          <a:p>
            <a:r>
              <a:rPr lang="ko-KR" altLang="en-US" b="1" dirty="0"/>
              <a:t>동일 </a:t>
            </a:r>
            <a:r>
              <a:rPr lang="en-US" altLang="ko-KR" b="1" dirty="0"/>
              <a:t>Bag of word</a:t>
            </a:r>
            <a:r>
              <a:rPr lang="ko-KR" altLang="en-US" b="1" dirty="0" err="1"/>
              <a:t>일때</a:t>
            </a:r>
            <a:r>
              <a:rPr lang="ko-KR" altLang="en-US" b="1" dirty="0"/>
              <a:t> </a:t>
            </a:r>
            <a:r>
              <a:rPr lang="ko-KR" altLang="en-US" b="1" dirty="0" err="1"/>
              <a:t>접두어별</a:t>
            </a:r>
            <a:r>
              <a:rPr lang="ko-KR" altLang="en-US" b="1" dirty="0"/>
              <a:t> 대응</a:t>
            </a:r>
            <a:endParaRPr lang="en-US" altLang="ko-KR" b="1" dirty="0"/>
          </a:p>
          <a:p>
            <a:pPr lvl="1"/>
            <a:endParaRPr lang="en-US" altLang="ko-KR" dirty="0"/>
          </a:p>
          <a:p>
            <a:pPr lvl="1"/>
            <a:endParaRPr lang="en-US" altLang="ko-KR" dirty="0"/>
          </a:p>
        </p:txBody>
      </p:sp>
      <p:pic>
        <p:nvPicPr>
          <p:cNvPr id="5" name="그림 4">
            <a:extLst>
              <a:ext uri="{FF2B5EF4-FFF2-40B4-BE49-F238E27FC236}">
                <a16:creationId xmlns:a16="http://schemas.microsoft.com/office/drawing/2014/main" id="{67E44D6E-8683-40E8-8577-16F9646EADDF}"/>
              </a:ext>
            </a:extLst>
          </p:cNvPr>
          <p:cNvPicPr>
            <a:picLocks noChangeAspect="1"/>
          </p:cNvPicPr>
          <p:nvPr/>
        </p:nvPicPr>
        <p:blipFill>
          <a:blip r:embed="rId3"/>
          <a:stretch>
            <a:fillRect/>
          </a:stretch>
        </p:blipFill>
        <p:spPr>
          <a:xfrm>
            <a:off x="1703512" y="2250488"/>
            <a:ext cx="9073008" cy="3266744"/>
          </a:xfrm>
          <a:prstGeom prst="rect">
            <a:avLst/>
          </a:prstGeom>
        </p:spPr>
      </p:pic>
      <p:cxnSp>
        <p:nvCxnSpPr>
          <p:cNvPr id="8" name="직선 연결선 7">
            <a:extLst>
              <a:ext uri="{FF2B5EF4-FFF2-40B4-BE49-F238E27FC236}">
                <a16:creationId xmlns:a16="http://schemas.microsoft.com/office/drawing/2014/main" id="{6087E911-EEDA-4724-B77D-91EDE22BC78E}"/>
              </a:ext>
            </a:extLst>
          </p:cNvPr>
          <p:cNvCxnSpPr>
            <a:cxnSpLocks/>
          </p:cNvCxnSpPr>
          <p:nvPr/>
        </p:nvCxnSpPr>
        <p:spPr>
          <a:xfrm>
            <a:off x="6096000" y="4941168"/>
            <a:ext cx="576064"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10" name="직선 연결선 9">
            <a:extLst>
              <a:ext uri="{FF2B5EF4-FFF2-40B4-BE49-F238E27FC236}">
                <a16:creationId xmlns:a16="http://schemas.microsoft.com/office/drawing/2014/main" id="{D0720D38-5217-401F-908A-0451B66A982A}"/>
              </a:ext>
            </a:extLst>
          </p:cNvPr>
          <p:cNvCxnSpPr>
            <a:cxnSpLocks/>
          </p:cNvCxnSpPr>
          <p:nvPr/>
        </p:nvCxnSpPr>
        <p:spPr>
          <a:xfrm>
            <a:off x="6816080" y="5229200"/>
            <a:ext cx="1008112" cy="0"/>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12" name="TextBox 11">
            <a:extLst>
              <a:ext uri="{FF2B5EF4-FFF2-40B4-BE49-F238E27FC236}">
                <a16:creationId xmlns:a16="http://schemas.microsoft.com/office/drawing/2014/main" id="{D8CE68F2-D5E0-4B65-B25A-F04D58F8974E}"/>
              </a:ext>
            </a:extLst>
          </p:cNvPr>
          <p:cNvSpPr txBox="1"/>
          <p:nvPr/>
        </p:nvSpPr>
        <p:spPr>
          <a:xfrm>
            <a:off x="3323692" y="5895333"/>
            <a:ext cx="5544616" cy="461665"/>
          </a:xfrm>
          <a:prstGeom prst="rect">
            <a:avLst/>
          </a:prstGeom>
          <a:noFill/>
        </p:spPr>
        <p:txBody>
          <a:bodyPr wrap="square" rtlCol="0">
            <a:spAutoFit/>
          </a:bodyPr>
          <a:lstStyle/>
          <a:p>
            <a:pPr algn="ctr"/>
            <a:r>
              <a:rPr lang="ko-KR" altLang="en-US" sz="2400" b="1" dirty="0"/>
              <a:t>막상 해석을 해보면 어색한 부분이 많다</a:t>
            </a:r>
          </a:p>
        </p:txBody>
      </p:sp>
    </p:spTree>
    <p:extLst>
      <p:ext uri="{BB962C8B-B14F-4D97-AF65-F5344CB8AC3E}">
        <p14:creationId xmlns:p14="http://schemas.microsoft.com/office/powerpoint/2010/main" val="3754604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B0BDE5-52C4-4E71-AA23-92BAAEC65F44}"/>
              </a:ext>
            </a:extLst>
          </p:cNvPr>
          <p:cNvSpPr>
            <a:spLocks noGrp="1"/>
          </p:cNvSpPr>
          <p:nvPr>
            <p:ph type="title"/>
          </p:nvPr>
        </p:nvSpPr>
        <p:spPr>
          <a:xfrm>
            <a:off x="609600" y="274638"/>
            <a:ext cx="10972800" cy="1143000"/>
          </a:xfrm>
        </p:spPr>
        <p:txBody>
          <a:bodyPr wrap="square" anchor="b">
            <a:normAutofit/>
          </a:bodyPr>
          <a:lstStyle/>
          <a:p>
            <a:r>
              <a:rPr lang="ko-KR" altLang="en-US" b="1" dirty="0"/>
              <a:t>수행 결과들</a:t>
            </a:r>
            <a:endParaRPr lang="en-US" altLang="ko-KR" b="1" dirty="0"/>
          </a:p>
        </p:txBody>
      </p:sp>
      <p:sp>
        <p:nvSpPr>
          <p:cNvPr id="3" name="내용 개체 틀 2">
            <a:extLst>
              <a:ext uri="{FF2B5EF4-FFF2-40B4-BE49-F238E27FC236}">
                <a16:creationId xmlns:a16="http://schemas.microsoft.com/office/drawing/2014/main" id="{CF93AC94-4130-4616-8402-C76DF0DD0DC1}"/>
              </a:ext>
            </a:extLst>
          </p:cNvPr>
          <p:cNvSpPr>
            <a:spLocks noGrp="1"/>
          </p:cNvSpPr>
          <p:nvPr>
            <p:ph sz="half" idx="1"/>
          </p:nvPr>
        </p:nvSpPr>
        <p:spPr>
          <a:xfrm>
            <a:off x="609600" y="1600203"/>
            <a:ext cx="10972800" cy="4525963"/>
          </a:xfrm>
        </p:spPr>
        <p:txBody>
          <a:bodyPr wrap="square" anchor="t">
            <a:normAutofit fontScale="92500" lnSpcReduction="10000"/>
          </a:bodyPr>
          <a:lstStyle/>
          <a:p>
            <a:r>
              <a:rPr lang="ko-KR" altLang="en-US" sz="3200" b="1" dirty="0"/>
              <a:t>직접 수행해본 결과</a:t>
            </a:r>
            <a:endParaRPr lang="en-US" altLang="ko-KR" sz="3200" b="1" dirty="0"/>
          </a:p>
          <a:p>
            <a:pPr lvl="1"/>
            <a:r>
              <a:rPr lang="en-US" altLang="ko-KR" sz="2800" b="1" dirty="0"/>
              <a:t>Korean Air – legal</a:t>
            </a:r>
          </a:p>
          <a:p>
            <a:pPr lvl="2"/>
            <a:r>
              <a:rPr lang="ko-KR" altLang="en-US" sz="2400" b="1" dirty="0"/>
              <a:t>교정 전</a:t>
            </a:r>
            <a:endParaRPr lang="en-US" altLang="ko-KR" sz="2400" b="1" dirty="0"/>
          </a:p>
          <a:p>
            <a:pPr lvl="3"/>
            <a:r>
              <a:rPr lang="en-US" altLang="ko-KR" sz="2000" b="1" u="sng" dirty="0"/>
              <a:t>Korean Air</a:t>
            </a:r>
            <a:r>
              <a:rPr lang="en-US" altLang="ko-KR" sz="2000" b="1" dirty="0"/>
              <a:t> has announced that it will be offering a new service called "Korean Air Pass" to its customers starting in January. The service will allow customers to fly on Korean Air flights from any airport in the world, including Los Angeles International Airport, New York's JFK Airport, and London's Heathrow Airport. The service will be available to all Korean Air customers who have a Korean Air Pass. The service will be available for a limited time, and will be available for a limited time only.</a:t>
            </a:r>
          </a:p>
          <a:p>
            <a:pPr lvl="2"/>
            <a:r>
              <a:rPr lang="ko-KR" altLang="en-US" sz="2400" b="1" dirty="0"/>
              <a:t>교정 후</a:t>
            </a:r>
            <a:endParaRPr lang="en-US" altLang="ko-KR" sz="2400" b="1" dirty="0"/>
          </a:p>
          <a:p>
            <a:pPr lvl="3"/>
            <a:r>
              <a:rPr lang="en-US" altLang="ko-KR" sz="2000" b="1" u="sng" dirty="0"/>
              <a:t>Korean Air</a:t>
            </a:r>
            <a:r>
              <a:rPr lang="en-US" altLang="ko-KR" sz="2000" b="1" dirty="0"/>
              <a:t> has announced that it will be offering a free flight to the United States for all passengers who have booked a ticket for the upcoming Korean Air KIA World Tour. The free flight will be available from the beginning of April, and will be available to all passengers who have booked a ticket for the Korean Air KIA World Tour</a:t>
            </a:r>
          </a:p>
          <a:p>
            <a:pPr lvl="1"/>
            <a:endParaRPr lang="en-US" altLang="ko-KR" b="1" dirty="0"/>
          </a:p>
          <a:p>
            <a:pPr lvl="1"/>
            <a:endParaRPr lang="en-US" altLang="ko-KR" dirty="0"/>
          </a:p>
          <a:p>
            <a:pPr lvl="1"/>
            <a:endParaRPr lang="en-US" altLang="ko-KR" dirty="0"/>
          </a:p>
        </p:txBody>
      </p:sp>
    </p:spTree>
    <p:extLst>
      <p:ext uri="{BB962C8B-B14F-4D97-AF65-F5344CB8AC3E}">
        <p14:creationId xmlns:p14="http://schemas.microsoft.com/office/powerpoint/2010/main" val="3845819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703D32-08EA-4A17-AD5F-F361330ABABD}"/>
              </a:ext>
            </a:extLst>
          </p:cNvPr>
          <p:cNvSpPr>
            <a:spLocks noGrp="1"/>
          </p:cNvSpPr>
          <p:nvPr>
            <p:ph type="title"/>
          </p:nvPr>
        </p:nvSpPr>
        <p:spPr/>
        <p:txBody>
          <a:bodyPr/>
          <a:lstStyle/>
          <a:p>
            <a:r>
              <a:rPr lang="ko-KR" altLang="en-US" b="1" dirty="0">
                <a:latin typeface="Calibri (제목)"/>
              </a:rPr>
              <a:t>도입 배경</a:t>
            </a:r>
            <a:br>
              <a:rPr lang="en-US" altLang="ko-KR" b="1" dirty="0">
                <a:latin typeface="Calibri (제목)"/>
              </a:rPr>
            </a:br>
            <a:br>
              <a:rPr lang="en-US" altLang="ko-KR" b="1" dirty="0">
                <a:latin typeface="Calibri (제목)"/>
              </a:rPr>
            </a:br>
            <a:br>
              <a:rPr lang="en-US" altLang="ko-KR" dirty="0">
                <a:latin typeface="+mj-ea"/>
              </a:rPr>
            </a:br>
            <a:br>
              <a:rPr lang="en-US" altLang="ko-KR" dirty="0"/>
            </a:br>
            <a:endParaRPr lang="ko-KR" altLang="en-US" dirty="0"/>
          </a:p>
        </p:txBody>
      </p:sp>
      <p:sp>
        <p:nvSpPr>
          <p:cNvPr id="3" name="텍스트 개체 틀 2">
            <a:extLst>
              <a:ext uri="{FF2B5EF4-FFF2-40B4-BE49-F238E27FC236}">
                <a16:creationId xmlns:a16="http://schemas.microsoft.com/office/drawing/2014/main" id="{D61BA234-B7AB-4EEE-9EF1-5794FA55B6EB}"/>
              </a:ext>
            </a:extLst>
          </p:cNvPr>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030008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B0BDE5-52C4-4E71-AA23-92BAAEC65F44}"/>
              </a:ext>
            </a:extLst>
          </p:cNvPr>
          <p:cNvSpPr>
            <a:spLocks noGrp="1"/>
          </p:cNvSpPr>
          <p:nvPr>
            <p:ph type="title"/>
          </p:nvPr>
        </p:nvSpPr>
        <p:spPr>
          <a:xfrm>
            <a:off x="609600" y="274638"/>
            <a:ext cx="10972800" cy="1143000"/>
          </a:xfrm>
        </p:spPr>
        <p:txBody>
          <a:bodyPr wrap="square" anchor="b">
            <a:normAutofit/>
          </a:bodyPr>
          <a:lstStyle/>
          <a:p>
            <a:r>
              <a:rPr lang="ko-KR" altLang="en-US" b="1"/>
              <a:t>수행 결과들</a:t>
            </a:r>
            <a:endParaRPr lang="en-US" altLang="ko-KR" b="1"/>
          </a:p>
        </p:txBody>
      </p:sp>
      <p:sp>
        <p:nvSpPr>
          <p:cNvPr id="3" name="내용 개체 틀 2">
            <a:extLst>
              <a:ext uri="{FF2B5EF4-FFF2-40B4-BE49-F238E27FC236}">
                <a16:creationId xmlns:a16="http://schemas.microsoft.com/office/drawing/2014/main" id="{CF93AC94-4130-4616-8402-C76DF0DD0DC1}"/>
              </a:ext>
            </a:extLst>
          </p:cNvPr>
          <p:cNvSpPr>
            <a:spLocks noGrp="1"/>
          </p:cNvSpPr>
          <p:nvPr>
            <p:ph sz="half" idx="1"/>
          </p:nvPr>
        </p:nvSpPr>
        <p:spPr>
          <a:xfrm>
            <a:off x="609600" y="1600203"/>
            <a:ext cx="10972800" cy="4525963"/>
          </a:xfrm>
        </p:spPr>
        <p:txBody>
          <a:bodyPr wrap="square" anchor="t">
            <a:normAutofit fontScale="92500" lnSpcReduction="20000"/>
          </a:bodyPr>
          <a:lstStyle/>
          <a:p>
            <a:r>
              <a:rPr lang="ko-KR" altLang="en-US" sz="3200" b="1" dirty="0"/>
              <a:t>직접 수행해본 결과</a:t>
            </a:r>
            <a:endParaRPr lang="en-US" altLang="ko-KR" sz="3200" b="1" dirty="0"/>
          </a:p>
          <a:p>
            <a:pPr lvl="1"/>
            <a:r>
              <a:rPr lang="en-US" altLang="ko-KR" sz="2800" b="1" dirty="0"/>
              <a:t>Korean Air – science</a:t>
            </a:r>
          </a:p>
          <a:p>
            <a:pPr lvl="2"/>
            <a:r>
              <a:rPr lang="ko-KR" altLang="en-US" sz="2400" b="1" dirty="0"/>
              <a:t>교정 전</a:t>
            </a:r>
            <a:endParaRPr lang="en-US" altLang="ko-KR" sz="2400" b="1" dirty="0"/>
          </a:p>
          <a:p>
            <a:pPr lvl="3"/>
            <a:r>
              <a:rPr lang="en-US" altLang="ko-KR" sz="2000" b="1" u="sng" dirty="0"/>
              <a:t>Korean Air</a:t>
            </a:r>
            <a:r>
              <a:rPr lang="en-US" altLang="ko-KR" sz="2000" b="1" dirty="0"/>
              <a:t> has announced that it will be offering a new service called "Korean Air Pass" to its customers starting in January. The service will allow customers to fly on Korean Air flights from any airport in the world, including Los Angeles International Airport, New York's JFK Airport, and London's Heathrow Airport. The service will be available to all Korean Air customers who have a Korean Air Pass. The service will be available for a limited time, and will be available for a limited time only.</a:t>
            </a:r>
          </a:p>
          <a:p>
            <a:pPr lvl="2"/>
            <a:r>
              <a:rPr lang="ko-KR" altLang="en-US" sz="2400" b="1" dirty="0"/>
              <a:t>교정 후</a:t>
            </a:r>
            <a:endParaRPr lang="en-US" altLang="ko-KR" sz="2400" b="1" dirty="0"/>
          </a:p>
          <a:p>
            <a:pPr lvl="3"/>
            <a:r>
              <a:rPr lang="en-US" altLang="ko-KR" sz="2000" b="1" u="sng" dirty="0"/>
              <a:t>Korean Air</a:t>
            </a:r>
            <a:r>
              <a:rPr lang="en-US" altLang="ko-KR" sz="2000" b="1" dirty="0"/>
              <a:t> is planning to launch a new service in the coming months, which will allow passengers to book flights from Seoul to other cities in South Korea. The service, called "Korean Air Express," will allow passengers to book flights from Seoul to other cities in South Korea, including Seoul, Busan, and Gwangju. The service will be launched in the coming months, according to a statement from Korean Air. The service will be available from the beginning of the year, …..</a:t>
            </a:r>
          </a:p>
          <a:p>
            <a:pPr lvl="1"/>
            <a:endParaRPr lang="en-US" altLang="ko-KR" b="1" dirty="0"/>
          </a:p>
          <a:p>
            <a:pPr lvl="1"/>
            <a:endParaRPr lang="en-US" altLang="ko-KR" dirty="0"/>
          </a:p>
          <a:p>
            <a:pPr lvl="1"/>
            <a:endParaRPr lang="en-US" altLang="ko-KR" dirty="0"/>
          </a:p>
        </p:txBody>
      </p:sp>
    </p:spTree>
    <p:extLst>
      <p:ext uri="{BB962C8B-B14F-4D97-AF65-F5344CB8AC3E}">
        <p14:creationId xmlns:p14="http://schemas.microsoft.com/office/powerpoint/2010/main" val="26740601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B0BDE5-52C4-4E71-AA23-92BAAEC65F44}"/>
              </a:ext>
            </a:extLst>
          </p:cNvPr>
          <p:cNvSpPr>
            <a:spLocks noGrp="1"/>
          </p:cNvSpPr>
          <p:nvPr>
            <p:ph type="title"/>
          </p:nvPr>
        </p:nvSpPr>
        <p:spPr>
          <a:xfrm>
            <a:off x="609600" y="274638"/>
            <a:ext cx="10972800" cy="1143000"/>
          </a:xfrm>
        </p:spPr>
        <p:txBody>
          <a:bodyPr wrap="square" anchor="b">
            <a:normAutofit/>
          </a:bodyPr>
          <a:lstStyle/>
          <a:p>
            <a:r>
              <a:rPr lang="ko-KR" altLang="en-US" b="1" dirty="0"/>
              <a:t>수행 결과들</a:t>
            </a:r>
            <a:endParaRPr lang="en-US" altLang="ko-KR" b="1" dirty="0"/>
          </a:p>
        </p:txBody>
      </p:sp>
      <p:sp>
        <p:nvSpPr>
          <p:cNvPr id="3" name="내용 개체 틀 2">
            <a:extLst>
              <a:ext uri="{FF2B5EF4-FFF2-40B4-BE49-F238E27FC236}">
                <a16:creationId xmlns:a16="http://schemas.microsoft.com/office/drawing/2014/main" id="{CF93AC94-4130-4616-8402-C76DF0DD0DC1}"/>
              </a:ext>
            </a:extLst>
          </p:cNvPr>
          <p:cNvSpPr>
            <a:spLocks noGrp="1"/>
          </p:cNvSpPr>
          <p:nvPr>
            <p:ph sz="half" idx="1"/>
          </p:nvPr>
        </p:nvSpPr>
        <p:spPr>
          <a:xfrm>
            <a:off x="609600" y="1600203"/>
            <a:ext cx="10972800" cy="4525963"/>
          </a:xfrm>
        </p:spPr>
        <p:txBody>
          <a:bodyPr wrap="square" anchor="t">
            <a:normAutofit lnSpcReduction="10000"/>
          </a:bodyPr>
          <a:lstStyle/>
          <a:p>
            <a:r>
              <a:rPr lang="ko-KR" altLang="en-US" sz="3200" b="1" dirty="0"/>
              <a:t>직접 수행해본 결과</a:t>
            </a:r>
            <a:endParaRPr lang="en-US" altLang="ko-KR" sz="3200" b="1" dirty="0"/>
          </a:p>
          <a:p>
            <a:pPr lvl="1"/>
            <a:r>
              <a:rPr lang="en-US" altLang="ko-KR" sz="2800" b="1" dirty="0"/>
              <a:t>Korean Air – Positive words</a:t>
            </a:r>
          </a:p>
          <a:p>
            <a:pPr lvl="2"/>
            <a:r>
              <a:rPr lang="ko-KR" altLang="en-US" sz="2400" b="1" dirty="0"/>
              <a:t>교정 전</a:t>
            </a:r>
            <a:endParaRPr lang="en-US" altLang="ko-KR" sz="2400" b="1" dirty="0"/>
          </a:p>
          <a:p>
            <a:pPr lvl="3"/>
            <a:r>
              <a:rPr lang="en-US" altLang="ko-KR" sz="2000" b="1" u="sng" dirty="0"/>
              <a:t>Korean Air</a:t>
            </a:r>
            <a:r>
              <a:rPr lang="en-US" altLang="ko-KR" sz="2000" b="1" dirty="0"/>
              <a:t> has announced that it will be offering a new service called "Korean Air Pass" to its customers starting in January. The service will allow customers to fly on Korean Air flights from any airport in the world, including Los Angeles International Airport, New York's JFK Airport, and London's Heathrow Airport. The service will be available to all Korean Air customers who have a Korean Air Pass. The service will be available for a limited time, and will be available for a limited time only.</a:t>
            </a:r>
          </a:p>
          <a:p>
            <a:pPr lvl="2"/>
            <a:r>
              <a:rPr lang="ko-KR" altLang="en-US" sz="2400" b="1" dirty="0"/>
              <a:t>교정 후</a:t>
            </a:r>
            <a:endParaRPr lang="en-US" altLang="ko-KR" sz="2400" b="1" dirty="0"/>
          </a:p>
          <a:p>
            <a:pPr lvl="3"/>
            <a:r>
              <a:rPr lang="en-US" altLang="ko-KR" sz="2000" b="1" u="sng" dirty="0"/>
              <a:t>Korean Air</a:t>
            </a:r>
            <a:r>
              <a:rPr lang="en-US" altLang="ko-KR" sz="2000" b="1" dirty="0"/>
              <a:t> is the only airline in the world that offers free Wi-Fi on all flights. The airline has been offering free Wi-Fi on all flights since the beginning of its service in 2012. The Wi-Fi is available on all seats, including the first class cabin.</a:t>
            </a:r>
          </a:p>
          <a:p>
            <a:pPr lvl="1"/>
            <a:endParaRPr lang="en-US" altLang="ko-KR" dirty="0"/>
          </a:p>
          <a:p>
            <a:pPr lvl="1"/>
            <a:endParaRPr lang="en-US" altLang="ko-KR" dirty="0"/>
          </a:p>
        </p:txBody>
      </p:sp>
    </p:spTree>
    <p:extLst>
      <p:ext uri="{BB962C8B-B14F-4D97-AF65-F5344CB8AC3E}">
        <p14:creationId xmlns:p14="http://schemas.microsoft.com/office/powerpoint/2010/main" val="35959689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703D32-08EA-4A17-AD5F-F361330ABABD}"/>
              </a:ext>
            </a:extLst>
          </p:cNvPr>
          <p:cNvSpPr>
            <a:spLocks noGrp="1"/>
          </p:cNvSpPr>
          <p:nvPr>
            <p:ph type="title"/>
          </p:nvPr>
        </p:nvSpPr>
        <p:spPr/>
        <p:txBody>
          <a:bodyPr/>
          <a:lstStyle/>
          <a:p>
            <a:r>
              <a:rPr lang="ko-KR" altLang="en-US" b="1" dirty="0">
                <a:latin typeface="Calibri (제목)"/>
              </a:rPr>
              <a:t>결론</a:t>
            </a:r>
            <a:br>
              <a:rPr lang="en-US" altLang="ko-KR" b="1" dirty="0">
                <a:latin typeface="Calibri (제목)"/>
              </a:rPr>
            </a:br>
            <a:br>
              <a:rPr lang="en-US" altLang="ko-KR" dirty="0">
                <a:latin typeface="Calibri (제목)"/>
              </a:rPr>
            </a:br>
            <a:br>
              <a:rPr lang="en-US" altLang="ko-KR" b="1" dirty="0">
                <a:latin typeface="Calibri (제목)"/>
              </a:rPr>
            </a:br>
            <a:br>
              <a:rPr lang="en-US" altLang="ko-KR" b="1" dirty="0">
                <a:latin typeface="Calibri (제목)"/>
              </a:rPr>
            </a:br>
            <a:br>
              <a:rPr lang="en-US" altLang="ko-KR" dirty="0">
                <a:latin typeface="+mj-ea"/>
              </a:rPr>
            </a:br>
            <a:br>
              <a:rPr lang="en-US" altLang="ko-KR" dirty="0"/>
            </a:br>
            <a:endParaRPr lang="ko-KR" altLang="en-US" dirty="0"/>
          </a:p>
        </p:txBody>
      </p:sp>
      <p:sp>
        <p:nvSpPr>
          <p:cNvPr id="3" name="텍스트 개체 틀 2">
            <a:extLst>
              <a:ext uri="{FF2B5EF4-FFF2-40B4-BE49-F238E27FC236}">
                <a16:creationId xmlns:a16="http://schemas.microsoft.com/office/drawing/2014/main" id="{D61BA234-B7AB-4EEE-9EF1-5794FA55B6EB}"/>
              </a:ext>
            </a:extLst>
          </p:cNvPr>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864886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B0BDE5-52C4-4E71-AA23-92BAAEC65F44}"/>
              </a:ext>
            </a:extLst>
          </p:cNvPr>
          <p:cNvSpPr>
            <a:spLocks noGrp="1"/>
          </p:cNvSpPr>
          <p:nvPr>
            <p:ph type="title"/>
          </p:nvPr>
        </p:nvSpPr>
        <p:spPr/>
        <p:txBody>
          <a:bodyPr/>
          <a:lstStyle/>
          <a:p>
            <a:r>
              <a:rPr lang="ko-KR" altLang="en-US" sz="3600" b="1" dirty="0">
                <a:latin typeface="Calibri (제목)"/>
              </a:rPr>
              <a:t>결론</a:t>
            </a:r>
            <a:endParaRPr lang="en-US" altLang="ko-KR" sz="3600" b="1" dirty="0">
              <a:latin typeface="Calibri (제목)"/>
            </a:endParaRPr>
          </a:p>
        </p:txBody>
      </p:sp>
      <p:sp>
        <p:nvSpPr>
          <p:cNvPr id="3" name="내용 개체 틀 2">
            <a:extLst>
              <a:ext uri="{FF2B5EF4-FFF2-40B4-BE49-F238E27FC236}">
                <a16:creationId xmlns:a16="http://schemas.microsoft.com/office/drawing/2014/main" id="{CF93AC94-4130-4616-8402-C76DF0DD0DC1}"/>
              </a:ext>
            </a:extLst>
          </p:cNvPr>
          <p:cNvSpPr>
            <a:spLocks noGrp="1"/>
          </p:cNvSpPr>
          <p:nvPr>
            <p:ph idx="1"/>
          </p:nvPr>
        </p:nvSpPr>
        <p:spPr>
          <a:xfrm>
            <a:off x="695400" y="1700808"/>
            <a:ext cx="10972800" cy="4953000"/>
          </a:xfrm>
        </p:spPr>
        <p:txBody>
          <a:bodyPr/>
          <a:lstStyle/>
          <a:p>
            <a:r>
              <a:rPr lang="ko-KR" altLang="en-US" sz="2400" b="1" dirty="0"/>
              <a:t>기존의 </a:t>
            </a:r>
            <a:r>
              <a:rPr lang="en-US" altLang="ko-KR" sz="2400" b="1" dirty="0"/>
              <a:t>GPT-2 </a:t>
            </a:r>
            <a:r>
              <a:rPr lang="ko-KR" altLang="en-US" sz="2400" b="1" dirty="0"/>
              <a:t>모델을 이용하여 원하는 방향으로 문장 생성이 가능하다</a:t>
            </a:r>
            <a:endParaRPr lang="en-US" altLang="ko-KR" sz="2400" b="1" dirty="0"/>
          </a:p>
          <a:p>
            <a:pPr lvl="1"/>
            <a:r>
              <a:rPr lang="en-US" altLang="ko-KR" sz="2000" dirty="0"/>
              <a:t>Latent update</a:t>
            </a:r>
            <a:r>
              <a:rPr lang="ko-KR" altLang="en-US" sz="2000" dirty="0"/>
              <a:t>를 통하여 조절 가능하다</a:t>
            </a:r>
            <a:r>
              <a:rPr lang="en-US" altLang="ko-KR" sz="2000" dirty="0"/>
              <a:t>.</a:t>
            </a:r>
          </a:p>
          <a:p>
            <a:pPr lvl="1"/>
            <a:r>
              <a:rPr lang="ko-KR" altLang="en-US" sz="2000" b="1" dirty="0"/>
              <a:t>또한 </a:t>
            </a:r>
            <a:r>
              <a:rPr lang="en-US" altLang="ko-KR" sz="2000" dirty="0"/>
              <a:t>Fluency</a:t>
            </a:r>
            <a:r>
              <a:rPr lang="ko-KR" altLang="en-US" sz="2000" dirty="0"/>
              <a:t>도 개선 하였다</a:t>
            </a:r>
            <a:r>
              <a:rPr lang="en-US" altLang="ko-KR" sz="2000" dirty="0"/>
              <a:t>.</a:t>
            </a:r>
            <a:endParaRPr lang="en-US" altLang="ko-KR" sz="2000" b="1" dirty="0"/>
          </a:p>
          <a:p>
            <a:pPr marL="457200" lvl="1" indent="0">
              <a:buNone/>
            </a:pPr>
            <a:endParaRPr lang="en-US" altLang="ko-KR" sz="2000" b="1" dirty="0"/>
          </a:p>
          <a:p>
            <a:r>
              <a:rPr lang="ko-KR" altLang="en-US" sz="2400" b="1" dirty="0"/>
              <a:t>단 일부 </a:t>
            </a:r>
            <a:r>
              <a:rPr lang="ko-KR" altLang="en-US" sz="2400" b="1" dirty="0" err="1"/>
              <a:t>하이퍼</a:t>
            </a:r>
            <a:r>
              <a:rPr lang="ko-KR" altLang="en-US" sz="2400" b="1" dirty="0"/>
              <a:t> 파라미터를 적절한 값으로 설정 해야 한다</a:t>
            </a:r>
            <a:r>
              <a:rPr lang="en-US" altLang="ko-KR" sz="2400" b="1" dirty="0"/>
              <a:t>.</a:t>
            </a:r>
          </a:p>
          <a:p>
            <a:pPr lvl="1"/>
            <a:r>
              <a:rPr lang="en-US" altLang="ko-KR" sz="2000" dirty="0"/>
              <a:t>Latent update</a:t>
            </a:r>
            <a:r>
              <a:rPr lang="ko-KR" altLang="en-US" sz="2000" dirty="0"/>
              <a:t>를</a:t>
            </a:r>
            <a:r>
              <a:rPr lang="en-US" altLang="ko-KR" sz="2000" dirty="0"/>
              <a:t> </a:t>
            </a:r>
            <a:r>
              <a:rPr lang="ko-KR" altLang="en-US" sz="2000" dirty="0"/>
              <a:t>처음 </a:t>
            </a:r>
            <a:r>
              <a:rPr lang="en-US" altLang="ko-KR" sz="2000" dirty="0"/>
              <a:t>20</a:t>
            </a:r>
            <a:r>
              <a:rPr lang="ko-KR" altLang="en-US" sz="2000" dirty="0"/>
              <a:t>스텝 정도만 진행한다</a:t>
            </a:r>
            <a:r>
              <a:rPr lang="en-US" altLang="ko-KR" sz="2000" dirty="0"/>
              <a:t>.</a:t>
            </a:r>
          </a:p>
          <a:p>
            <a:pPr lvl="1"/>
            <a:r>
              <a:rPr lang="el-GR" altLang="ko-KR" sz="2000" i="0" dirty="0">
                <a:effectLst/>
              </a:rPr>
              <a:t>α</a:t>
            </a:r>
            <a:r>
              <a:rPr lang="en-US" altLang="ko-KR" sz="2000" i="0" dirty="0">
                <a:effectLst/>
              </a:rPr>
              <a:t> -&gt; 0.01, 0.02, 0.03 </a:t>
            </a:r>
            <a:r>
              <a:rPr lang="ko-KR" altLang="en-US" sz="2000" i="0" dirty="0">
                <a:effectLst/>
              </a:rPr>
              <a:t>정도로 설정하여 사용한다</a:t>
            </a:r>
            <a:r>
              <a:rPr lang="en-US" altLang="ko-KR" sz="2000" i="0" dirty="0">
                <a:effectLst/>
              </a:rPr>
              <a:t>.</a:t>
            </a:r>
            <a:endParaRPr lang="en-US" altLang="ko-KR" sz="2000" dirty="0"/>
          </a:p>
          <a:p>
            <a:endParaRPr lang="en-US" altLang="ko-KR" sz="2400" b="1" dirty="0"/>
          </a:p>
          <a:p>
            <a:r>
              <a:rPr lang="en-US" altLang="ko-KR" sz="2400" b="1" dirty="0"/>
              <a:t>bag of</a:t>
            </a:r>
            <a:r>
              <a:rPr lang="ko-KR" altLang="en-US" sz="2400" b="1" dirty="0"/>
              <a:t> </a:t>
            </a:r>
            <a:r>
              <a:rPr lang="en-US" altLang="ko-KR" sz="2400" b="1" dirty="0"/>
              <a:t>word </a:t>
            </a:r>
            <a:r>
              <a:rPr lang="ko-KR" altLang="en-US" sz="2400" b="1" dirty="0"/>
              <a:t>혹은 </a:t>
            </a:r>
            <a:r>
              <a:rPr lang="en-US" altLang="ko-KR" sz="2400" b="1" dirty="0"/>
              <a:t>DISCRIMINATOR</a:t>
            </a:r>
            <a:r>
              <a:rPr lang="ko-KR" altLang="en-US" sz="2400" b="1" dirty="0"/>
              <a:t>중 상황에 맞는 방법을 사용해야 한다</a:t>
            </a:r>
            <a:r>
              <a:rPr lang="en-US" altLang="ko-KR" sz="2400" b="1" dirty="0"/>
              <a:t>.</a:t>
            </a:r>
          </a:p>
          <a:p>
            <a:pPr lvl="1"/>
            <a:r>
              <a:rPr lang="en-US" altLang="ko-KR" sz="2000" dirty="0"/>
              <a:t>bag of</a:t>
            </a:r>
            <a:r>
              <a:rPr lang="ko-KR" altLang="en-US" sz="2000" dirty="0"/>
              <a:t> </a:t>
            </a:r>
            <a:r>
              <a:rPr lang="en-US" altLang="ko-KR" sz="2000" dirty="0"/>
              <a:t>word</a:t>
            </a:r>
            <a:r>
              <a:rPr lang="ko-KR" altLang="en-US" sz="2000" dirty="0"/>
              <a:t>의 경우 원리는 간단 하나 많은 단어를 넣어야 한다</a:t>
            </a:r>
            <a:r>
              <a:rPr lang="en-US" altLang="ko-KR" sz="2000" dirty="0"/>
              <a:t>.</a:t>
            </a:r>
          </a:p>
          <a:p>
            <a:pPr lvl="1"/>
            <a:r>
              <a:rPr lang="en-US" altLang="ko-KR" sz="2000" dirty="0"/>
              <a:t>DISCRIMINATOR</a:t>
            </a:r>
            <a:r>
              <a:rPr lang="ko-KR" altLang="en-US" sz="2000" dirty="0"/>
              <a:t>의 경우는 학습에 소요시간이 크지만 성능은 </a:t>
            </a:r>
            <a:r>
              <a:rPr lang="en-US" altLang="ko-KR" sz="2000" dirty="0"/>
              <a:t>bag of</a:t>
            </a:r>
            <a:r>
              <a:rPr lang="ko-KR" altLang="en-US" sz="2000" dirty="0"/>
              <a:t> </a:t>
            </a:r>
            <a:r>
              <a:rPr lang="en-US" altLang="ko-KR" sz="2000" dirty="0"/>
              <a:t>word </a:t>
            </a:r>
            <a:r>
              <a:rPr lang="ko-KR" altLang="en-US" sz="2000" dirty="0"/>
              <a:t>보다 좋은 편이다</a:t>
            </a:r>
            <a:r>
              <a:rPr lang="en-US" altLang="ko-KR" sz="2000" b="1" dirty="0"/>
              <a:t>.</a:t>
            </a:r>
            <a:endParaRPr lang="en-US" altLang="ko-KR" sz="2000" dirty="0">
              <a:latin typeface="Calibri (제목)"/>
            </a:endParaRPr>
          </a:p>
          <a:p>
            <a:endParaRPr lang="en-US" altLang="ko-KR" sz="2400" b="1" dirty="0">
              <a:latin typeface="+mj-ea"/>
              <a:ea typeface="+mj-ea"/>
            </a:endParaRPr>
          </a:p>
        </p:txBody>
      </p:sp>
    </p:spTree>
    <p:extLst>
      <p:ext uri="{BB962C8B-B14F-4D97-AF65-F5344CB8AC3E}">
        <p14:creationId xmlns:p14="http://schemas.microsoft.com/office/powerpoint/2010/main" val="4092259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B0BDE5-52C4-4E71-AA23-92BAAEC65F44}"/>
              </a:ext>
            </a:extLst>
          </p:cNvPr>
          <p:cNvSpPr>
            <a:spLocks noGrp="1"/>
          </p:cNvSpPr>
          <p:nvPr>
            <p:ph type="title"/>
          </p:nvPr>
        </p:nvSpPr>
        <p:spPr/>
        <p:txBody>
          <a:bodyPr/>
          <a:lstStyle/>
          <a:p>
            <a:r>
              <a:rPr lang="ko-KR" altLang="en-US" sz="3600" b="1" dirty="0">
                <a:latin typeface="Calibri (제목)"/>
              </a:rPr>
              <a:t>도입 배경</a:t>
            </a:r>
            <a:endParaRPr lang="en-US" altLang="ko-KR" sz="3600" b="1" dirty="0">
              <a:latin typeface="Calibri (제목)"/>
            </a:endParaRPr>
          </a:p>
        </p:txBody>
      </p:sp>
      <p:sp>
        <p:nvSpPr>
          <p:cNvPr id="3" name="내용 개체 틀 2">
            <a:extLst>
              <a:ext uri="{FF2B5EF4-FFF2-40B4-BE49-F238E27FC236}">
                <a16:creationId xmlns:a16="http://schemas.microsoft.com/office/drawing/2014/main" id="{CF93AC94-4130-4616-8402-C76DF0DD0DC1}"/>
              </a:ext>
            </a:extLst>
          </p:cNvPr>
          <p:cNvSpPr>
            <a:spLocks noGrp="1"/>
          </p:cNvSpPr>
          <p:nvPr>
            <p:ph idx="1"/>
          </p:nvPr>
        </p:nvSpPr>
        <p:spPr>
          <a:xfrm>
            <a:off x="695400" y="1700808"/>
            <a:ext cx="10972800" cy="4953000"/>
          </a:xfrm>
        </p:spPr>
        <p:txBody>
          <a:bodyPr/>
          <a:lstStyle/>
          <a:p>
            <a:r>
              <a:rPr lang="en-US" altLang="ko-KR" sz="2600" b="1" dirty="0"/>
              <a:t>Transformer </a:t>
            </a:r>
            <a:r>
              <a:rPr lang="ko-KR" altLang="en-US" sz="2600" b="1" dirty="0"/>
              <a:t>기반의 모델로 인해 </a:t>
            </a:r>
            <a:r>
              <a:rPr lang="en-US" altLang="ko-KR" sz="2600" b="1" dirty="0"/>
              <a:t>Text Generation</a:t>
            </a:r>
            <a:r>
              <a:rPr lang="ko-KR" altLang="en-US" sz="2600" b="1" dirty="0"/>
              <a:t>이 발달함</a:t>
            </a:r>
            <a:endParaRPr lang="en-US" altLang="ko-KR" sz="2600" b="1" dirty="0"/>
          </a:p>
          <a:p>
            <a:pPr lvl="1"/>
            <a:r>
              <a:rPr lang="ko-KR" altLang="en-US" sz="2200" dirty="0"/>
              <a:t>대규모의 </a:t>
            </a:r>
            <a:r>
              <a:rPr lang="en-US" altLang="ko-KR" sz="2200" dirty="0"/>
              <a:t>Text </a:t>
            </a:r>
            <a:r>
              <a:rPr lang="ko-KR" altLang="en-US" sz="2200" dirty="0"/>
              <a:t>처리를 가능하게 되었다</a:t>
            </a:r>
            <a:r>
              <a:rPr lang="en-US" altLang="ko-KR" sz="2200" dirty="0"/>
              <a:t>.</a:t>
            </a:r>
          </a:p>
          <a:p>
            <a:endParaRPr lang="en-US" altLang="ko-KR" sz="2600" dirty="0"/>
          </a:p>
          <a:p>
            <a:r>
              <a:rPr lang="ko-KR" altLang="en-US" sz="2600" b="1" dirty="0"/>
              <a:t>그러나 모델이 이미 학습이 되었을 때 </a:t>
            </a:r>
            <a:r>
              <a:rPr lang="en-US" altLang="ko-KR" sz="2600" b="1" dirty="0"/>
              <a:t>Attribute</a:t>
            </a:r>
            <a:r>
              <a:rPr lang="ko-KR" altLang="en-US" sz="2600" b="1" dirty="0"/>
              <a:t>를 제어하기 힘들다</a:t>
            </a:r>
            <a:r>
              <a:rPr lang="en-US" altLang="ko-KR" sz="2600" b="1" dirty="0"/>
              <a:t>.</a:t>
            </a:r>
          </a:p>
          <a:p>
            <a:pPr lvl="1"/>
            <a:r>
              <a:rPr lang="ko-KR" altLang="en-US" dirty="0"/>
              <a:t>특정 </a:t>
            </a:r>
            <a:r>
              <a:rPr lang="en-US" altLang="ko-KR" dirty="0"/>
              <a:t>Attribute</a:t>
            </a:r>
            <a:r>
              <a:rPr lang="ko-KR" altLang="en-US" dirty="0"/>
              <a:t>에 학습 되어 있는 문제를 다른 </a:t>
            </a:r>
            <a:r>
              <a:rPr lang="en-US" altLang="ko-KR" dirty="0"/>
              <a:t>Attribute</a:t>
            </a:r>
            <a:r>
              <a:rPr lang="ko-KR" altLang="en-US" dirty="0"/>
              <a:t>로 제어를 해야한다</a:t>
            </a:r>
            <a:r>
              <a:rPr lang="en-US" altLang="ko-KR" sz="2000" dirty="0"/>
              <a:t>.</a:t>
            </a:r>
          </a:p>
          <a:p>
            <a:pPr lvl="1"/>
            <a:r>
              <a:rPr lang="ko-KR" altLang="en-US" sz="2200" dirty="0"/>
              <a:t>이를 위하여 일반적으로 모델의 변형이나</a:t>
            </a:r>
            <a:r>
              <a:rPr lang="en-US" altLang="ko-KR" sz="2200" dirty="0"/>
              <a:t>, </a:t>
            </a:r>
            <a:r>
              <a:rPr lang="ko-KR" altLang="en-US" sz="2200" dirty="0" err="1"/>
              <a:t>하이퍼</a:t>
            </a:r>
            <a:r>
              <a:rPr lang="ko-KR" altLang="en-US" sz="2200" dirty="0"/>
              <a:t> </a:t>
            </a:r>
            <a:r>
              <a:rPr lang="ko-KR" altLang="en-US" sz="2200" dirty="0" err="1"/>
              <a:t>파라미터</a:t>
            </a:r>
            <a:r>
              <a:rPr lang="ko-KR" altLang="en-US" sz="2200" dirty="0"/>
              <a:t> 등의 튜닝이 더 필요하다</a:t>
            </a:r>
            <a:r>
              <a:rPr lang="en-US" altLang="ko-KR" sz="2200" dirty="0"/>
              <a:t>.</a:t>
            </a:r>
          </a:p>
          <a:p>
            <a:pPr lvl="1"/>
            <a:endParaRPr lang="en-US" altLang="ko-KR" sz="2200" dirty="0"/>
          </a:p>
          <a:p>
            <a:pPr lvl="1"/>
            <a:endParaRPr lang="en-US" altLang="ko-KR" sz="2200" dirty="0"/>
          </a:p>
          <a:p>
            <a:pPr lvl="1"/>
            <a:endParaRPr lang="en-US" altLang="ko-KR" sz="2200" dirty="0"/>
          </a:p>
          <a:p>
            <a:pPr lvl="2"/>
            <a:endParaRPr lang="en-US" altLang="ko-KR" sz="1600" dirty="0"/>
          </a:p>
          <a:p>
            <a:pPr lvl="1"/>
            <a:endParaRPr lang="en-US" altLang="ko-KR" sz="2000" dirty="0"/>
          </a:p>
          <a:p>
            <a:pPr lvl="1"/>
            <a:endParaRPr lang="en-US" altLang="ko-KR" sz="2000" dirty="0"/>
          </a:p>
          <a:p>
            <a:pPr lvl="1"/>
            <a:endParaRPr lang="en-US" altLang="ko-KR" sz="1200" dirty="0">
              <a:latin typeface="+mj-ea"/>
              <a:ea typeface="+mj-ea"/>
            </a:endParaRPr>
          </a:p>
          <a:p>
            <a:pPr marL="914400" lvl="2" indent="0">
              <a:buNone/>
            </a:pPr>
            <a:r>
              <a:rPr lang="ko-KR" altLang="en-US" sz="1600" dirty="0">
                <a:latin typeface="+mj-ea"/>
                <a:ea typeface="+mj-ea"/>
              </a:rPr>
              <a:t> </a:t>
            </a:r>
            <a:endParaRPr lang="en-US" altLang="ko-KR" sz="1600" dirty="0">
              <a:latin typeface="+mj-ea"/>
              <a:ea typeface="+mj-ea"/>
            </a:endParaRPr>
          </a:p>
        </p:txBody>
      </p:sp>
      <p:sp>
        <p:nvSpPr>
          <p:cNvPr id="6" name="TextBox 5"/>
          <p:cNvSpPr txBox="1"/>
          <p:nvPr/>
        </p:nvSpPr>
        <p:spPr>
          <a:xfrm>
            <a:off x="263352" y="5301208"/>
            <a:ext cx="11665296" cy="1754326"/>
          </a:xfrm>
          <a:prstGeom prst="rect">
            <a:avLst/>
          </a:prstGeom>
          <a:noFill/>
        </p:spPr>
        <p:txBody>
          <a:bodyPr wrap="square" rtlCol="0">
            <a:spAutoFit/>
          </a:bodyPr>
          <a:lstStyle/>
          <a:p>
            <a:pPr algn="ctr"/>
            <a:r>
              <a:rPr lang="ko-KR" altLang="en-US" sz="2800" b="1" dirty="0"/>
              <a:t>간단하게 </a:t>
            </a:r>
            <a:r>
              <a:rPr lang="en-US" altLang="ko-KR" sz="2800" b="1" dirty="0"/>
              <a:t>Attribute</a:t>
            </a:r>
            <a:r>
              <a:rPr lang="ko-KR" altLang="en-US" sz="2800" b="1" dirty="0"/>
              <a:t>를 제어하는 기법</a:t>
            </a:r>
            <a:r>
              <a:rPr lang="en-US" altLang="ko-KR" sz="2800" b="1" dirty="0"/>
              <a:t>(</a:t>
            </a:r>
            <a:r>
              <a:rPr lang="en-US" altLang="ko-KR" sz="2800" b="1" dirty="0">
                <a:solidFill>
                  <a:srgbClr val="0077BB"/>
                </a:solidFill>
              </a:rPr>
              <a:t>PPLM</a:t>
            </a:r>
            <a:r>
              <a:rPr lang="en-US" altLang="ko-KR" sz="2800" b="1" dirty="0"/>
              <a:t>)</a:t>
            </a:r>
            <a:r>
              <a:rPr lang="ko-KR" altLang="en-US" sz="2800" b="1" dirty="0"/>
              <a:t>을 제안한다</a:t>
            </a:r>
            <a:r>
              <a:rPr lang="en-US" altLang="ko-KR" sz="2800" b="1" dirty="0"/>
              <a:t>.</a:t>
            </a:r>
          </a:p>
          <a:p>
            <a:pPr algn="ctr"/>
            <a:endParaRPr lang="en-US" altLang="ko-KR" sz="2800" b="1" dirty="0"/>
          </a:p>
          <a:p>
            <a:pPr algn="ctr"/>
            <a:r>
              <a:rPr lang="ko-KR" altLang="en-US" sz="2400" b="1" dirty="0"/>
              <a:t>해당 소스 코드</a:t>
            </a:r>
            <a:r>
              <a:rPr lang="en-US" altLang="ko-KR" sz="2000" b="1" dirty="0"/>
              <a:t> : </a:t>
            </a:r>
            <a:r>
              <a:rPr lang="en-US" altLang="ko-KR" sz="2000" dirty="0"/>
              <a:t>https://github.com/uber-research/PPLM</a:t>
            </a:r>
          </a:p>
          <a:p>
            <a:pPr algn="ctr"/>
            <a:r>
              <a:rPr lang="ko-KR" altLang="en-US" sz="2800" b="1" dirty="0"/>
              <a:t> </a:t>
            </a:r>
          </a:p>
        </p:txBody>
      </p:sp>
    </p:spTree>
    <p:extLst>
      <p:ext uri="{BB962C8B-B14F-4D97-AF65-F5344CB8AC3E}">
        <p14:creationId xmlns:p14="http://schemas.microsoft.com/office/powerpoint/2010/main" val="1982585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B0BDE5-52C4-4E71-AA23-92BAAEC65F44}"/>
              </a:ext>
            </a:extLst>
          </p:cNvPr>
          <p:cNvSpPr>
            <a:spLocks noGrp="1"/>
          </p:cNvSpPr>
          <p:nvPr>
            <p:ph type="title"/>
          </p:nvPr>
        </p:nvSpPr>
        <p:spPr/>
        <p:txBody>
          <a:bodyPr/>
          <a:lstStyle/>
          <a:p>
            <a:r>
              <a:rPr lang="ko-KR" altLang="en-US" sz="3600" b="1" dirty="0">
                <a:latin typeface="Calibri (제목)"/>
              </a:rPr>
              <a:t>도입 배경</a:t>
            </a:r>
            <a:endParaRPr lang="en-US" altLang="ko-KR" sz="3600" b="1" dirty="0">
              <a:latin typeface="Calibri (제목)"/>
            </a:endParaRPr>
          </a:p>
        </p:txBody>
      </p:sp>
      <p:sp>
        <p:nvSpPr>
          <p:cNvPr id="3" name="내용 개체 틀 2">
            <a:extLst>
              <a:ext uri="{FF2B5EF4-FFF2-40B4-BE49-F238E27FC236}">
                <a16:creationId xmlns:a16="http://schemas.microsoft.com/office/drawing/2014/main" id="{CF93AC94-4130-4616-8402-C76DF0DD0DC1}"/>
              </a:ext>
            </a:extLst>
          </p:cNvPr>
          <p:cNvSpPr>
            <a:spLocks noGrp="1"/>
          </p:cNvSpPr>
          <p:nvPr>
            <p:ph idx="1"/>
          </p:nvPr>
        </p:nvSpPr>
        <p:spPr>
          <a:xfrm>
            <a:off x="695400" y="1700808"/>
            <a:ext cx="10972800" cy="4953000"/>
          </a:xfrm>
        </p:spPr>
        <p:txBody>
          <a:bodyPr/>
          <a:lstStyle/>
          <a:p>
            <a:r>
              <a:rPr lang="ko-KR" altLang="en-US" b="1" dirty="0"/>
              <a:t>예시</a:t>
            </a:r>
            <a:endParaRPr lang="en-US" altLang="ko-KR" b="1" dirty="0"/>
          </a:p>
          <a:p>
            <a:pPr lvl="1"/>
            <a:r>
              <a:rPr lang="en-US" altLang="ko-KR" dirty="0"/>
              <a:t>Input</a:t>
            </a:r>
            <a:r>
              <a:rPr lang="ko-KR" altLang="en-US" dirty="0"/>
              <a:t>이 부정적임</a:t>
            </a:r>
            <a:endParaRPr lang="en-US" altLang="ko-KR" dirty="0"/>
          </a:p>
        </p:txBody>
      </p:sp>
      <p:sp>
        <p:nvSpPr>
          <p:cNvPr id="5" name="TextBox 4">
            <a:extLst>
              <a:ext uri="{FF2B5EF4-FFF2-40B4-BE49-F238E27FC236}">
                <a16:creationId xmlns:a16="http://schemas.microsoft.com/office/drawing/2014/main" id="{3F13AFF8-8988-4305-B7A2-34099A7115A1}"/>
              </a:ext>
            </a:extLst>
          </p:cNvPr>
          <p:cNvSpPr txBox="1"/>
          <p:nvPr/>
        </p:nvSpPr>
        <p:spPr>
          <a:xfrm>
            <a:off x="1775520" y="3244334"/>
            <a:ext cx="2304256" cy="461665"/>
          </a:xfrm>
          <a:prstGeom prst="rect">
            <a:avLst/>
          </a:prstGeom>
          <a:noFill/>
        </p:spPr>
        <p:txBody>
          <a:bodyPr wrap="square" rtlCol="0">
            <a:spAutoFit/>
          </a:bodyPr>
          <a:lstStyle/>
          <a:p>
            <a:r>
              <a:rPr lang="en-US" altLang="ko-KR" sz="2400" dirty="0"/>
              <a:t>The</a:t>
            </a:r>
            <a:r>
              <a:rPr lang="ko-KR" altLang="en-US" sz="2400" dirty="0"/>
              <a:t> </a:t>
            </a:r>
            <a:r>
              <a:rPr lang="en-US" altLang="ko-KR" sz="2400" dirty="0"/>
              <a:t>food is awful</a:t>
            </a:r>
            <a:endParaRPr lang="ko-KR" altLang="en-US" sz="2400" dirty="0"/>
          </a:p>
        </p:txBody>
      </p:sp>
      <p:sp>
        <p:nvSpPr>
          <p:cNvPr id="7" name="TextBox 6">
            <a:extLst>
              <a:ext uri="{FF2B5EF4-FFF2-40B4-BE49-F238E27FC236}">
                <a16:creationId xmlns:a16="http://schemas.microsoft.com/office/drawing/2014/main" id="{A9508909-3E33-4323-B8E2-54AEF1EC273A}"/>
              </a:ext>
            </a:extLst>
          </p:cNvPr>
          <p:cNvSpPr txBox="1"/>
          <p:nvPr/>
        </p:nvSpPr>
        <p:spPr>
          <a:xfrm>
            <a:off x="5461707" y="3244334"/>
            <a:ext cx="6220272" cy="461665"/>
          </a:xfrm>
          <a:prstGeom prst="rect">
            <a:avLst/>
          </a:prstGeom>
          <a:noFill/>
        </p:spPr>
        <p:txBody>
          <a:bodyPr wrap="square" rtlCol="0">
            <a:spAutoFit/>
          </a:bodyPr>
          <a:lstStyle/>
          <a:p>
            <a:r>
              <a:rPr lang="en-US" altLang="ko-KR" sz="2400" dirty="0"/>
              <a:t>The</a:t>
            </a:r>
            <a:r>
              <a:rPr lang="ko-KR" altLang="en-US" sz="2400" dirty="0"/>
              <a:t> </a:t>
            </a:r>
            <a:r>
              <a:rPr lang="en-US" altLang="ko-KR" sz="2400" dirty="0"/>
              <a:t>staff are rude and lazy. The food disgusting…</a:t>
            </a:r>
            <a:endParaRPr lang="ko-KR" altLang="en-US" sz="2400" dirty="0"/>
          </a:p>
        </p:txBody>
      </p:sp>
      <p:cxnSp>
        <p:nvCxnSpPr>
          <p:cNvPr id="9" name="직선 화살표 연결선 8">
            <a:extLst>
              <a:ext uri="{FF2B5EF4-FFF2-40B4-BE49-F238E27FC236}">
                <a16:creationId xmlns:a16="http://schemas.microsoft.com/office/drawing/2014/main" id="{EF20966A-B9D1-410C-9F8A-750012CDE39E}"/>
              </a:ext>
            </a:extLst>
          </p:cNvPr>
          <p:cNvCxnSpPr>
            <a:cxnSpLocks/>
            <a:stCxn id="5" idx="3"/>
            <a:endCxn id="7" idx="1"/>
          </p:cNvCxnSpPr>
          <p:nvPr/>
        </p:nvCxnSpPr>
        <p:spPr>
          <a:xfrm>
            <a:off x="4079776" y="3475167"/>
            <a:ext cx="13819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E9D7C2B-471B-4165-832A-3C719834F284}"/>
                  </a:ext>
                </a:extLst>
              </p:cNvPr>
              <p:cNvSpPr txBox="1"/>
              <p:nvPr/>
            </p:nvSpPr>
            <p:spPr>
              <a:xfrm>
                <a:off x="4462375" y="3071103"/>
                <a:ext cx="5760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𝑝</m:t>
                      </m:r>
                      <m:r>
                        <a:rPr lang="en-US" altLang="ko-KR" b="0" i="1" smtClean="0">
                          <a:latin typeface="Cambria Math" panose="02040503050406030204" pitchFamily="18" charset="0"/>
                        </a:rPr>
                        <m:t>(</m:t>
                      </m:r>
                      <m:r>
                        <a:rPr lang="en-US" altLang="ko-KR" b="0" i="1" smtClean="0">
                          <a:latin typeface="Cambria Math" panose="02040503050406030204" pitchFamily="18" charset="0"/>
                        </a:rPr>
                        <m:t>𝑥</m:t>
                      </m:r>
                      <m:r>
                        <a:rPr lang="en-US" altLang="ko-KR" b="0" i="1" smtClean="0">
                          <a:latin typeface="Cambria Math" panose="02040503050406030204" pitchFamily="18" charset="0"/>
                        </a:rPr>
                        <m:t>)</m:t>
                      </m:r>
                    </m:oMath>
                  </m:oMathPara>
                </a14:m>
                <a:endParaRPr lang="ko-KR" altLang="en-US" dirty="0"/>
              </a:p>
            </p:txBody>
          </p:sp>
        </mc:Choice>
        <mc:Fallback xmlns="">
          <p:sp>
            <p:nvSpPr>
              <p:cNvPr id="10" name="TextBox 9">
                <a:extLst>
                  <a:ext uri="{FF2B5EF4-FFF2-40B4-BE49-F238E27FC236}">
                    <a16:creationId xmlns:a16="http://schemas.microsoft.com/office/drawing/2014/main" id="{DE9D7C2B-471B-4165-832A-3C719834F284}"/>
                  </a:ext>
                </a:extLst>
              </p:cNvPr>
              <p:cNvSpPr txBox="1">
                <a:spLocks noRot="1" noChangeAspect="1" noMove="1" noResize="1" noEditPoints="1" noAdjustHandles="1" noChangeArrowheads="1" noChangeShapeType="1" noTextEdit="1"/>
              </p:cNvSpPr>
              <p:nvPr/>
            </p:nvSpPr>
            <p:spPr>
              <a:xfrm>
                <a:off x="4462375" y="3071103"/>
                <a:ext cx="576064" cy="369332"/>
              </a:xfrm>
              <a:prstGeom prst="rect">
                <a:avLst/>
              </a:prstGeom>
              <a:blipFill>
                <a:blip r:embed="rId3"/>
                <a:stretch>
                  <a:fillRect r="-12632" b="-13333"/>
                </a:stretch>
              </a:blipFill>
            </p:spPr>
            <p:txBody>
              <a:bodyPr/>
              <a:lstStyle/>
              <a:p>
                <a:r>
                  <a:rPr lang="ko-KR" altLang="en-US">
                    <a:noFill/>
                  </a:rPr>
                  <a:t> </a:t>
                </a:r>
              </a:p>
            </p:txBody>
          </p:sp>
        </mc:Fallback>
      </mc:AlternateContent>
      <p:sp>
        <p:nvSpPr>
          <p:cNvPr id="17" name="TextBox 16">
            <a:extLst>
              <a:ext uri="{FF2B5EF4-FFF2-40B4-BE49-F238E27FC236}">
                <a16:creationId xmlns:a16="http://schemas.microsoft.com/office/drawing/2014/main" id="{1D01551C-1F92-4E42-9788-ACCE4C9127F3}"/>
              </a:ext>
            </a:extLst>
          </p:cNvPr>
          <p:cNvSpPr txBox="1"/>
          <p:nvPr/>
        </p:nvSpPr>
        <p:spPr>
          <a:xfrm>
            <a:off x="465169" y="3290500"/>
            <a:ext cx="1219126" cy="369332"/>
          </a:xfrm>
          <a:prstGeom prst="rect">
            <a:avLst/>
          </a:prstGeom>
          <a:noFill/>
        </p:spPr>
        <p:txBody>
          <a:bodyPr wrap="square" rtlCol="0">
            <a:spAutoFit/>
          </a:bodyPr>
          <a:lstStyle/>
          <a:p>
            <a:r>
              <a:rPr lang="ko-KR" altLang="en-US" b="1" dirty="0"/>
              <a:t>기존 모델 </a:t>
            </a:r>
            <a:r>
              <a:rPr lang="en-US" altLang="ko-KR" b="1" dirty="0"/>
              <a:t>:</a:t>
            </a:r>
            <a:endParaRPr lang="ko-KR" altLang="en-US" b="1" dirty="0"/>
          </a:p>
        </p:txBody>
      </p:sp>
      <p:sp>
        <p:nvSpPr>
          <p:cNvPr id="19" name="TextBox 18">
            <a:extLst>
              <a:ext uri="{FF2B5EF4-FFF2-40B4-BE49-F238E27FC236}">
                <a16:creationId xmlns:a16="http://schemas.microsoft.com/office/drawing/2014/main" id="{58868114-9859-41F5-9DC4-A54BB471DEA8}"/>
              </a:ext>
            </a:extLst>
          </p:cNvPr>
          <p:cNvSpPr txBox="1"/>
          <p:nvPr/>
        </p:nvSpPr>
        <p:spPr>
          <a:xfrm>
            <a:off x="321153" y="4972526"/>
            <a:ext cx="1454367" cy="369332"/>
          </a:xfrm>
          <a:prstGeom prst="rect">
            <a:avLst/>
          </a:prstGeom>
          <a:noFill/>
        </p:spPr>
        <p:txBody>
          <a:bodyPr wrap="square" rtlCol="0">
            <a:spAutoFit/>
          </a:bodyPr>
          <a:lstStyle/>
          <a:p>
            <a:pPr algn="ctr"/>
            <a:r>
              <a:rPr lang="ko-KR" altLang="en-US" b="1" dirty="0"/>
              <a:t>제안 모델 </a:t>
            </a:r>
            <a:r>
              <a:rPr lang="en-US" altLang="ko-KR" b="1" dirty="0"/>
              <a:t>:</a:t>
            </a:r>
            <a:endParaRPr lang="ko-KR" altLang="en-US" b="1" dirty="0"/>
          </a:p>
        </p:txBody>
      </p:sp>
      <p:sp>
        <p:nvSpPr>
          <p:cNvPr id="20" name="TextBox 19">
            <a:extLst>
              <a:ext uri="{FF2B5EF4-FFF2-40B4-BE49-F238E27FC236}">
                <a16:creationId xmlns:a16="http://schemas.microsoft.com/office/drawing/2014/main" id="{0009F74A-12E3-4A27-9BA1-55BBCE13FC4B}"/>
              </a:ext>
            </a:extLst>
          </p:cNvPr>
          <p:cNvSpPr txBox="1"/>
          <p:nvPr/>
        </p:nvSpPr>
        <p:spPr>
          <a:xfrm>
            <a:off x="1712584" y="4891372"/>
            <a:ext cx="2304256" cy="461665"/>
          </a:xfrm>
          <a:prstGeom prst="rect">
            <a:avLst/>
          </a:prstGeom>
          <a:noFill/>
        </p:spPr>
        <p:txBody>
          <a:bodyPr wrap="square" rtlCol="0">
            <a:spAutoFit/>
          </a:bodyPr>
          <a:lstStyle/>
          <a:p>
            <a:r>
              <a:rPr lang="en-US" altLang="ko-KR" sz="2400" dirty="0"/>
              <a:t>The</a:t>
            </a:r>
            <a:r>
              <a:rPr lang="ko-KR" altLang="en-US" sz="2400" dirty="0"/>
              <a:t> </a:t>
            </a:r>
            <a:r>
              <a:rPr lang="en-US" altLang="ko-KR" sz="2400" dirty="0"/>
              <a:t>food is awful</a:t>
            </a:r>
            <a:endParaRPr lang="ko-KR" altLang="en-US" sz="2400" dirty="0"/>
          </a:p>
        </p:txBody>
      </p:sp>
      <p:sp>
        <p:nvSpPr>
          <p:cNvPr id="21" name="TextBox 20">
            <a:extLst>
              <a:ext uri="{FF2B5EF4-FFF2-40B4-BE49-F238E27FC236}">
                <a16:creationId xmlns:a16="http://schemas.microsoft.com/office/drawing/2014/main" id="{6C4AF538-DB35-450C-A7F4-6DCCC13BFB6F}"/>
              </a:ext>
            </a:extLst>
          </p:cNvPr>
          <p:cNvSpPr txBox="1"/>
          <p:nvPr/>
        </p:nvSpPr>
        <p:spPr>
          <a:xfrm>
            <a:off x="5398770" y="4891372"/>
            <a:ext cx="6793229" cy="461665"/>
          </a:xfrm>
          <a:prstGeom prst="rect">
            <a:avLst/>
          </a:prstGeom>
          <a:noFill/>
        </p:spPr>
        <p:txBody>
          <a:bodyPr wrap="square" rtlCol="0">
            <a:spAutoFit/>
          </a:bodyPr>
          <a:lstStyle/>
          <a:p>
            <a:r>
              <a:rPr lang="en-US" altLang="ko-KR" sz="2400" dirty="0"/>
              <a:t>But there is also the music, the story and the magic…</a:t>
            </a:r>
            <a:endParaRPr lang="ko-KR" altLang="en-US" sz="2400" dirty="0"/>
          </a:p>
        </p:txBody>
      </p:sp>
      <p:cxnSp>
        <p:nvCxnSpPr>
          <p:cNvPr id="22" name="직선 화살표 연결선 21">
            <a:extLst>
              <a:ext uri="{FF2B5EF4-FFF2-40B4-BE49-F238E27FC236}">
                <a16:creationId xmlns:a16="http://schemas.microsoft.com/office/drawing/2014/main" id="{EBE9F897-C45C-4775-8C9F-EAD8C48FBFD8}"/>
              </a:ext>
            </a:extLst>
          </p:cNvPr>
          <p:cNvCxnSpPr>
            <a:cxnSpLocks/>
            <a:stCxn id="20" idx="3"/>
            <a:endCxn id="21" idx="1"/>
          </p:cNvCxnSpPr>
          <p:nvPr/>
        </p:nvCxnSpPr>
        <p:spPr>
          <a:xfrm>
            <a:off x="4016840" y="5122205"/>
            <a:ext cx="13819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0497F8B-6D1C-420B-8FA7-D13D3E1E6191}"/>
                  </a:ext>
                </a:extLst>
              </p:cNvPr>
              <p:cNvSpPr txBox="1"/>
              <p:nvPr/>
            </p:nvSpPr>
            <p:spPr>
              <a:xfrm>
                <a:off x="4247071" y="4706706"/>
                <a:ext cx="83246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𝑝</m:t>
                      </m:r>
                      <m:d>
                        <m:dPr>
                          <m:endChr m:val="|"/>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𝑥</m:t>
                          </m:r>
                          <m:r>
                            <a:rPr lang="en-US" altLang="ko-KR" b="0" i="1" smtClean="0">
                              <a:latin typeface="Cambria Math" panose="02040503050406030204" pitchFamily="18" charset="0"/>
                            </a:rPr>
                            <m:t> </m:t>
                          </m:r>
                        </m:e>
                      </m:d>
                      <m:r>
                        <a:rPr lang="en-US" altLang="ko-KR" b="0" i="1" smtClean="0">
                          <a:solidFill>
                            <a:srgbClr val="FF0000"/>
                          </a:solidFill>
                          <a:latin typeface="Cambria Math" panose="02040503050406030204" pitchFamily="18" charset="0"/>
                        </a:rPr>
                        <m:t>𝑎</m:t>
                      </m:r>
                      <m:r>
                        <a:rPr lang="en-US" altLang="ko-KR" b="0" i="1" smtClean="0">
                          <a:latin typeface="Cambria Math" panose="02040503050406030204" pitchFamily="18" charset="0"/>
                        </a:rPr>
                        <m:t>)</m:t>
                      </m:r>
                    </m:oMath>
                  </m:oMathPara>
                </a14:m>
                <a:endParaRPr lang="ko-KR" altLang="en-US" dirty="0"/>
              </a:p>
            </p:txBody>
          </p:sp>
        </mc:Choice>
        <mc:Fallback xmlns="">
          <p:sp>
            <p:nvSpPr>
              <p:cNvPr id="23" name="TextBox 22">
                <a:extLst>
                  <a:ext uri="{FF2B5EF4-FFF2-40B4-BE49-F238E27FC236}">
                    <a16:creationId xmlns:a16="http://schemas.microsoft.com/office/drawing/2014/main" id="{B0497F8B-6D1C-420B-8FA7-D13D3E1E6191}"/>
                  </a:ext>
                </a:extLst>
              </p:cNvPr>
              <p:cNvSpPr txBox="1">
                <a:spLocks noRot="1" noChangeAspect="1" noMove="1" noResize="1" noEditPoints="1" noAdjustHandles="1" noChangeArrowheads="1" noChangeShapeType="1" noTextEdit="1"/>
              </p:cNvSpPr>
              <p:nvPr/>
            </p:nvSpPr>
            <p:spPr>
              <a:xfrm>
                <a:off x="4247071" y="4706706"/>
                <a:ext cx="832465" cy="369332"/>
              </a:xfrm>
              <a:prstGeom prst="rect">
                <a:avLst/>
              </a:prstGeom>
              <a:blipFill>
                <a:blip r:embed="rId4"/>
                <a:stretch>
                  <a:fillRect r="-9559" b="-13115"/>
                </a:stretch>
              </a:blipFill>
            </p:spPr>
            <p:txBody>
              <a:bodyPr/>
              <a:lstStyle/>
              <a:p>
                <a:r>
                  <a:rPr lang="ko-KR" altLang="en-US">
                    <a:noFill/>
                  </a:rPr>
                  <a:t> </a:t>
                </a:r>
              </a:p>
            </p:txBody>
          </p:sp>
        </mc:Fallback>
      </mc:AlternateContent>
      <p:sp>
        <p:nvSpPr>
          <p:cNvPr id="26" name="TextBox 25">
            <a:extLst>
              <a:ext uri="{FF2B5EF4-FFF2-40B4-BE49-F238E27FC236}">
                <a16:creationId xmlns:a16="http://schemas.microsoft.com/office/drawing/2014/main" id="{052538D3-3D0E-4DF3-BA3B-0972A4AA00B3}"/>
              </a:ext>
            </a:extLst>
          </p:cNvPr>
          <p:cNvSpPr txBox="1"/>
          <p:nvPr/>
        </p:nvSpPr>
        <p:spPr>
          <a:xfrm>
            <a:off x="3944403" y="5172425"/>
            <a:ext cx="1454367" cy="369332"/>
          </a:xfrm>
          <a:prstGeom prst="rect">
            <a:avLst/>
          </a:prstGeom>
          <a:noFill/>
        </p:spPr>
        <p:txBody>
          <a:bodyPr wrap="square" rtlCol="0">
            <a:spAutoFit/>
          </a:bodyPr>
          <a:lstStyle/>
          <a:p>
            <a:r>
              <a:rPr lang="ko-KR" altLang="en-US" dirty="0">
                <a:solidFill>
                  <a:srgbClr val="FF0000"/>
                </a:solidFill>
              </a:rPr>
              <a:t>긍정의 방향</a:t>
            </a:r>
          </a:p>
        </p:txBody>
      </p:sp>
      <p:sp>
        <p:nvSpPr>
          <p:cNvPr id="27" name="TextBox 26">
            <a:extLst>
              <a:ext uri="{FF2B5EF4-FFF2-40B4-BE49-F238E27FC236}">
                <a16:creationId xmlns:a16="http://schemas.microsoft.com/office/drawing/2014/main" id="{DD7BD4CB-7C3F-430C-B8BA-242156F737A5}"/>
              </a:ext>
            </a:extLst>
          </p:cNvPr>
          <p:cNvSpPr txBox="1"/>
          <p:nvPr/>
        </p:nvSpPr>
        <p:spPr>
          <a:xfrm>
            <a:off x="2077344" y="5836172"/>
            <a:ext cx="8208912" cy="954107"/>
          </a:xfrm>
          <a:prstGeom prst="rect">
            <a:avLst/>
          </a:prstGeom>
          <a:noFill/>
        </p:spPr>
        <p:txBody>
          <a:bodyPr wrap="square" rtlCol="0">
            <a:spAutoFit/>
          </a:bodyPr>
          <a:lstStyle/>
          <a:p>
            <a:pPr algn="ctr"/>
            <a:r>
              <a:rPr lang="en-US" altLang="ko-KR" sz="2800" b="1" dirty="0"/>
              <a:t>Input</a:t>
            </a:r>
            <a:r>
              <a:rPr lang="ko-KR" altLang="en-US" sz="2800" b="1" dirty="0"/>
              <a:t>은 부정적이나 그 이후는 긍정으로 바꾸고 싶다</a:t>
            </a:r>
            <a:r>
              <a:rPr lang="en-US" altLang="ko-KR" sz="2800" b="1" dirty="0"/>
              <a:t>!</a:t>
            </a:r>
          </a:p>
          <a:p>
            <a:pPr algn="ctr"/>
            <a:r>
              <a:rPr lang="ko-KR" altLang="en-US" sz="2800" b="1" dirty="0"/>
              <a:t>대신 간단한 방법으로</a:t>
            </a:r>
            <a:r>
              <a:rPr lang="en-US" altLang="ko-KR" sz="2800" b="1" dirty="0"/>
              <a:t>!!</a:t>
            </a:r>
            <a:endParaRPr lang="ko-KR" altLang="en-US" sz="2800" b="1" dirty="0"/>
          </a:p>
        </p:txBody>
      </p:sp>
    </p:spTree>
    <p:extLst>
      <p:ext uri="{BB962C8B-B14F-4D97-AF65-F5344CB8AC3E}">
        <p14:creationId xmlns:p14="http://schemas.microsoft.com/office/powerpoint/2010/main" val="3858257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703D32-08EA-4A17-AD5F-F361330ABABD}"/>
              </a:ext>
            </a:extLst>
          </p:cNvPr>
          <p:cNvSpPr>
            <a:spLocks noGrp="1"/>
          </p:cNvSpPr>
          <p:nvPr>
            <p:ph type="title"/>
          </p:nvPr>
        </p:nvSpPr>
        <p:spPr/>
        <p:txBody>
          <a:bodyPr/>
          <a:lstStyle/>
          <a:p>
            <a:r>
              <a:rPr lang="ko-KR" altLang="en-US" dirty="0">
                <a:latin typeface="Calibri (제목)"/>
              </a:rPr>
              <a:t>접근 기반</a:t>
            </a:r>
            <a:br>
              <a:rPr lang="en-US" altLang="ko-KR" dirty="0">
                <a:latin typeface="Calibri (제목)"/>
              </a:rPr>
            </a:br>
            <a:br>
              <a:rPr lang="en-US" altLang="ko-KR" b="1" dirty="0">
                <a:latin typeface="Calibri (제목)"/>
              </a:rPr>
            </a:br>
            <a:br>
              <a:rPr lang="en-US" altLang="ko-KR" b="1" dirty="0">
                <a:latin typeface="Calibri (제목)"/>
              </a:rPr>
            </a:br>
            <a:br>
              <a:rPr lang="en-US" altLang="ko-KR" dirty="0">
                <a:latin typeface="+mj-ea"/>
              </a:rPr>
            </a:br>
            <a:br>
              <a:rPr lang="en-US" altLang="ko-KR" dirty="0"/>
            </a:br>
            <a:endParaRPr lang="ko-KR" altLang="en-US" dirty="0"/>
          </a:p>
        </p:txBody>
      </p:sp>
      <p:sp>
        <p:nvSpPr>
          <p:cNvPr id="3" name="텍스트 개체 틀 2">
            <a:extLst>
              <a:ext uri="{FF2B5EF4-FFF2-40B4-BE49-F238E27FC236}">
                <a16:creationId xmlns:a16="http://schemas.microsoft.com/office/drawing/2014/main" id="{D61BA234-B7AB-4EEE-9EF1-5794FA55B6EB}"/>
              </a:ext>
            </a:extLst>
          </p:cNvPr>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061465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B0BDE5-52C4-4E71-AA23-92BAAEC65F44}"/>
              </a:ext>
            </a:extLst>
          </p:cNvPr>
          <p:cNvSpPr>
            <a:spLocks noGrp="1"/>
          </p:cNvSpPr>
          <p:nvPr>
            <p:ph type="title"/>
          </p:nvPr>
        </p:nvSpPr>
        <p:spPr/>
        <p:txBody>
          <a:bodyPr/>
          <a:lstStyle/>
          <a:p>
            <a:r>
              <a:rPr lang="ko-KR" altLang="en-US" sz="3600" b="1" dirty="0">
                <a:latin typeface="Calibri (제목)"/>
              </a:rPr>
              <a:t>접근 기반</a:t>
            </a:r>
            <a:endParaRPr lang="en-US" altLang="ko-KR" sz="3600" b="1" dirty="0">
              <a:latin typeface="Calibri (제목)"/>
            </a:endParaRPr>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CF93AC94-4130-4616-8402-C76DF0DD0DC1}"/>
                  </a:ext>
                </a:extLst>
              </p:cNvPr>
              <p:cNvSpPr>
                <a:spLocks noGrp="1"/>
              </p:cNvSpPr>
              <p:nvPr>
                <p:ph idx="1"/>
              </p:nvPr>
            </p:nvSpPr>
            <p:spPr>
              <a:xfrm>
                <a:off x="695400" y="1700808"/>
                <a:ext cx="10972800" cy="4953000"/>
              </a:xfrm>
            </p:spPr>
            <p:txBody>
              <a:bodyPr/>
              <a:lstStyle/>
              <a:p>
                <a:r>
                  <a:rPr lang="en-US" altLang="ko-KR" sz="2400" b="1" dirty="0"/>
                  <a:t>Computer Vison</a:t>
                </a:r>
                <a:r>
                  <a:rPr lang="ko-KR" altLang="en-US" sz="2400" b="1" dirty="0"/>
                  <a:t>에 적용된 </a:t>
                </a:r>
                <a:r>
                  <a:rPr lang="en-US" altLang="ko-KR" sz="2400" b="1" dirty="0"/>
                  <a:t>PPGN(Plug &amp; Play Generative Networks)</a:t>
                </a:r>
                <a:r>
                  <a:rPr lang="ko-KR" altLang="en-US" sz="2400" b="1" dirty="0"/>
                  <a:t>에 영감을 얻어 접근함</a:t>
                </a:r>
                <a:r>
                  <a:rPr lang="en-US" altLang="ko-KR" sz="2400" b="1" dirty="0"/>
                  <a:t>.r</a:t>
                </a:r>
              </a:p>
              <a:p>
                <a:pPr lvl="1"/>
                <a:r>
                  <a:rPr lang="en-US" altLang="ko-KR" sz="2000" dirty="0"/>
                  <a:t>Controllable generation : </a:t>
                </a:r>
                <a14:m>
                  <m:oMath xmlns:m="http://schemas.openxmlformats.org/officeDocument/2006/math">
                    <m:r>
                      <a:rPr lang="en-US" altLang="ko-KR" sz="2000" i="1" smtClean="0">
                        <a:latin typeface="Cambria Math" panose="02040503050406030204" pitchFamily="18" charset="0"/>
                      </a:rPr>
                      <m:t>𝑝</m:t>
                    </m:r>
                  </m:oMath>
                </a14:m>
                <a:r>
                  <a:rPr lang="en-US" altLang="ko-KR" sz="2200" dirty="0"/>
                  <a:t>(x | a)</a:t>
                </a:r>
              </a:p>
              <a:p>
                <a:pPr lvl="2"/>
                <a:r>
                  <a:rPr lang="en-US" altLang="ko-KR" sz="1600" dirty="0"/>
                  <a:t>X : </a:t>
                </a:r>
                <a:r>
                  <a:rPr lang="ko-KR" altLang="en-US" sz="1600" dirty="0"/>
                  <a:t>생성된 샘플</a:t>
                </a:r>
                <a:r>
                  <a:rPr lang="en-US" altLang="ko-KR" sz="1600" dirty="0"/>
                  <a:t>,  a : </a:t>
                </a:r>
                <a:r>
                  <a:rPr lang="ko-KR" altLang="en-US" sz="1600" dirty="0"/>
                  <a:t>목표로 하는 </a:t>
                </a:r>
                <a:r>
                  <a:rPr lang="en-US" altLang="ko-KR" sz="1600" dirty="0"/>
                  <a:t>Attribute</a:t>
                </a:r>
              </a:p>
              <a:p>
                <a:pPr lvl="1"/>
                <a:endParaRPr lang="en-US" altLang="ko-KR" sz="2000" dirty="0"/>
              </a:p>
              <a:p>
                <a:pPr lvl="1"/>
                <a:r>
                  <a:rPr lang="en-US" altLang="ko-KR" sz="2000" dirty="0"/>
                  <a:t>Generative model </a:t>
                </a:r>
                <a:r>
                  <a:rPr lang="en-US" altLang="ko-KR" sz="1800" dirty="0"/>
                  <a:t>: </a:t>
                </a:r>
                <a14:m>
                  <m:oMath xmlns:m="http://schemas.openxmlformats.org/officeDocument/2006/math">
                    <m:r>
                      <a:rPr lang="en-US" altLang="ko-KR" sz="1800" i="1">
                        <a:latin typeface="Cambria Math" panose="02040503050406030204" pitchFamily="18" charset="0"/>
                      </a:rPr>
                      <m:t>𝑝</m:t>
                    </m:r>
                  </m:oMath>
                </a14:m>
                <a:r>
                  <a:rPr lang="en-US" altLang="ko-KR" sz="2000" dirty="0"/>
                  <a:t>(x)</a:t>
                </a:r>
              </a:p>
              <a:p>
                <a:pPr lvl="2"/>
                <a:r>
                  <a:rPr lang="ko-KR" altLang="en-US" sz="1600" dirty="0"/>
                  <a:t>조건에 맞는 생성을 하기 어렵다</a:t>
                </a:r>
                <a:r>
                  <a:rPr lang="en-US" altLang="ko-KR" sz="1600" dirty="0"/>
                  <a:t>!</a:t>
                </a:r>
              </a:p>
              <a:p>
                <a:pPr lvl="1"/>
                <a:endParaRPr lang="en-US" altLang="ko-KR" sz="2000" dirty="0"/>
              </a:p>
              <a:p>
                <a:pPr lvl="1"/>
                <a:r>
                  <a:rPr lang="en-US" altLang="ko-KR" sz="2000" dirty="0"/>
                  <a:t>Discriminator</a:t>
                </a:r>
                <a:r>
                  <a:rPr lang="ko-KR" altLang="en-US" sz="2000" dirty="0"/>
                  <a:t>를 추가하였다</a:t>
                </a:r>
                <a:r>
                  <a:rPr lang="en-US" altLang="ko-KR" sz="2000" dirty="0"/>
                  <a:t>. -&gt;   </a:t>
                </a:r>
                <a14:m>
                  <m:oMath xmlns:m="http://schemas.openxmlformats.org/officeDocument/2006/math">
                    <m:r>
                      <a:rPr lang="en-US" altLang="ko-KR" sz="1800" i="1">
                        <a:latin typeface="Cambria Math" panose="02040503050406030204" pitchFamily="18" charset="0"/>
                      </a:rPr>
                      <m:t>𝑝</m:t>
                    </m:r>
                  </m:oMath>
                </a14:m>
                <a:r>
                  <a:rPr lang="en-US" altLang="ko-KR" sz="2000" dirty="0"/>
                  <a:t>(x | a)  </a:t>
                </a:r>
                <a14:m>
                  <m:oMath xmlns:m="http://schemas.openxmlformats.org/officeDocument/2006/math">
                    <m:r>
                      <a:rPr lang="en-US" altLang="ko-KR" sz="2000" i="1" smtClean="0">
                        <a:latin typeface="Cambria Math" panose="02040503050406030204" pitchFamily="18" charset="0"/>
                        <a:ea typeface="Cambria Math" panose="02040503050406030204" pitchFamily="18" charset="0"/>
                      </a:rPr>
                      <m:t>∝</m:t>
                    </m:r>
                  </m:oMath>
                </a14:m>
                <a:r>
                  <a:rPr lang="en-US" altLang="ko-KR" sz="2000" dirty="0"/>
                  <a:t>  </a:t>
                </a:r>
                <a14:m>
                  <m:oMath xmlns:m="http://schemas.openxmlformats.org/officeDocument/2006/math">
                    <m:r>
                      <a:rPr lang="en-US" altLang="ko-KR" sz="1800" i="1">
                        <a:latin typeface="Cambria Math" panose="02040503050406030204" pitchFamily="18" charset="0"/>
                      </a:rPr>
                      <m:t>𝑝</m:t>
                    </m:r>
                  </m:oMath>
                </a14:m>
                <a:r>
                  <a:rPr lang="en-US" altLang="ko-KR" sz="2000" dirty="0"/>
                  <a:t>(a | x) </a:t>
                </a:r>
                <a14:m>
                  <m:oMath xmlns:m="http://schemas.openxmlformats.org/officeDocument/2006/math">
                    <m:r>
                      <a:rPr lang="en-US" altLang="ko-KR" sz="1800" i="1">
                        <a:latin typeface="Cambria Math" panose="02040503050406030204" pitchFamily="18" charset="0"/>
                      </a:rPr>
                      <m:t>𝑝</m:t>
                    </m:r>
                  </m:oMath>
                </a14:m>
                <a:r>
                  <a:rPr lang="en-US" altLang="ko-KR" sz="2000" dirty="0"/>
                  <a:t>(x)</a:t>
                </a:r>
              </a:p>
              <a:p>
                <a:pPr lvl="1"/>
                <a:endParaRPr lang="en-US" altLang="ko-KR" sz="2000" dirty="0"/>
              </a:p>
              <a:p>
                <a:pPr lvl="1"/>
                <a:endParaRPr lang="en-US" altLang="ko-KR" sz="2000" dirty="0"/>
              </a:p>
              <a:p>
                <a:pPr lvl="1"/>
                <a:endParaRPr lang="en-US" altLang="ko-KR" sz="2000" dirty="0"/>
              </a:p>
              <a:p>
                <a:pPr lvl="1"/>
                <a:endParaRPr lang="en-US" altLang="ko-KR" sz="1200" dirty="0">
                  <a:latin typeface="+mj-ea"/>
                  <a:ea typeface="+mj-ea"/>
                </a:endParaRPr>
              </a:p>
              <a:p>
                <a:pPr marL="914400" lvl="2" indent="0">
                  <a:buNone/>
                </a:pPr>
                <a:r>
                  <a:rPr lang="ko-KR" altLang="en-US" sz="1600" dirty="0">
                    <a:latin typeface="+mj-ea"/>
                    <a:ea typeface="+mj-ea"/>
                  </a:rPr>
                  <a:t> </a:t>
                </a:r>
                <a:endParaRPr lang="en-US" altLang="ko-KR" sz="1600" dirty="0">
                  <a:latin typeface="+mj-ea"/>
                  <a:ea typeface="+mj-ea"/>
                </a:endParaRPr>
              </a:p>
            </p:txBody>
          </p:sp>
        </mc:Choice>
        <mc:Fallback>
          <p:sp>
            <p:nvSpPr>
              <p:cNvPr id="3" name="내용 개체 틀 2">
                <a:extLst>
                  <a:ext uri="{FF2B5EF4-FFF2-40B4-BE49-F238E27FC236}">
                    <a16:creationId xmlns:a16="http://schemas.microsoft.com/office/drawing/2014/main" id="{CF93AC94-4130-4616-8402-C76DF0DD0DC1}"/>
                  </a:ext>
                </a:extLst>
              </p:cNvPr>
              <p:cNvSpPr>
                <a:spLocks noGrp="1" noRot="1" noChangeAspect="1" noMove="1" noResize="1" noEditPoints="1" noAdjustHandles="1" noChangeArrowheads="1" noChangeShapeType="1" noTextEdit="1"/>
              </p:cNvSpPr>
              <p:nvPr>
                <p:ph idx="1"/>
              </p:nvPr>
            </p:nvSpPr>
            <p:spPr>
              <a:xfrm>
                <a:off x="695400" y="1700808"/>
                <a:ext cx="10972800" cy="4953000"/>
              </a:xfrm>
              <a:blipFill>
                <a:blip r:embed="rId3"/>
                <a:stretch>
                  <a:fillRect l="-722" t="-1476" r="-389"/>
                </a:stretch>
              </a:blipFill>
            </p:spPr>
            <p:txBody>
              <a:bodyPr/>
              <a:lstStyle/>
              <a:p>
                <a:r>
                  <a:rPr lang="ko-KR" altLang="en-US">
                    <a:noFill/>
                  </a:rPr>
                  <a:t> </a:t>
                </a:r>
              </a:p>
            </p:txBody>
          </p:sp>
        </mc:Fallback>
      </mc:AlternateContent>
      <p:cxnSp>
        <p:nvCxnSpPr>
          <p:cNvPr id="5" name="직선 연결선 4"/>
          <p:cNvCxnSpPr/>
          <p:nvPr/>
        </p:nvCxnSpPr>
        <p:spPr>
          <a:xfrm>
            <a:off x="6096000" y="5013176"/>
            <a:ext cx="792088"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직선 연결선 7"/>
          <p:cNvCxnSpPr/>
          <p:nvPr/>
        </p:nvCxnSpPr>
        <p:spPr>
          <a:xfrm>
            <a:off x="6960096" y="4653136"/>
            <a:ext cx="360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a:cxnSpLocks/>
            <a:endCxn id="11" idx="0"/>
          </p:cNvCxnSpPr>
          <p:nvPr/>
        </p:nvCxnSpPr>
        <p:spPr>
          <a:xfrm>
            <a:off x="6528048" y="5013176"/>
            <a:ext cx="75284" cy="48829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TextBox 10"/>
          <p:cNvSpPr txBox="1"/>
          <p:nvPr/>
        </p:nvSpPr>
        <p:spPr>
          <a:xfrm>
            <a:off x="5595220" y="5501466"/>
            <a:ext cx="2016224" cy="369332"/>
          </a:xfrm>
          <a:prstGeom prst="rect">
            <a:avLst/>
          </a:prstGeom>
          <a:noFill/>
        </p:spPr>
        <p:txBody>
          <a:bodyPr wrap="square" rtlCol="0">
            <a:spAutoFit/>
          </a:bodyPr>
          <a:lstStyle/>
          <a:p>
            <a:r>
              <a:rPr lang="ko-KR" altLang="en-US" dirty="0"/>
              <a:t>가능도</a:t>
            </a:r>
            <a:r>
              <a:rPr lang="en-US" altLang="ko-KR" dirty="0"/>
              <a:t>(likelihood)</a:t>
            </a:r>
            <a:endParaRPr lang="ko-KR" altLang="en-US" dirty="0"/>
          </a:p>
        </p:txBody>
      </p:sp>
      <p:sp>
        <p:nvSpPr>
          <p:cNvPr id="13" name="TextBox 12"/>
          <p:cNvSpPr txBox="1"/>
          <p:nvPr/>
        </p:nvSpPr>
        <p:spPr>
          <a:xfrm>
            <a:off x="5879976" y="2807640"/>
            <a:ext cx="2880320" cy="369332"/>
          </a:xfrm>
          <a:prstGeom prst="rect">
            <a:avLst/>
          </a:prstGeom>
          <a:noFill/>
        </p:spPr>
        <p:txBody>
          <a:bodyPr wrap="square" rtlCol="0">
            <a:spAutoFit/>
          </a:bodyPr>
          <a:lstStyle/>
          <a:p>
            <a:pPr algn="ctr"/>
            <a:r>
              <a:rPr lang="ko-KR" altLang="en-US" dirty="0"/>
              <a:t>사전 분포 </a:t>
            </a:r>
            <a:r>
              <a:rPr lang="en-US" altLang="ko-KR" dirty="0"/>
              <a:t>(prior distribution)</a:t>
            </a:r>
            <a:endParaRPr lang="ko-KR" altLang="en-US" dirty="0"/>
          </a:p>
        </p:txBody>
      </p:sp>
      <p:cxnSp>
        <p:nvCxnSpPr>
          <p:cNvPr id="15" name="직선 화살표 연결선 14"/>
          <p:cNvCxnSpPr>
            <a:cxnSpLocks/>
            <a:endCxn id="13" idx="2"/>
          </p:cNvCxnSpPr>
          <p:nvPr/>
        </p:nvCxnSpPr>
        <p:spPr>
          <a:xfrm flipV="1">
            <a:off x="7176120" y="3176972"/>
            <a:ext cx="144016" cy="1466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456320" y="5548590"/>
            <a:ext cx="2232248" cy="369332"/>
          </a:xfrm>
          <a:prstGeom prst="rect">
            <a:avLst/>
          </a:prstGeom>
          <a:noFill/>
        </p:spPr>
        <p:txBody>
          <a:bodyPr wrap="square" rtlCol="0">
            <a:spAutoFit/>
          </a:bodyPr>
          <a:lstStyle/>
          <a:p>
            <a:pPr algn="ctr"/>
            <a:r>
              <a:rPr lang="ko-KR" altLang="en-US" dirty="0"/>
              <a:t>사후 분포</a:t>
            </a:r>
            <a:r>
              <a:rPr lang="en-US" altLang="ko-KR" dirty="0"/>
              <a:t>(posterior)</a:t>
            </a:r>
            <a:endParaRPr lang="ko-KR" altLang="en-US" dirty="0"/>
          </a:p>
        </p:txBody>
      </p:sp>
      <p:cxnSp>
        <p:nvCxnSpPr>
          <p:cNvPr id="18" name="직선 연결선 17"/>
          <p:cNvCxnSpPr/>
          <p:nvPr/>
        </p:nvCxnSpPr>
        <p:spPr>
          <a:xfrm>
            <a:off x="5015880" y="5013176"/>
            <a:ext cx="72008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0" name="직선 화살표 연결선 19"/>
          <p:cNvCxnSpPr>
            <a:cxnSpLocks/>
            <a:endCxn id="16" idx="0"/>
          </p:cNvCxnSpPr>
          <p:nvPr/>
        </p:nvCxnSpPr>
        <p:spPr>
          <a:xfrm flipH="1">
            <a:off x="3572444" y="5157192"/>
            <a:ext cx="1749470" cy="39139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pic>
        <p:nvPicPr>
          <p:cNvPr id="6" name="그림 5">
            <a:extLst>
              <a:ext uri="{FF2B5EF4-FFF2-40B4-BE49-F238E27FC236}">
                <a16:creationId xmlns:a16="http://schemas.microsoft.com/office/drawing/2014/main" id="{4A81FC35-5C39-4C48-BBB5-30BA3656BAD1}"/>
              </a:ext>
            </a:extLst>
          </p:cNvPr>
          <p:cNvPicPr>
            <a:picLocks noChangeAspect="1"/>
          </p:cNvPicPr>
          <p:nvPr/>
        </p:nvPicPr>
        <p:blipFill>
          <a:blip r:embed="rId4"/>
          <a:stretch>
            <a:fillRect/>
          </a:stretch>
        </p:blipFill>
        <p:spPr>
          <a:xfrm>
            <a:off x="8187508" y="3358041"/>
            <a:ext cx="3888432" cy="3310269"/>
          </a:xfrm>
          <a:prstGeom prst="rect">
            <a:avLst/>
          </a:prstGeom>
        </p:spPr>
      </p:pic>
      <p:sp>
        <p:nvSpPr>
          <p:cNvPr id="12" name="TextBox 11">
            <a:extLst>
              <a:ext uri="{FF2B5EF4-FFF2-40B4-BE49-F238E27FC236}">
                <a16:creationId xmlns:a16="http://schemas.microsoft.com/office/drawing/2014/main" id="{B5B88F94-106A-48C6-8DE5-9A603F08E73A}"/>
              </a:ext>
            </a:extLst>
          </p:cNvPr>
          <p:cNvSpPr txBox="1"/>
          <p:nvPr/>
        </p:nvSpPr>
        <p:spPr>
          <a:xfrm>
            <a:off x="2207568" y="6165304"/>
            <a:ext cx="6264696" cy="369332"/>
          </a:xfrm>
          <a:prstGeom prst="rect">
            <a:avLst/>
          </a:prstGeom>
          <a:noFill/>
        </p:spPr>
        <p:txBody>
          <a:bodyPr wrap="square" rtlCol="0">
            <a:spAutoFit/>
          </a:bodyPr>
          <a:lstStyle/>
          <a:p>
            <a:pPr algn="ctr"/>
            <a:r>
              <a:rPr lang="en-US" altLang="ko-KR" dirty="0"/>
              <a:t>Hyper parameter</a:t>
            </a:r>
            <a:r>
              <a:rPr lang="ko-KR" altLang="en-US" dirty="0"/>
              <a:t>를 이용하여 가능도를 조절한다</a:t>
            </a:r>
            <a:r>
              <a:rPr lang="en-US" altLang="ko-KR" dirty="0"/>
              <a:t>.</a:t>
            </a:r>
            <a:endParaRPr lang="ko-KR" altLang="en-US" dirty="0"/>
          </a:p>
        </p:txBody>
      </p:sp>
    </p:spTree>
    <p:extLst>
      <p:ext uri="{BB962C8B-B14F-4D97-AF65-F5344CB8AC3E}">
        <p14:creationId xmlns:p14="http://schemas.microsoft.com/office/powerpoint/2010/main" val="471413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B0BDE5-52C4-4E71-AA23-92BAAEC65F44}"/>
              </a:ext>
            </a:extLst>
          </p:cNvPr>
          <p:cNvSpPr>
            <a:spLocks noGrp="1"/>
          </p:cNvSpPr>
          <p:nvPr>
            <p:ph type="title"/>
          </p:nvPr>
        </p:nvSpPr>
        <p:spPr/>
        <p:txBody>
          <a:bodyPr/>
          <a:lstStyle/>
          <a:p>
            <a:r>
              <a:rPr lang="ko-KR" altLang="en-US" sz="3600" b="1" dirty="0">
                <a:latin typeface="Calibri (제목)"/>
              </a:rPr>
              <a:t>접근 기반</a:t>
            </a:r>
            <a:endParaRPr lang="en-US" altLang="ko-KR" sz="3600" b="1" dirty="0">
              <a:latin typeface="Calibri (제목)"/>
            </a:endParaRPr>
          </a:p>
        </p:txBody>
      </p:sp>
      <p:sp>
        <p:nvSpPr>
          <p:cNvPr id="3" name="내용 개체 틀 2">
            <a:extLst>
              <a:ext uri="{FF2B5EF4-FFF2-40B4-BE49-F238E27FC236}">
                <a16:creationId xmlns:a16="http://schemas.microsoft.com/office/drawing/2014/main" id="{CF93AC94-4130-4616-8402-C76DF0DD0DC1}"/>
              </a:ext>
            </a:extLst>
          </p:cNvPr>
          <p:cNvSpPr>
            <a:spLocks noGrp="1"/>
          </p:cNvSpPr>
          <p:nvPr>
            <p:ph idx="1"/>
          </p:nvPr>
        </p:nvSpPr>
        <p:spPr>
          <a:xfrm>
            <a:off x="695400" y="1700808"/>
            <a:ext cx="10972800" cy="4953000"/>
          </a:xfrm>
        </p:spPr>
        <p:txBody>
          <a:bodyPr/>
          <a:lstStyle/>
          <a:p>
            <a:r>
              <a:rPr lang="ko-KR" altLang="en-US" sz="2400" b="1" dirty="0"/>
              <a:t>정리</a:t>
            </a:r>
            <a:endParaRPr lang="en-US" altLang="ko-KR" sz="2400" b="1" dirty="0"/>
          </a:p>
          <a:p>
            <a:endParaRPr lang="en-US" altLang="ko-KR" sz="2400" b="1" dirty="0"/>
          </a:p>
          <a:p>
            <a:endParaRPr lang="en-US" altLang="ko-KR" sz="2400" b="1" dirty="0"/>
          </a:p>
          <a:p>
            <a:endParaRPr lang="en-US" altLang="ko-KR" sz="2400" b="1" dirty="0"/>
          </a:p>
          <a:p>
            <a:endParaRPr lang="en-US" altLang="ko-KR" sz="2400" b="1" dirty="0"/>
          </a:p>
          <a:p>
            <a:endParaRPr lang="en-US" altLang="ko-KR" sz="2400" b="1" dirty="0"/>
          </a:p>
          <a:p>
            <a:endParaRPr lang="en-US" altLang="ko-KR" sz="2400" b="1" dirty="0"/>
          </a:p>
          <a:p>
            <a:endParaRPr lang="en-US" altLang="ko-KR" sz="2400" b="1" dirty="0"/>
          </a:p>
          <a:p>
            <a:pPr lvl="1"/>
            <a:endParaRPr lang="en-US" altLang="ko-KR" sz="1200" dirty="0">
              <a:latin typeface="+mj-ea"/>
              <a:ea typeface="+mj-ea"/>
            </a:endParaRPr>
          </a:p>
          <a:p>
            <a:pPr marL="914400" lvl="2" indent="0">
              <a:buNone/>
            </a:pPr>
            <a:r>
              <a:rPr lang="ko-KR" altLang="en-US" sz="1600" dirty="0">
                <a:latin typeface="+mj-ea"/>
                <a:ea typeface="+mj-ea"/>
              </a:rPr>
              <a:t> </a:t>
            </a:r>
            <a:endParaRPr lang="en-US" altLang="ko-KR" sz="1600" dirty="0">
              <a:latin typeface="+mj-ea"/>
              <a:ea typeface="+mj-ea"/>
            </a:endParaRPr>
          </a:p>
        </p:txBody>
      </p:sp>
      <p:pic>
        <p:nvPicPr>
          <p:cNvPr id="4" name="그림 3"/>
          <p:cNvPicPr>
            <a:picLocks noChangeAspect="1"/>
          </p:cNvPicPr>
          <p:nvPr/>
        </p:nvPicPr>
        <p:blipFill>
          <a:blip r:embed="rId3"/>
          <a:stretch>
            <a:fillRect/>
          </a:stretch>
        </p:blipFill>
        <p:spPr>
          <a:xfrm>
            <a:off x="1147762" y="2852936"/>
            <a:ext cx="9896475" cy="2819400"/>
          </a:xfrm>
          <a:prstGeom prst="rect">
            <a:avLst/>
          </a:prstGeom>
        </p:spPr>
      </p:pic>
    </p:spTree>
    <p:extLst>
      <p:ext uri="{BB962C8B-B14F-4D97-AF65-F5344CB8AC3E}">
        <p14:creationId xmlns:p14="http://schemas.microsoft.com/office/powerpoint/2010/main" val="1205728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703D32-08EA-4A17-AD5F-F361330ABABD}"/>
              </a:ext>
            </a:extLst>
          </p:cNvPr>
          <p:cNvSpPr>
            <a:spLocks noGrp="1"/>
          </p:cNvSpPr>
          <p:nvPr>
            <p:ph type="title"/>
          </p:nvPr>
        </p:nvSpPr>
        <p:spPr/>
        <p:txBody>
          <a:bodyPr/>
          <a:lstStyle/>
          <a:p>
            <a:r>
              <a:rPr lang="en-US" altLang="ko-KR" dirty="0">
                <a:latin typeface="Calibri (제목)"/>
              </a:rPr>
              <a:t>PPLM</a:t>
            </a:r>
            <a:br>
              <a:rPr lang="en-US" altLang="ko-KR" dirty="0">
                <a:latin typeface="Calibri (제목)"/>
              </a:rPr>
            </a:br>
            <a:br>
              <a:rPr lang="en-US" altLang="ko-KR" b="1" dirty="0">
                <a:latin typeface="Calibri (제목)"/>
              </a:rPr>
            </a:br>
            <a:br>
              <a:rPr lang="en-US" altLang="ko-KR" b="1" dirty="0">
                <a:latin typeface="Calibri (제목)"/>
              </a:rPr>
            </a:br>
            <a:br>
              <a:rPr lang="en-US" altLang="ko-KR" dirty="0">
                <a:latin typeface="+mj-ea"/>
              </a:rPr>
            </a:br>
            <a:br>
              <a:rPr lang="en-US" altLang="ko-KR" dirty="0"/>
            </a:br>
            <a:endParaRPr lang="ko-KR" altLang="en-US" dirty="0"/>
          </a:p>
        </p:txBody>
      </p:sp>
      <p:sp>
        <p:nvSpPr>
          <p:cNvPr id="3" name="텍스트 개체 틀 2">
            <a:extLst>
              <a:ext uri="{FF2B5EF4-FFF2-40B4-BE49-F238E27FC236}">
                <a16:creationId xmlns:a16="http://schemas.microsoft.com/office/drawing/2014/main" id="{D61BA234-B7AB-4EEE-9EF1-5794FA55B6EB}"/>
              </a:ext>
            </a:extLst>
          </p:cNvPr>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806559120"/>
      </p:ext>
    </p:extLst>
  </p:cSld>
  <p:clrMapOvr>
    <a:masterClrMapping/>
  </p:clrMapOvr>
</p:sld>
</file>

<file path=ppt/theme/theme1.xml><?xml version="1.0" encoding="utf-8"?>
<a:theme xmlns:a="http://schemas.openxmlformats.org/drawingml/2006/main" name="연구실">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i">
      <a:majorFont>
        <a:latin typeface="Calibri"/>
        <a:ea typeface="새굴림"/>
        <a:cs typeface=""/>
      </a:majorFont>
      <a:minorFont>
        <a:latin typeface="Calibri"/>
        <a:ea typeface="새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2848</TotalTime>
  <Words>1606</Words>
  <Application>Microsoft Office PowerPoint</Application>
  <PresentationFormat>와이드스크린</PresentationFormat>
  <Paragraphs>285</Paragraphs>
  <Slides>33</Slides>
  <Notes>24</Notes>
  <HiddenSlides>0</HiddenSlides>
  <MMClips>0</MMClips>
  <ScaleCrop>false</ScaleCrop>
  <HeadingPairs>
    <vt:vector size="6" baseType="variant">
      <vt:variant>
        <vt:lpstr>사용한 글꼴</vt:lpstr>
      </vt:variant>
      <vt:variant>
        <vt:i4>10</vt:i4>
      </vt:variant>
      <vt:variant>
        <vt:lpstr>테마</vt:lpstr>
      </vt:variant>
      <vt:variant>
        <vt:i4>1</vt:i4>
      </vt:variant>
      <vt:variant>
        <vt:lpstr>슬라이드 제목</vt:lpstr>
      </vt:variant>
      <vt:variant>
        <vt:i4>33</vt:i4>
      </vt:variant>
    </vt:vector>
  </HeadingPairs>
  <TitlesOfParts>
    <vt:vector size="44" baseType="lpstr">
      <vt:lpstr>-apple-system</vt:lpstr>
      <vt:lpstr>Calibri (본문)</vt:lpstr>
      <vt:lpstr>Calibri (제목)</vt:lpstr>
      <vt:lpstr>맑은 고딕</vt:lpstr>
      <vt:lpstr>새굴림</vt:lpstr>
      <vt:lpstr>Arial</vt:lpstr>
      <vt:lpstr>Calibri</vt:lpstr>
      <vt:lpstr>Cambria Math</vt:lpstr>
      <vt:lpstr>Tahoma</vt:lpstr>
      <vt:lpstr>Wingdings</vt:lpstr>
      <vt:lpstr>연구실</vt:lpstr>
      <vt:lpstr>PLUG AND PLAY LANGUAGE MODELS:  A SIMPLE APPROACH TO CONTROLLED TEXT GENERATION</vt:lpstr>
      <vt:lpstr>Index</vt:lpstr>
      <vt:lpstr>도입 배경    </vt:lpstr>
      <vt:lpstr>도입 배경</vt:lpstr>
      <vt:lpstr>도입 배경</vt:lpstr>
      <vt:lpstr>접근 기반     </vt:lpstr>
      <vt:lpstr>접근 기반</vt:lpstr>
      <vt:lpstr>접근 기반</vt:lpstr>
      <vt:lpstr>PPLM     </vt:lpstr>
      <vt:lpstr>PPLM</vt:lpstr>
      <vt:lpstr>PPLM</vt:lpstr>
      <vt:lpstr>PPLM</vt:lpstr>
      <vt:lpstr>PPLM</vt:lpstr>
      <vt:lpstr>PPLM</vt:lpstr>
      <vt:lpstr>PPLM</vt:lpstr>
      <vt:lpstr>PPLM</vt:lpstr>
      <vt:lpstr>PPLM</vt:lpstr>
      <vt:lpstr>Bag of word     </vt:lpstr>
      <vt:lpstr>   Bag of word</vt:lpstr>
      <vt:lpstr>   Bag of word</vt:lpstr>
      <vt:lpstr>DISCRIMINATOR      </vt:lpstr>
      <vt:lpstr>   DISCRIMINATOR</vt:lpstr>
      <vt:lpstr>hyperparameters 설정 가이드       </vt:lpstr>
      <vt:lpstr>hyperparameters 설정 가이드</vt:lpstr>
      <vt:lpstr>수행 결과들      </vt:lpstr>
      <vt:lpstr>수행 결과들</vt:lpstr>
      <vt:lpstr>수행 결과들</vt:lpstr>
      <vt:lpstr>수행 결과들</vt:lpstr>
      <vt:lpstr>수행 결과들</vt:lpstr>
      <vt:lpstr>수행 결과들</vt:lpstr>
      <vt:lpstr>수행 결과들</vt:lpstr>
      <vt:lpstr>결론      </vt:lpstr>
      <vt:lpstr>결론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PLUG AND PLAY LANGUAGE MODELS:  A SIMPLE APPROACH TO CONTROLLED TEXT GENERATION</dc:title>
  <dc:creator>규열 정</dc:creator>
  <cp:lastModifiedBy>규열 정</cp:lastModifiedBy>
  <cp:revision>67</cp:revision>
  <dcterms:created xsi:type="dcterms:W3CDTF">2020-10-07T11:11:01Z</dcterms:created>
  <dcterms:modified xsi:type="dcterms:W3CDTF">2020-11-18T06:37:05Z</dcterms:modified>
</cp:coreProperties>
</file>