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449" r:id="rId2"/>
    <p:sldId id="480" r:id="rId3"/>
    <p:sldId id="574" r:id="rId4"/>
    <p:sldId id="575" r:id="rId5"/>
    <p:sldId id="619" r:id="rId6"/>
    <p:sldId id="578" r:id="rId7"/>
    <p:sldId id="603" r:id="rId8"/>
    <p:sldId id="579" r:id="rId9"/>
    <p:sldId id="576" r:id="rId10"/>
    <p:sldId id="602" r:id="rId11"/>
    <p:sldId id="594" r:id="rId12"/>
    <p:sldId id="600" r:id="rId13"/>
    <p:sldId id="601" r:id="rId14"/>
    <p:sldId id="620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  <p:cmAuthor id="2" name="규열 정" initials="규정" lastIdx="2" clrIdx="1">
    <p:extLst>
      <p:ext uri="{19B8F6BF-5375-455C-9EA6-DF929625EA0E}">
        <p15:presenceInfo xmlns:p15="http://schemas.microsoft.com/office/powerpoint/2012/main" userId="336b631aa1f411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43"/>
    <a:srgbClr val="BBBBBB"/>
    <a:srgbClr val="EE3377"/>
    <a:srgbClr val="0077BB"/>
    <a:srgbClr val="4EBBE3"/>
    <a:srgbClr val="0796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0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: </a:t>
            </a:r>
            <a:r>
              <a:rPr lang="ko-KR" altLang="en-US" dirty="0"/>
              <a:t>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관측 가능 관계 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3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breakaway : </a:t>
            </a:r>
            <a:r>
              <a:rPr lang="ko-KR" altLang="en-US" b="1" dirty="0"/>
              <a:t>공격수가 수비수를 제치고 나감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Exploration</a:t>
            </a:r>
            <a:r>
              <a:rPr lang="ko-KR" altLang="en-US" dirty="0"/>
              <a:t>을 촉진 시키며</a:t>
            </a:r>
            <a:r>
              <a:rPr lang="en-US" altLang="ko-KR" dirty="0"/>
              <a:t>, local</a:t>
            </a:r>
            <a:r>
              <a:rPr lang="ko-KR" altLang="en-US" dirty="0"/>
              <a:t> </a:t>
            </a:r>
            <a:r>
              <a:rPr lang="en-US" altLang="ko-KR" dirty="0"/>
              <a:t>optimum</a:t>
            </a:r>
            <a:r>
              <a:rPr lang="ko-KR" altLang="en-US" dirty="0"/>
              <a:t>에 수렴하는 것을 방지 하고자 </a:t>
            </a:r>
            <a:r>
              <a:rPr lang="en-US" altLang="ko-KR" dirty="0"/>
              <a:t>soft actor-critic</a:t>
            </a:r>
            <a:r>
              <a:rPr lang="ko-KR" altLang="en-US" dirty="0"/>
              <a:t>을 도입함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알파값으로</a:t>
            </a:r>
            <a:r>
              <a:rPr lang="ko-KR" altLang="en-US" dirty="0"/>
              <a:t> 갱신 속도를 조절한다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1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Exploration</a:t>
            </a:r>
            <a:r>
              <a:rPr lang="ko-KR" altLang="en-US" dirty="0"/>
              <a:t>을 촉진 시키며</a:t>
            </a:r>
            <a:r>
              <a:rPr lang="en-US" altLang="ko-KR" dirty="0"/>
              <a:t>, local</a:t>
            </a:r>
            <a:r>
              <a:rPr lang="ko-KR" altLang="en-US" dirty="0"/>
              <a:t> </a:t>
            </a:r>
            <a:r>
              <a:rPr lang="en-US" altLang="ko-KR" dirty="0"/>
              <a:t>optimum</a:t>
            </a:r>
            <a:r>
              <a:rPr lang="ko-KR" altLang="en-US" dirty="0"/>
              <a:t>에 수렴하는 것을 방지 하고자 </a:t>
            </a:r>
            <a:r>
              <a:rPr lang="en-US" altLang="ko-KR" dirty="0"/>
              <a:t>soft actor-critic</a:t>
            </a:r>
            <a:r>
              <a:rPr lang="ko-KR" altLang="en-US" dirty="0"/>
              <a:t>을 도입함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알파값으로</a:t>
            </a:r>
            <a:r>
              <a:rPr lang="ko-KR" altLang="en-US" dirty="0"/>
              <a:t> 갱신 속도를 조절한다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7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: </a:t>
            </a:r>
            <a:r>
              <a:rPr lang="ko-KR" altLang="en-US" dirty="0"/>
              <a:t>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관측 가능 관계 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4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: </a:t>
            </a:r>
            <a:r>
              <a:rPr lang="ko-KR" altLang="en-US" dirty="0"/>
              <a:t>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관측 가능 관계 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39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: </a:t>
            </a:r>
            <a:r>
              <a:rPr lang="ko-KR" altLang="en-US" dirty="0"/>
              <a:t>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관측 가능 관계 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: </a:t>
            </a:r>
            <a:r>
              <a:rPr lang="ko-KR" altLang="en-US" dirty="0"/>
              <a:t>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entity </a:t>
            </a:r>
            <a:r>
              <a:rPr lang="ko-KR" altLang="en-US" dirty="0" err="1"/>
              <a:t>끼리의</a:t>
            </a:r>
            <a:r>
              <a:rPr lang="ko-KR" altLang="en-US" dirty="0"/>
              <a:t> 관측 가능 관계 </a:t>
            </a:r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2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914400" y="1988843"/>
            <a:ext cx="103632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9144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91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752600"/>
            <a:ext cx="10363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267200"/>
            <a:ext cx="103632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3"/>
            <a:ext cx="38608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3"/>
            <a:ext cx="28448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304800" y="1447800"/>
            <a:ext cx="115824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3"/>
            <a:ext cx="3860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3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49784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978400" y="0"/>
            <a:ext cx="51816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0160000" y="0"/>
            <a:ext cx="2032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AI-QMIX: Attention and Imagination for Dynamic Multi-Agent </a:t>
            </a:r>
            <a:r>
              <a:rPr lang="en-US" altLang="ko-KR" dirty="0" smtClean="0"/>
              <a:t>Reinforcement </a:t>
            </a:r>
            <a:r>
              <a:rPr lang="en-US" altLang="ko-KR" dirty="0"/>
              <a:t>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2020.10.24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AI-QMIX : Architecture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QMIX</a:t>
            </a:r>
            <a:r>
              <a:rPr lang="ko-KR" altLang="en-US" b="1" dirty="0" smtClean="0"/>
              <a:t>와 유사하다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8CAA9-27FA-44E6-A10D-D8C47544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04" y="2132856"/>
            <a:ext cx="8100392" cy="38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AI-QMIX : Multi-head attention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Multi-head attention</a:t>
            </a:r>
            <a:endParaRPr lang="en-US" altLang="ko-KR" b="1" dirty="0"/>
          </a:p>
          <a:p>
            <a:pPr lvl="1"/>
            <a:r>
              <a:rPr lang="ko-KR" altLang="en-US" sz="2000" b="1" u="sng" dirty="0">
                <a:solidFill>
                  <a:srgbClr val="0000FF"/>
                </a:solidFill>
              </a:rPr>
              <a:t>다양성에 대응 하기 위한 목적</a:t>
            </a:r>
            <a:endParaRPr lang="en-US" altLang="ko-KR" sz="2000" b="1" u="sng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sz="2000" dirty="0"/>
              <a:t>Ex) Agent</a:t>
            </a:r>
            <a:r>
              <a:rPr lang="ko-KR" altLang="en-US" sz="2000" dirty="0"/>
              <a:t> </a:t>
            </a:r>
            <a:r>
              <a:rPr lang="en-US" altLang="ko-KR" sz="2000" dirty="0"/>
              <a:t>(A, B), </a:t>
            </a:r>
            <a:r>
              <a:rPr lang="ko-KR" altLang="en-US" sz="2000" dirty="0"/>
              <a:t>적군</a:t>
            </a:r>
            <a:r>
              <a:rPr lang="en-US" altLang="ko-KR" sz="2000" dirty="0"/>
              <a:t>(a, b)</a:t>
            </a:r>
          </a:p>
          <a:p>
            <a:pPr lvl="1"/>
            <a:endParaRPr lang="en-US" altLang="ko-KR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0292C5E5-270A-43E6-8B86-4F805AD94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99127" y="3798133"/>
              <a:ext cx="3245175" cy="223225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649035">
                      <a:extLst>
                        <a:ext uri="{9D8B030D-6E8A-4147-A177-3AD203B41FA5}">
                          <a16:colId xmlns:a16="http://schemas.microsoft.com/office/drawing/2014/main" val="423182878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80006052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1806496607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158809755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57151064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1802643491"/>
                        </a:ext>
                      </a:extLst>
                    </a:gridCol>
                  </a:tblGrid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516549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7718386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37931935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44452785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7428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0292C5E5-270A-43E6-8B86-4F805AD94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99127" y="3798133"/>
              <a:ext cx="3245175" cy="223225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649035">
                      <a:extLst>
                        <a:ext uri="{9D8B030D-6E8A-4147-A177-3AD203B41FA5}">
                          <a16:colId xmlns:a16="http://schemas.microsoft.com/office/drawing/2014/main" val="423182878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80006052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1806496607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158809755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2571510643"/>
                        </a:ext>
                      </a:extLst>
                    </a:gridCol>
                    <a:gridCol w="519228">
                      <a:extLst>
                        <a:ext uri="{9D8B030D-6E8A-4147-A177-3AD203B41FA5}">
                          <a16:colId xmlns:a16="http://schemas.microsoft.com/office/drawing/2014/main" val="1802643491"/>
                        </a:ext>
                      </a:extLst>
                    </a:gridCol>
                  </a:tblGrid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516549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18" t="-105405" r="-411765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1395" t="-105405" r="-306977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294" t="-105405" r="-210588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471" t="-105405" r="-9412" b="-3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718386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18" t="-208219" r="-411765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1395" t="-208219" r="-306977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294" t="-208219" r="-210588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471" t="-208219" r="-9412" b="-2178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931935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18" t="-304054" r="-411765" b="-1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1395" t="-304054" r="-306977" b="-1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294" t="-304054" r="-210588" b="-1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471" t="-304054" r="-9412" b="-1148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452785"/>
                      </a:ext>
                    </a:extLst>
                  </a:tr>
                  <a:tr h="44645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EBBE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18" t="-409589" r="-411765" b="-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1395" t="-409589" r="-306977" b="-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294" t="-409589" r="-210588" b="-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….</a:t>
                          </a:r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471" t="-409589" r="-9412" b="-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2846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11">
                <a:extLst>
                  <a:ext uri="{FF2B5EF4-FFF2-40B4-BE49-F238E27FC236}">
                    <a16:creationId xmlns:a16="http://schemas.microsoft.com/office/drawing/2014/main" id="{A2B0306C-6C20-4C16-831A-529B894477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7061" y="3765236"/>
              <a:ext cx="2652040" cy="226514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530408">
                      <a:extLst>
                        <a:ext uri="{9D8B030D-6E8A-4147-A177-3AD203B41FA5}">
                          <a16:colId xmlns:a16="http://schemas.microsoft.com/office/drawing/2014/main" val="4231828783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800060523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1806496607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158809755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571510643"/>
                        </a:ext>
                      </a:extLst>
                    </a:gridCol>
                  </a:tblGrid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516549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718386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931935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452785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ko-KR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  <m:sup>
                                    <m:r>
                                      <a:rPr lang="ko-KR" altLang="en-US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28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11">
                <a:extLst>
                  <a:ext uri="{FF2B5EF4-FFF2-40B4-BE49-F238E27FC236}">
                    <a16:creationId xmlns:a16="http://schemas.microsoft.com/office/drawing/2014/main" id="{A2B0306C-6C20-4C16-831A-529B894477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7061" y="3765236"/>
              <a:ext cx="2652040" cy="2265145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530408">
                      <a:extLst>
                        <a:ext uri="{9D8B030D-6E8A-4147-A177-3AD203B41FA5}">
                          <a16:colId xmlns:a16="http://schemas.microsoft.com/office/drawing/2014/main" val="4231828783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800060523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1806496607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158809755"/>
                        </a:ext>
                      </a:extLst>
                    </a:gridCol>
                    <a:gridCol w="530408">
                      <a:extLst>
                        <a:ext uri="{9D8B030D-6E8A-4147-A177-3AD203B41FA5}">
                          <a16:colId xmlns:a16="http://schemas.microsoft.com/office/drawing/2014/main" val="2571510643"/>
                        </a:ext>
                      </a:extLst>
                    </a:gridCol>
                  </a:tblGrid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516549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195" t="-108108" r="-310345" b="-3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818" t="-108108" r="-206818" b="-3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345" t="-108108" r="-109195" b="-3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345" t="-108108" r="-9195" b="-3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718386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195" t="-205333" r="-310345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818" t="-205333" r="-206818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345" t="-205333" r="-109195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345" t="-205333" r="-9195" b="-2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931935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195" t="-309459" r="-310345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818" t="-309459" r="-206818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345" t="-309459" r="-109195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345" t="-309459" r="-9195" b="-11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4452785"/>
                      </a:ext>
                    </a:extLst>
                  </a:tr>
                  <a:tr h="4530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195" t="-404000" r="-310345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818" t="-404000" r="-20681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345" t="-404000" r="-109195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345" t="-404000" r="-9195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2846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C3687370-32A9-4548-96AF-0B30BBF11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745" y="6203006"/>
            <a:ext cx="3501938" cy="35019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18EBFF-CF48-44C3-B7ED-DB59EDD37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032" y="6203007"/>
            <a:ext cx="3528392" cy="335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113CCE-F118-4FD6-9CCE-DFC3874D90CB}"/>
                  </a:ext>
                </a:extLst>
              </p:cNvPr>
              <p:cNvSpPr txBox="1"/>
              <p:nvPr/>
            </p:nvSpPr>
            <p:spPr>
              <a:xfrm>
                <a:off x="2199127" y="3303572"/>
                <a:ext cx="30007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state </a:t>
                </a:r>
                <a:r>
                  <a:rPr lang="ko-KR" altLang="en-US" dirty="0"/>
                  <a:t>별 각 </a:t>
                </a:r>
                <a:r>
                  <a:rPr lang="en-US" altLang="ko-KR" dirty="0"/>
                  <a:t>entity </a:t>
                </a:r>
                <a:r>
                  <a:rPr lang="ko-KR" altLang="en-US" dirty="0"/>
                  <a:t>정보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113CCE-F118-4FD6-9CCE-DFC3874D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127" y="3303572"/>
                <a:ext cx="3000713" cy="461665"/>
              </a:xfrm>
              <a:prstGeom prst="rect">
                <a:avLst/>
              </a:prstGeom>
              <a:blipFill>
                <a:blip r:embed="rId7"/>
                <a:stretch>
                  <a:fillRect l="-610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4EE89A-263A-4950-B760-0930C3DF37AD}"/>
                  </a:ext>
                </a:extLst>
              </p:cNvPr>
              <p:cNvSpPr txBox="1"/>
              <p:nvPr/>
            </p:nvSpPr>
            <p:spPr>
              <a:xfrm>
                <a:off x="6096000" y="3331978"/>
                <a:ext cx="4464496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agent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entity </a:t>
                </a:r>
                <a:r>
                  <a:rPr lang="ko-KR" altLang="en-US" dirty="0"/>
                  <a:t>사이의 관측 가능 여부 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4EE89A-263A-4950-B760-0930C3DF3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31978"/>
                <a:ext cx="4464496" cy="453137"/>
              </a:xfrm>
              <a:prstGeom prst="rect">
                <a:avLst/>
              </a:prstGeom>
              <a:blipFill>
                <a:blip r:embed="rId8"/>
                <a:stretch>
                  <a:fillRect l="-273" b="-20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7A101F-8BE8-4FAD-8D96-C969E24090E6}"/>
              </a:ext>
            </a:extLst>
          </p:cNvPr>
          <p:cNvSpPr/>
          <p:nvPr/>
        </p:nvSpPr>
        <p:spPr>
          <a:xfrm>
            <a:off x="6600056" y="1754909"/>
            <a:ext cx="3610744" cy="160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a, 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476B6F-8E43-4936-BE88-2C71AA6BFCDA}"/>
              </a:ext>
            </a:extLst>
          </p:cNvPr>
          <p:cNvSpPr txBox="1"/>
          <p:nvPr/>
        </p:nvSpPr>
        <p:spPr>
          <a:xfrm>
            <a:off x="7721352" y="14364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Entity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B9CECD-CA40-4E25-B52A-7DE86F400A7E}"/>
              </a:ext>
            </a:extLst>
          </p:cNvPr>
          <p:cNvSpPr/>
          <p:nvPr/>
        </p:nvSpPr>
        <p:spPr>
          <a:xfrm>
            <a:off x="7104112" y="2169232"/>
            <a:ext cx="1080120" cy="755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A, B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30B35-17C8-4AF3-816E-ACFA4EF81DCF}"/>
              </a:ext>
            </a:extLst>
          </p:cNvPr>
          <p:cNvSpPr txBox="1"/>
          <p:nvPr/>
        </p:nvSpPr>
        <p:spPr>
          <a:xfrm>
            <a:off x="6933322" y="17974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AI-QMIX : Multi-head attention</a:t>
            </a:r>
            <a:endParaRPr lang="en-US" altLang="ko-KR" sz="3600" b="1" dirty="0">
              <a:latin typeface="Calibri (제목)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C4A070C-8641-490D-8646-01E96773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54105" y="1844825"/>
            <a:ext cx="2090264" cy="4154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CF3B44-A840-4D73-9C3A-5A350032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128799"/>
            <a:ext cx="6192688" cy="430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DE1A9B-755D-4742-AE51-9F9F9996C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330" y="4197561"/>
            <a:ext cx="6861969" cy="874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DCBB5-EF63-46A0-A3E8-C65C6FF019A5}"/>
              </a:ext>
            </a:extLst>
          </p:cNvPr>
          <p:cNvSpPr txBox="1"/>
          <p:nvPr/>
        </p:nvSpPr>
        <p:spPr>
          <a:xfrm>
            <a:off x="1775520" y="175946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1, </a:t>
            </a:r>
            <a:r>
              <a:rPr lang="en-US" altLang="ko-KR" sz="2400" b="1" dirty="0" err="1"/>
              <a:t>eFF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0046A-C670-4C36-8993-37397F496787}"/>
              </a:ext>
            </a:extLst>
          </p:cNvPr>
          <p:cNvSpPr txBox="1"/>
          <p:nvPr/>
        </p:nvSpPr>
        <p:spPr>
          <a:xfrm>
            <a:off x="1748137" y="3836982"/>
            <a:ext cx="123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2, MHA 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3A2C1-5798-4324-B99D-C87B0416BB00}"/>
              </a:ext>
            </a:extLst>
          </p:cNvPr>
          <p:cNvSpPr txBox="1"/>
          <p:nvPr/>
        </p:nvSpPr>
        <p:spPr>
          <a:xfrm>
            <a:off x="2063552" y="2708921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entity </a:t>
            </a:r>
            <a:r>
              <a:rPr lang="ko-KR" altLang="en-US" dirty="0"/>
              <a:t>정보에 대한 선형 변환을 하는 </a:t>
            </a:r>
            <a:r>
              <a:rPr lang="en-US" altLang="ko-KR" dirty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Head</a:t>
            </a:r>
            <a:r>
              <a:rPr lang="ko-KR" altLang="en-US" dirty="0"/>
              <a:t> 수에 맞게 변환함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DEF6A-9322-490E-8843-7E93ADA7057E}"/>
              </a:ext>
            </a:extLst>
          </p:cNvPr>
          <p:cNvSpPr txBox="1"/>
          <p:nvPr/>
        </p:nvSpPr>
        <p:spPr>
          <a:xfrm>
            <a:off x="1981200" y="5248661"/>
            <a:ext cx="598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Mask : agent</a:t>
            </a:r>
            <a:r>
              <a:rPr lang="ko-KR" altLang="en-US" dirty="0"/>
              <a:t>의 </a:t>
            </a:r>
            <a:r>
              <a:rPr lang="en-US" altLang="ko-KR" dirty="0"/>
              <a:t>Partial Observation</a:t>
            </a:r>
            <a:r>
              <a:rPr lang="ko-KR" altLang="en-US" dirty="0"/>
              <a:t>으로 제약함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0000FF"/>
                </a:solidFill>
              </a:rPr>
              <a:t>Head</a:t>
            </a:r>
            <a:r>
              <a:rPr lang="ko-KR" altLang="en-US" b="1" u="sng" dirty="0">
                <a:solidFill>
                  <a:srgbClr val="0000FF"/>
                </a:solidFill>
              </a:rPr>
              <a:t>의 수에 따라 </a:t>
            </a:r>
            <a:r>
              <a:rPr lang="en-US" altLang="ko-KR" b="1" u="sng" dirty="0">
                <a:solidFill>
                  <a:srgbClr val="0000FF"/>
                </a:solidFill>
              </a:rPr>
              <a:t>Output</a:t>
            </a:r>
            <a:r>
              <a:rPr lang="ko-KR" altLang="en-US" b="1" u="sng" dirty="0">
                <a:solidFill>
                  <a:srgbClr val="0000FF"/>
                </a:solidFill>
              </a:rPr>
              <a:t>이 다양하게 산출되어 </a:t>
            </a:r>
            <a:r>
              <a:rPr lang="ko-KR" altLang="en-US" b="1" u="sng" dirty="0" smtClean="0">
                <a:solidFill>
                  <a:srgbClr val="0000FF"/>
                </a:solidFill>
              </a:rPr>
              <a:t>다양한</a:t>
            </a:r>
            <a:endParaRPr lang="en-US" altLang="ko-KR" b="1" u="sng" dirty="0" smtClean="0">
              <a:solidFill>
                <a:srgbClr val="0000FF"/>
              </a:solidFill>
            </a:endParaRPr>
          </a:p>
          <a:p>
            <a:r>
              <a:rPr lang="ko-KR" altLang="en-US" b="1" u="sng" dirty="0" smtClean="0">
                <a:solidFill>
                  <a:srgbClr val="0000FF"/>
                </a:solidFill>
              </a:rPr>
              <a:t>분석이 가능해진다</a:t>
            </a:r>
            <a:r>
              <a:rPr lang="en-US" altLang="ko-KR" b="1" u="sng" dirty="0" smtClean="0">
                <a:solidFill>
                  <a:srgbClr val="0000FF"/>
                </a:solidFill>
              </a:rPr>
              <a:t>.</a:t>
            </a:r>
            <a:endParaRPr lang="ko-KR" altLang="en-US" b="1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557D543-1F5D-41D0-9155-3F209A3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08" y="2012394"/>
            <a:ext cx="1656184" cy="2867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AI-QMIX : Imagination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8A27BC1-D921-49EC-8F7C-22BEE542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56" y="1574289"/>
            <a:ext cx="8686800" cy="4953000"/>
          </a:xfrm>
        </p:spPr>
        <p:txBody>
          <a:bodyPr/>
          <a:lstStyle/>
          <a:p>
            <a:r>
              <a:rPr lang="ko-KR" altLang="en-US" sz="2400" b="1" dirty="0"/>
              <a:t>하위 그룹에 대한 관계 분할 목적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BDC288-9523-4D4B-9D37-32F0BDFA4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23" y="2196233"/>
            <a:ext cx="6431607" cy="1859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A62011-4A27-4A3B-8DE2-8A4AD52AA19E}"/>
                  </a:ext>
                </a:extLst>
              </p:cNvPr>
              <p:cNvSpPr txBox="1"/>
              <p:nvPr/>
            </p:nvSpPr>
            <p:spPr>
              <a:xfrm>
                <a:off x="2535715" y="5067990"/>
                <a:ext cx="78232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ko-KR" dirty="0"/>
                  <a:t> =&gt;  </a:t>
                </a:r>
                <a:r>
                  <a:rPr lang="ko-KR" altLang="en-US" dirty="0"/>
                  <a:t>관측 가능한 </a:t>
                </a:r>
                <a:r>
                  <a:rPr lang="en-US" altLang="ko-KR" dirty="0"/>
                  <a:t>entity</a:t>
                </a:r>
                <a:r>
                  <a:rPr lang="ko-KR" altLang="en-US" dirty="0"/>
                  <a:t>와 그 중 </a:t>
                </a:r>
                <a:r>
                  <a:rPr lang="en-US" altLang="ko-KR" dirty="0"/>
                  <a:t>agent </a:t>
                </a:r>
                <a:r>
                  <a:rPr lang="ko-KR" altLang="en-US" dirty="0"/>
                  <a:t>인 것 모두 포함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A62011-4A27-4A3B-8DE2-8A4AD52A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15" y="5067990"/>
                <a:ext cx="7823212" cy="276999"/>
              </a:xfrm>
              <a:prstGeom prst="rect">
                <a:avLst/>
              </a:prstGeom>
              <a:blipFill>
                <a:blip r:embed="rId5"/>
                <a:stretch>
                  <a:fillRect l="-1091" t="-34783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52647-9C0E-4F88-A01C-A3AD5291C54A}"/>
                  </a:ext>
                </a:extLst>
              </p:cNvPr>
              <p:cNvSpPr txBox="1"/>
              <p:nvPr/>
            </p:nvSpPr>
            <p:spPr>
              <a:xfrm>
                <a:off x="2535715" y="5474676"/>
                <a:ext cx="7931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 =&gt;  </a:t>
                </a:r>
                <a:r>
                  <a:rPr lang="ko-KR" altLang="en-US" dirty="0"/>
                  <a:t>관측 가능한 </a:t>
                </a:r>
                <a:r>
                  <a:rPr lang="en-US" altLang="ko-KR" dirty="0"/>
                  <a:t>entity</a:t>
                </a:r>
                <a:r>
                  <a:rPr lang="ko-KR" altLang="en-US" dirty="0"/>
                  <a:t>와 그 중 </a:t>
                </a:r>
                <a:r>
                  <a:rPr lang="en-US" altLang="ko-KR" dirty="0"/>
                  <a:t>agent</a:t>
                </a:r>
                <a:r>
                  <a:rPr lang="ko-KR" altLang="en-US" dirty="0"/>
                  <a:t>가 아닌 것 모두 포함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E52647-9C0E-4F88-A01C-A3AD5291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15" y="5474676"/>
                <a:ext cx="7931224" cy="276999"/>
              </a:xfrm>
              <a:prstGeom prst="rect">
                <a:avLst/>
              </a:prstGeom>
              <a:blipFill>
                <a:blip r:embed="rId6"/>
                <a:stretch>
                  <a:fillRect l="-1076" t="-34783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695DD8-0C76-436E-895F-B8FC8DB077AB}"/>
                  </a:ext>
                </a:extLst>
              </p:cNvPr>
              <p:cNvSpPr txBox="1"/>
              <p:nvPr/>
            </p:nvSpPr>
            <p:spPr>
              <a:xfrm>
                <a:off x="2535715" y="4654186"/>
                <a:ext cx="7823212" cy="28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ko-KR" altLang="en-US" dirty="0"/>
                  <a:t> 관측 가능한 </a:t>
                </a:r>
                <a:r>
                  <a:rPr lang="en-US" altLang="ko-KR" dirty="0"/>
                  <a:t>entity </a:t>
                </a:r>
                <a:r>
                  <a:rPr lang="ko-KR" altLang="en-US" dirty="0"/>
                  <a:t>모두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695DD8-0C76-436E-895F-B8FC8DB0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15" y="4654186"/>
                <a:ext cx="7823212" cy="284117"/>
              </a:xfrm>
              <a:prstGeom prst="rect">
                <a:avLst/>
              </a:prstGeom>
              <a:blipFill>
                <a:blip r:embed="rId7"/>
                <a:stretch>
                  <a:fillRect l="-1091" t="-34043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8E024276-8582-44E3-9897-064328382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7768" y="4193639"/>
            <a:ext cx="4410075" cy="34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320" y="6027003"/>
            <a:ext cx="620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임의로 그룹을 설정하여 </a:t>
            </a:r>
            <a:r>
              <a:rPr lang="en-US" altLang="ko-KR" sz="2400" b="1" dirty="0" smtClean="0"/>
              <a:t>Masking </a:t>
            </a:r>
            <a:r>
              <a:rPr lang="ko-KR" altLang="en-US" sz="2400" b="1" dirty="0" smtClean="0"/>
              <a:t>값을 구한다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필요 없는 정보를 제거 할 수 있다</a:t>
            </a:r>
            <a:r>
              <a:rPr lang="en-US" altLang="ko-KR" sz="2400" b="1" dirty="0" smtClean="0"/>
              <a:t>.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38326" y="6382267"/>
            <a:ext cx="936104" cy="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30380" y="6124447"/>
            <a:ext cx="5074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Break out </a:t>
            </a:r>
            <a:r>
              <a:rPr lang="ko-KR" altLang="en-US" sz="2400" b="1" dirty="0" smtClean="0"/>
              <a:t>상황처럼 대처 가능하다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48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AI-QMIX : Imagination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8A27BC1-D921-49EC-8F7C-22BEE542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574289"/>
            <a:ext cx="11305256" cy="4953000"/>
          </a:xfrm>
        </p:spPr>
        <p:txBody>
          <a:bodyPr/>
          <a:lstStyle/>
          <a:p>
            <a:r>
              <a:rPr lang="en-US" altLang="ko-KR" sz="2400" b="1" dirty="0" smtClean="0"/>
              <a:t>Loss </a:t>
            </a:r>
            <a:r>
              <a:rPr lang="ko-KR" altLang="en-US" sz="2400" b="1" dirty="0" smtClean="0"/>
              <a:t>함수 정의</a:t>
            </a:r>
            <a:endParaRPr lang="en-US" altLang="ko-KR" sz="2400" b="1" dirty="0" smtClean="0"/>
          </a:p>
          <a:p>
            <a:pPr lvl="1"/>
            <a:r>
              <a:rPr lang="ko-KR" altLang="en-US" sz="2000" b="1" dirty="0" smtClean="0"/>
              <a:t>일반적인 </a:t>
            </a:r>
            <a:r>
              <a:rPr lang="en-US" altLang="ko-KR" sz="2000" b="1" dirty="0" smtClean="0"/>
              <a:t>Q-tot</a:t>
            </a:r>
            <a:r>
              <a:rPr lang="ko-KR" altLang="en-US" sz="2000" b="1" dirty="0" smtClean="0"/>
              <a:t>와 </a:t>
            </a:r>
            <a:r>
              <a:rPr lang="en-US" altLang="ko-KR" sz="2000" b="1" dirty="0" smtClean="0"/>
              <a:t>Imagination</a:t>
            </a:r>
            <a:r>
              <a:rPr lang="ko-KR" altLang="en-US" sz="2000" b="1" dirty="0" smtClean="0"/>
              <a:t>으로 산출된 </a:t>
            </a:r>
            <a:r>
              <a:rPr lang="en-US" altLang="ko-KR" sz="2000" b="1" dirty="0" smtClean="0"/>
              <a:t>Q-tot</a:t>
            </a:r>
            <a:r>
              <a:rPr lang="ko-KR" altLang="en-US" sz="2000" b="1" dirty="0" smtClean="0"/>
              <a:t>를 일정 비율로 설정한다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697024-D391-46F3-935B-0BB3B782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852936"/>
            <a:ext cx="3072341" cy="360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672" y="41547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일반적인 </a:t>
            </a:r>
            <a:r>
              <a:rPr lang="en-US" altLang="ko-KR" b="1" dirty="0"/>
              <a:t>Q-tot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8048" y="41547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Imagination</a:t>
            </a:r>
            <a:r>
              <a:rPr lang="ko-KR" altLang="en-US" b="1" dirty="0" smtClean="0"/>
              <a:t> </a:t>
            </a:r>
            <a:r>
              <a:rPr lang="en-US" altLang="ko-KR" b="1" dirty="0"/>
              <a:t>Q-tot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V="1">
            <a:off x="4079776" y="3212976"/>
            <a:ext cx="1728192" cy="94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6888088" y="3212976"/>
            <a:ext cx="75608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5716" y="5229200"/>
            <a:ext cx="8212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QMIX </a:t>
            </a:r>
            <a:r>
              <a:rPr lang="ko-KR" altLang="en-US" sz="2400" b="1" dirty="0" smtClean="0"/>
              <a:t>기법에 </a:t>
            </a:r>
            <a:r>
              <a:rPr lang="en-US" altLang="ko-KR" sz="2400" b="1" dirty="0" smtClean="0"/>
              <a:t>MHA</a:t>
            </a:r>
            <a:r>
              <a:rPr lang="ko-KR" altLang="en-US" sz="2400" b="1" dirty="0" smtClean="0"/>
              <a:t>을 도입하였다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불필요한 정보 제거를 위해 </a:t>
            </a:r>
            <a:r>
              <a:rPr lang="en-US" altLang="ko-KR" sz="2400" b="1" dirty="0" smtClean="0"/>
              <a:t>Imagination </a:t>
            </a:r>
            <a:r>
              <a:rPr lang="ko-KR" altLang="en-US" sz="2400" b="1" dirty="0" smtClean="0"/>
              <a:t>기법을 도입하였다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두 부분을 일정 비율로 적용하여 수렴 시킨다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04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Index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Calibri (제목)"/>
              </a:rPr>
              <a:t>Introduction</a:t>
            </a:r>
          </a:p>
          <a:p>
            <a:r>
              <a:rPr lang="en-US" altLang="ko-KR" b="1" dirty="0" err="1">
                <a:latin typeface="Calibri (제목)"/>
              </a:rPr>
              <a:t>BackGround</a:t>
            </a:r>
            <a:r>
              <a:rPr lang="en-US" altLang="ko-KR" b="1" dirty="0">
                <a:latin typeface="Calibri (제목)"/>
              </a:rPr>
              <a:t> </a:t>
            </a:r>
            <a:endParaRPr lang="en-US" altLang="ko-KR" b="1" i="0" dirty="0">
              <a:effectLst/>
              <a:latin typeface="se-nanumgothic"/>
            </a:endParaRPr>
          </a:p>
          <a:p>
            <a:r>
              <a:rPr lang="en-US" altLang="ko-KR" b="1" i="0" dirty="0">
                <a:effectLst/>
                <a:latin typeface="se-nanumgothic"/>
              </a:rPr>
              <a:t>AI-QMIX</a:t>
            </a:r>
            <a:endParaRPr lang="en-US" altLang="ko-KR" b="1" dirty="0">
              <a:latin typeface="Calibri (제목)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 (제목)"/>
              </a:rPr>
              <a:t>Introduction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multi-agent tasks </a:t>
            </a:r>
            <a:r>
              <a:rPr lang="ko-KR" altLang="en-US" sz="2400" b="1" dirty="0"/>
              <a:t>특징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Agent</a:t>
            </a:r>
            <a:r>
              <a:rPr lang="ko-KR" altLang="en-US" sz="2000" dirty="0"/>
              <a:t>는 여러가지 객체와 상호작용함</a:t>
            </a:r>
            <a:endParaRPr lang="en-US" altLang="ko-KR" sz="2000" dirty="0"/>
          </a:p>
          <a:p>
            <a:pPr lvl="2"/>
            <a:r>
              <a:rPr lang="en-US" altLang="ko-KR" sz="1600" dirty="0"/>
              <a:t>Heterogeneous, Homogeneous agent</a:t>
            </a:r>
          </a:p>
          <a:p>
            <a:pPr lvl="2"/>
            <a:r>
              <a:rPr lang="ko-KR" altLang="en-US" sz="1600" dirty="0"/>
              <a:t>적군과</a:t>
            </a:r>
            <a:r>
              <a:rPr lang="en-US" altLang="ko-KR" sz="1600" dirty="0"/>
              <a:t>, </a:t>
            </a:r>
            <a:r>
              <a:rPr lang="ko-KR" altLang="en-US" sz="1600" dirty="0"/>
              <a:t>다른 </a:t>
            </a:r>
            <a:r>
              <a:rPr lang="en-US" altLang="ko-KR" sz="1600" dirty="0"/>
              <a:t>entities</a:t>
            </a:r>
            <a:r>
              <a:rPr lang="ko-KR" altLang="en-US" sz="1600" dirty="0"/>
              <a:t>들</a:t>
            </a:r>
            <a:endParaRPr lang="en-US" altLang="ko-KR" sz="1600" dirty="0"/>
          </a:p>
          <a:p>
            <a:pPr lvl="1"/>
            <a:r>
              <a:rPr lang="ko-KR" altLang="en-US" sz="2000" dirty="0"/>
              <a:t>이에 따른 </a:t>
            </a:r>
            <a:r>
              <a:rPr lang="en-US" altLang="ko-KR" sz="2000" dirty="0"/>
              <a:t>scenarios</a:t>
            </a:r>
            <a:r>
              <a:rPr lang="ko-KR" altLang="en-US" sz="2000" dirty="0"/>
              <a:t>의 경우가 매우 다양함</a:t>
            </a:r>
            <a:endParaRPr lang="en-US" altLang="ko-KR" sz="2000" dirty="0"/>
          </a:p>
          <a:p>
            <a:pPr lvl="2"/>
            <a:r>
              <a:rPr lang="ko-KR" altLang="en-US" sz="1600" dirty="0"/>
              <a:t>기존의 접근법은 정적 환경이었다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b="1" dirty="0"/>
              <a:t>AI-QMIX(Attention and Imagination QMIX)</a:t>
            </a:r>
          </a:p>
          <a:p>
            <a:pPr lvl="1"/>
            <a:r>
              <a:rPr lang="ko-KR" altLang="en-US" sz="2000" dirty="0"/>
              <a:t>다양성에도 </a:t>
            </a:r>
            <a:r>
              <a:rPr lang="ko-KR" altLang="en-US" sz="2000" b="1" u="sng" dirty="0"/>
              <a:t>공통의 패턴</a:t>
            </a:r>
            <a:r>
              <a:rPr lang="ko-KR" altLang="en-US" sz="2000" dirty="0"/>
              <a:t>이 존재 할 것으로 예상함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1600" dirty="0"/>
              <a:t>Scenario</a:t>
            </a:r>
            <a:r>
              <a:rPr lang="ko-KR" altLang="en-US" sz="1600" dirty="0"/>
              <a:t>가 달라도 비슷한 상황이면 서로 공유 가능하다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2000" dirty="0"/>
              <a:t>이를 위해 다음 두가지 기법을 기존 </a:t>
            </a:r>
            <a:r>
              <a:rPr lang="en-US" altLang="ko-KR" sz="2000" dirty="0"/>
              <a:t>QMIX</a:t>
            </a:r>
            <a:r>
              <a:rPr lang="ko-KR" altLang="en-US" sz="2000" dirty="0"/>
              <a:t>에 추가함</a:t>
            </a:r>
            <a:endParaRPr lang="en-US" altLang="ko-KR" sz="2000" dirty="0"/>
          </a:p>
          <a:p>
            <a:pPr lvl="2"/>
            <a:r>
              <a:rPr lang="en-US" altLang="ko-KR" sz="1600" dirty="0"/>
              <a:t>attention mechanism : </a:t>
            </a:r>
            <a:r>
              <a:rPr lang="ko-KR" altLang="en-US" sz="1600" dirty="0"/>
              <a:t>다양한 </a:t>
            </a:r>
            <a:r>
              <a:rPr lang="en-US" altLang="ko-KR" sz="1600" dirty="0"/>
              <a:t>Scenario</a:t>
            </a:r>
            <a:r>
              <a:rPr lang="ko-KR" altLang="en-US" sz="1600" dirty="0"/>
              <a:t>에 대응</a:t>
            </a:r>
            <a:endParaRPr lang="en-US" altLang="ko-KR" sz="1600" dirty="0"/>
          </a:p>
          <a:p>
            <a:pPr lvl="2"/>
            <a:r>
              <a:rPr lang="en-US" altLang="ko-KR" sz="1600" dirty="0"/>
              <a:t>Imagination : sub-scenarios</a:t>
            </a:r>
            <a:r>
              <a:rPr lang="ko-KR" altLang="en-US" sz="1600" dirty="0"/>
              <a:t>로 분할 함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2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Introduction - </a:t>
            </a:r>
            <a:r>
              <a:rPr lang="en-US" altLang="ko-KR" sz="3600" b="1" dirty="0"/>
              <a:t>common patterns </a:t>
            </a:r>
            <a:r>
              <a:rPr lang="ko-KR" altLang="en-US" sz="3600" b="1" dirty="0"/>
              <a:t>예시</a:t>
            </a:r>
            <a:endParaRPr lang="en-US" altLang="ko-KR" sz="3600" b="1" dirty="0">
              <a:latin typeface="Calibri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684" y="1630362"/>
            <a:ext cx="8229600" cy="4953000"/>
          </a:xfrm>
        </p:spPr>
        <p:txBody>
          <a:bodyPr/>
          <a:lstStyle/>
          <a:p>
            <a:pPr lvl="2"/>
            <a:endParaRPr lang="en-US" altLang="ko-KR" sz="1600" dirty="0"/>
          </a:p>
          <a:p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CE053-7952-4FB8-99D3-CD1B004A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79" y="1934210"/>
            <a:ext cx="4248472" cy="2858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15958-E2D4-46FB-95C8-6D4E1A5CFF83}"/>
              </a:ext>
            </a:extLst>
          </p:cNvPr>
          <p:cNvSpPr txBox="1"/>
          <p:nvPr/>
        </p:nvSpPr>
        <p:spPr>
          <a:xfrm>
            <a:off x="5328320" y="1564321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breakaway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913DA-99F1-452F-B6ED-FE6B0F415E14}"/>
              </a:ext>
            </a:extLst>
          </p:cNvPr>
          <p:cNvSpPr txBox="1"/>
          <p:nvPr/>
        </p:nvSpPr>
        <p:spPr>
          <a:xfrm>
            <a:off x="1343472" y="5373216"/>
            <a:ext cx="9193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특정 </a:t>
            </a:r>
            <a:r>
              <a:rPr lang="en-US" altLang="ko-KR" sz="2800" b="1" dirty="0"/>
              <a:t>agent</a:t>
            </a:r>
            <a:r>
              <a:rPr lang="ko-KR" altLang="en-US" sz="2800" b="1" dirty="0"/>
              <a:t>가 특정 시나리오에서 경험한 정보는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다른 시나리오에서도 공유 되어야 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26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alibri (제목)"/>
              </a:rPr>
              <a:t>BackGround</a:t>
            </a:r>
            <a:r>
              <a:rPr lang="en-US" altLang="ko-KR" dirty="0">
                <a:latin typeface="Calibri (제목)"/>
              </a:rPr>
              <a:t/>
            </a:r>
            <a:br>
              <a:rPr lang="en-US" altLang="ko-KR" dirty="0">
                <a:latin typeface="Calibri (제목)"/>
              </a:rPr>
            </a:b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3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Back Ground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Calibri (본문)"/>
                <a:ea typeface="+mj-ea"/>
              </a:rPr>
              <a:t>QMIX</a:t>
            </a:r>
          </a:p>
          <a:p>
            <a:pPr lvl="1"/>
            <a:r>
              <a:rPr lang="en-US" altLang="ko-KR" sz="2000" dirty="0"/>
              <a:t>Value function factorization</a:t>
            </a:r>
            <a:endParaRPr lang="en-US" altLang="ko-KR" sz="2000" b="1" dirty="0">
              <a:latin typeface="Calibri (본문)"/>
              <a:ea typeface="+mj-ea"/>
            </a:endParaRPr>
          </a:p>
          <a:p>
            <a:pPr lvl="1"/>
            <a:endParaRPr lang="en-US" altLang="ko-KR" sz="1600" b="1" dirty="0">
              <a:latin typeface="Calibri (본문)"/>
              <a:ea typeface="+mj-ea"/>
            </a:endParaRPr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lvl="1"/>
            <a:endParaRPr lang="en-US" altLang="ko-KR" sz="2000" b="1" dirty="0">
              <a:latin typeface="Calibri (본문)"/>
              <a:ea typeface="+mj-ea"/>
            </a:endParaRPr>
          </a:p>
          <a:p>
            <a:endParaRPr lang="en-US" altLang="ko-KR" sz="2400" b="1" dirty="0">
              <a:latin typeface="Calibri (본문)"/>
              <a:ea typeface="+mj-ea"/>
            </a:endParaRPr>
          </a:p>
          <a:p>
            <a:endParaRPr lang="en-US" altLang="ko-KR" sz="2400" b="1" dirty="0">
              <a:latin typeface="Calibri (본문)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64ED6-D941-473B-B4C1-2A32F3BC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849917"/>
            <a:ext cx="22193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417B37-F496-49F3-B7C4-0A63256A6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140968"/>
            <a:ext cx="5955035" cy="2227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7648" y="5683210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Agent</a:t>
            </a:r>
            <a:r>
              <a:rPr lang="ko-KR" altLang="en-US" sz="2800" b="1" dirty="0" smtClean="0"/>
              <a:t>들의 </a:t>
            </a:r>
            <a:r>
              <a:rPr lang="en-US" altLang="ko-KR" sz="2800" b="1" dirty="0" smtClean="0"/>
              <a:t>Q</a:t>
            </a:r>
            <a:r>
              <a:rPr lang="ko-KR" altLang="en-US" sz="2800" b="1" dirty="0" smtClean="0"/>
              <a:t>값을 비선형으로 조합한 후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분해된 값으로 </a:t>
            </a:r>
            <a:r>
              <a:rPr lang="en-US" altLang="ko-KR" sz="2800" b="1" dirty="0" smtClean="0"/>
              <a:t>Agent</a:t>
            </a:r>
            <a:r>
              <a:rPr lang="ko-KR" altLang="en-US" sz="2800" b="1" dirty="0" smtClean="0"/>
              <a:t>의 행동을 평가한다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93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latin typeface="Calibri (제목)"/>
              </a:rPr>
              <a:t>Back Ground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Multi-head attention</a:t>
            </a:r>
          </a:p>
          <a:p>
            <a:pPr lvl="1"/>
            <a:endParaRPr lang="en-US" altLang="ko-KR" sz="2000" b="1" dirty="0">
              <a:latin typeface="Calibri (본문)"/>
              <a:ea typeface="+mj-ea"/>
            </a:endParaRPr>
          </a:p>
          <a:p>
            <a:endParaRPr lang="en-US" altLang="ko-KR" sz="2400" b="1" dirty="0">
              <a:latin typeface="Calibri (본문)"/>
              <a:ea typeface="+mj-ea"/>
            </a:endParaRPr>
          </a:p>
          <a:p>
            <a:endParaRPr lang="en-US" altLang="ko-KR" sz="2400" b="1" dirty="0">
              <a:latin typeface="Calibri (본문)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232B5-EE44-4021-B466-75321670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979" y="4869771"/>
            <a:ext cx="2826396" cy="502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266E79-B623-4739-A12C-6762BB2F9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3140968"/>
            <a:ext cx="4899706" cy="14968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B039FB-B96E-40D2-B46C-7A26243F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132856"/>
            <a:ext cx="3189999" cy="3784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9536" y="597352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데이터 하나에 대하여 여러 관점에서 해석 가능하다</a:t>
            </a:r>
            <a:r>
              <a:rPr lang="en-US" altLang="ko-KR" sz="2800" b="1" dirty="0" smtClean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85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AI-QMIX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81314</TotalTime>
  <Words>848</Words>
  <Application>Microsoft Office PowerPoint</Application>
  <PresentationFormat>와이드스크린</PresentationFormat>
  <Paragraphs>171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Arial Unicode MS</vt:lpstr>
      <vt:lpstr>Calibri (본문)</vt:lpstr>
      <vt:lpstr>Calibri (제목)</vt:lpstr>
      <vt:lpstr>ＭＳ Ｐゴシック</vt:lpstr>
      <vt:lpstr>se-nanumgothic</vt:lpstr>
      <vt:lpstr>맑은 고딕</vt:lpstr>
      <vt:lpstr>새굴림</vt:lpstr>
      <vt:lpstr>Arial</vt:lpstr>
      <vt:lpstr>Calibri</vt:lpstr>
      <vt:lpstr>Cambria Math</vt:lpstr>
      <vt:lpstr>Tahoma</vt:lpstr>
      <vt:lpstr>Wingdings</vt:lpstr>
      <vt:lpstr>연구실</vt:lpstr>
      <vt:lpstr>AI-QMIX: Attention and Imagination for Dynamic Multi-Agent Reinforcement Learning</vt:lpstr>
      <vt:lpstr>Index</vt:lpstr>
      <vt:lpstr>Introduction  </vt:lpstr>
      <vt:lpstr>Introduction</vt:lpstr>
      <vt:lpstr>Introduction - common patterns 예시</vt:lpstr>
      <vt:lpstr>BackGround   </vt:lpstr>
      <vt:lpstr>Back Ground</vt:lpstr>
      <vt:lpstr>Back Ground</vt:lpstr>
      <vt:lpstr>AI-QMIX    </vt:lpstr>
      <vt:lpstr>AI-QMIX : Architecture</vt:lpstr>
      <vt:lpstr>AI-QMIX : Multi-head attention</vt:lpstr>
      <vt:lpstr>AI-QMIX : Multi-head attention</vt:lpstr>
      <vt:lpstr>AI-QMIX : Imagination</vt:lpstr>
      <vt:lpstr>AI-QMIX : Imagination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규열 정</cp:lastModifiedBy>
  <cp:revision>4450</cp:revision>
  <cp:lastPrinted>2014-01-28T15:06:27Z</cp:lastPrinted>
  <dcterms:created xsi:type="dcterms:W3CDTF">2014-01-17T23:41:00Z</dcterms:created>
  <dcterms:modified xsi:type="dcterms:W3CDTF">2020-10-23T13:27:38Z</dcterms:modified>
</cp:coreProperties>
</file>