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449" r:id="rId2"/>
    <p:sldId id="480" r:id="rId3"/>
    <p:sldId id="574" r:id="rId4"/>
    <p:sldId id="575" r:id="rId5"/>
    <p:sldId id="578" r:id="rId6"/>
    <p:sldId id="579" r:id="rId7"/>
    <p:sldId id="576" r:id="rId8"/>
    <p:sldId id="577" r:id="rId9"/>
    <p:sldId id="580" r:id="rId10"/>
    <p:sldId id="581" r:id="rId11"/>
    <p:sldId id="585" r:id="rId12"/>
    <p:sldId id="582" r:id="rId13"/>
    <p:sldId id="583" r:id="rId14"/>
    <p:sldId id="584" r:id="rId15"/>
    <p:sldId id="586" r:id="rId16"/>
    <p:sldId id="587" r:id="rId17"/>
    <p:sldId id="588" r:id="rId1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BBBBBB"/>
    <a:srgbClr val="EE3377"/>
    <a:srgbClr val="0077BB"/>
    <a:srgbClr val="4EBBE3"/>
    <a:srgbClr val="0796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0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1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5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9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5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96491/SMAC/blob/b965d6be900877ea331a406e805a14645d713bed/pysc2/modules/agents/rnn_agent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jk96491/SMAC/blob/b965d6be900877ea331a406e805a14645d713bed/pysc2/learners/coma_learner.py" TargetMode="External"/><Relationship Id="rId4" Type="http://schemas.openxmlformats.org/officeDocument/2006/relationships/hyperlink" Target="https://github.com/jk96491/SMAC/blob/b965d6be900877ea331a406e805a14645d713bed/pysc2/controllers/basic_controller.p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96491/SMAC/blob/b965d6be900877ea331a406e805a14645d713bed/pysc2/modules/critics/coma.py#L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jk96491/SMAC/blob/b965d6be900877ea331a406e805a14645d713bed/pysc2/learners/coma_learner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6" y="2780929"/>
            <a:ext cx="10492208" cy="648071"/>
          </a:xfrm>
        </p:spPr>
        <p:txBody>
          <a:bodyPr/>
          <a:lstStyle/>
          <a:p>
            <a:r>
              <a:rPr lang="en-US" altLang="ko-KR" dirty="0"/>
              <a:t>COMA(counterfactual multi-agent policy gradients)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2020.9.14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다음 네 가지를 제안함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1, </a:t>
            </a:r>
            <a:r>
              <a:rPr lang="en-US" altLang="ko-KR" b="1" dirty="0" err="1"/>
              <a:t>Centralised</a:t>
            </a:r>
            <a:r>
              <a:rPr lang="en-US" altLang="ko-KR" b="1" dirty="0"/>
              <a:t> Critic</a:t>
            </a:r>
            <a:r>
              <a:rPr lang="ko-KR" altLang="en-US" b="1" dirty="0"/>
              <a:t>을 도입</a:t>
            </a:r>
            <a:endParaRPr lang="en-US" altLang="ko-KR" b="1" dirty="0"/>
          </a:p>
          <a:p>
            <a:pPr lvl="2"/>
            <a:r>
              <a:rPr lang="ko-KR" altLang="en-US" dirty="0"/>
              <a:t>전체 정보를 파악하기 위해 도입함</a:t>
            </a:r>
            <a:endParaRPr lang="en-US" altLang="ko-KR" dirty="0"/>
          </a:p>
          <a:p>
            <a:pPr lvl="3"/>
            <a:r>
              <a:rPr lang="en-US" altLang="ko-KR" dirty="0"/>
              <a:t>state, Agent</a:t>
            </a:r>
            <a:r>
              <a:rPr lang="ko-KR" altLang="en-US" dirty="0"/>
              <a:t>의 </a:t>
            </a:r>
            <a:r>
              <a:rPr lang="en-US" altLang="ko-KR" dirty="0"/>
              <a:t>Observation,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를 모두 부여 받는다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2, Reward Shape</a:t>
            </a:r>
            <a:r>
              <a:rPr lang="ko-KR" altLang="en-US" b="1" dirty="0"/>
              <a:t>을 도입함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기여도를 파악 하고자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3, </a:t>
            </a:r>
            <a:r>
              <a:rPr lang="ko-KR" altLang="en-US" b="1" dirty="0"/>
              <a:t>효과적인 </a:t>
            </a:r>
            <a:r>
              <a:rPr lang="en-US" altLang="ko-KR" b="1" dirty="0"/>
              <a:t>Reward Shape</a:t>
            </a:r>
            <a:r>
              <a:rPr lang="ko-KR" altLang="en-US" b="1" dirty="0"/>
              <a:t>을 위하여 </a:t>
            </a:r>
            <a:r>
              <a:rPr lang="en-US" altLang="ko-KR" b="1" dirty="0"/>
              <a:t>counterfactual baseline</a:t>
            </a:r>
            <a:r>
              <a:rPr lang="ko-KR" altLang="en-US" b="1" dirty="0"/>
              <a:t>을 도입함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4, </a:t>
            </a:r>
            <a:r>
              <a:rPr lang="ko-KR" altLang="en-US" b="1" dirty="0"/>
              <a:t>신경망에 효율적인 적용을 위하여 </a:t>
            </a:r>
            <a:r>
              <a:rPr lang="en-US" altLang="ko-KR" b="1" dirty="0"/>
              <a:t>critic representation </a:t>
            </a:r>
            <a:r>
              <a:rPr lang="ko-KR" altLang="en-US" b="1" dirty="0"/>
              <a:t>을 도입함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067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구조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EFFE1-A1EA-46A4-B7CF-02A8E2D7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4" y="2371356"/>
            <a:ext cx="9334511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6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Centralised</a:t>
            </a:r>
            <a:r>
              <a:rPr lang="en-US" altLang="ko-KR" b="1" dirty="0"/>
              <a:t> Critic</a:t>
            </a:r>
            <a:r>
              <a:rPr lang="ko-KR" altLang="en-US" b="1" dirty="0"/>
              <a:t>을 도입</a:t>
            </a:r>
            <a:endParaRPr lang="en-US" altLang="ko-KR" b="1" dirty="0"/>
          </a:p>
          <a:p>
            <a:pPr lvl="1"/>
            <a:r>
              <a:rPr lang="ko-KR" altLang="en-US" dirty="0"/>
              <a:t>중앙에서 모든 정보를 받아 각 </a:t>
            </a:r>
            <a:r>
              <a:rPr lang="en-US" altLang="ko-KR" dirty="0"/>
              <a:t>Agent</a:t>
            </a:r>
            <a:r>
              <a:rPr lang="ko-KR" altLang="en-US" dirty="0"/>
              <a:t>의 기여도를 부여한다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B239D-4ADE-40E9-A93D-B2CF2F43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92" y="2690663"/>
            <a:ext cx="3775215" cy="2589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05B34-95E8-44AD-98D4-6B5A19E098DD}"/>
              </a:ext>
            </a:extLst>
          </p:cNvPr>
          <p:cNvSpPr txBox="1"/>
          <p:nvPr/>
        </p:nvSpPr>
        <p:spPr>
          <a:xfrm>
            <a:off x="2171563" y="575637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Advantage</a:t>
            </a:r>
            <a:r>
              <a:rPr lang="ko-KR" altLang="en-US" sz="3600" b="1" dirty="0"/>
              <a:t>를 어떻게 산출할 것인가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198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Reward Shape</a:t>
            </a:r>
            <a:r>
              <a:rPr lang="ko-KR" altLang="en-US" b="1" dirty="0"/>
              <a:t>을 도입함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dirty="0"/>
              <a:t>팀 보상에 대한 각 </a:t>
            </a:r>
            <a:r>
              <a:rPr lang="en-US" altLang="ko-KR" dirty="0"/>
              <a:t>Agent</a:t>
            </a:r>
            <a:r>
              <a:rPr lang="ko-KR" altLang="en-US" dirty="0"/>
              <a:t>의 기여도를 측정한다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F66EFF-FEF3-419D-ABA4-BCCBA5DD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852936"/>
            <a:ext cx="4464496" cy="432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1A310-077E-4F56-A411-F77ACBCBCEAF}"/>
              </a:ext>
            </a:extLst>
          </p:cNvPr>
          <p:cNvSpPr txBox="1"/>
          <p:nvPr/>
        </p:nvSpPr>
        <p:spPr>
          <a:xfrm>
            <a:off x="4835860" y="3573017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</a:t>
            </a:r>
            <a:r>
              <a:rPr lang="en-US" altLang="ko-KR" sz="2400" dirty="0"/>
              <a:t> : state</a:t>
            </a:r>
          </a:p>
          <a:p>
            <a:r>
              <a:rPr lang="en-US" altLang="ko-KR" sz="2400" b="1" dirty="0"/>
              <a:t>u</a:t>
            </a:r>
            <a:r>
              <a:rPr lang="en-US" altLang="ko-KR" sz="2400" dirty="0"/>
              <a:t> : joint-action</a:t>
            </a:r>
          </a:p>
          <a:p>
            <a:r>
              <a:rPr lang="en-US" altLang="ko-KR" sz="2400" dirty="0"/>
              <a:t>a : agent</a:t>
            </a:r>
          </a:p>
          <a:p>
            <a:r>
              <a:rPr lang="en-US" altLang="ko-KR" sz="2400" dirty="0"/>
              <a:t>-a : other agents</a:t>
            </a:r>
          </a:p>
          <a:p>
            <a:r>
              <a:rPr lang="en-US" altLang="ko-KR" sz="2400" dirty="0"/>
              <a:t>c : default Action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BE9CF-36A0-440E-8374-DAC861B17557}"/>
              </a:ext>
            </a:extLst>
          </p:cNvPr>
          <p:cNvSpPr txBox="1"/>
          <p:nvPr/>
        </p:nvSpPr>
        <p:spPr>
          <a:xfrm>
            <a:off x="1415480" y="594928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 방법은 고려해야하는 경우의 수가 너무 많아진다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490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Counterfactual Baseline</a:t>
            </a:r>
            <a:r>
              <a:rPr lang="ko-KR" altLang="en-US" b="1" dirty="0"/>
              <a:t>을 도입한다</a:t>
            </a:r>
            <a:r>
              <a:rPr lang="en-US" altLang="ko-KR" b="1" dirty="0"/>
              <a:t>. </a:t>
            </a:r>
          </a:p>
          <a:p>
            <a:pPr lvl="1"/>
            <a:r>
              <a:rPr lang="en-US" altLang="ko-KR" dirty="0"/>
              <a:t>Other agent</a:t>
            </a:r>
            <a:r>
              <a:rPr lang="ko-KR" altLang="en-US" dirty="0"/>
              <a:t>의 행동은 고정하고 본인 행동에 따라 기여도를 평가함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신경망의 경우 이 또한 비 효율적이다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critic representation </a:t>
            </a:r>
            <a:r>
              <a:rPr lang="ko-KR" altLang="en-US" b="1" dirty="0"/>
              <a:t>도입한다</a:t>
            </a:r>
            <a:r>
              <a:rPr lang="en-US" altLang="ko-KR" b="1" dirty="0"/>
              <a:t>. </a:t>
            </a:r>
          </a:p>
          <a:p>
            <a:pPr lvl="1"/>
            <a:r>
              <a:rPr lang="en-US" altLang="ko-KR" sz="2400" dirty="0">
                <a:latin typeface="+mj-ea"/>
                <a:ea typeface="+mj-ea"/>
              </a:rPr>
              <a:t>other agents</a:t>
            </a:r>
            <a:r>
              <a:rPr lang="ko-KR" altLang="en-US" sz="2400" dirty="0">
                <a:latin typeface="+mj-ea"/>
                <a:ea typeface="+mj-ea"/>
              </a:rPr>
              <a:t>를 </a:t>
            </a:r>
            <a:r>
              <a:rPr lang="en-US" altLang="ko-KR" sz="2400" dirty="0">
                <a:latin typeface="+mj-ea"/>
                <a:ea typeface="+mj-ea"/>
              </a:rPr>
              <a:t>network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Input</a:t>
            </a:r>
            <a:r>
              <a:rPr lang="ko-KR" altLang="en-US" sz="2400" dirty="0">
                <a:latin typeface="+mj-ea"/>
                <a:ea typeface="+mj-ea"/>
              </a:rPr>
              <a:t>으로 이용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BFC38-03C0-457E-94BD-7FBFA9DB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564904"/>
            <a:ext cx="52959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B8B062-39DC-4919-A5B4-60A504A8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4101108"/>
            <a:ext cx="2826732" cy="24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코드 분석</a:t>
            </a: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2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코드 분석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16DA7F-B214-4F10-ADC4-94769150B193}"/>
              </a:ext>
            </a:extLst>
          </p:cNvPr>
          <p:cNvSpPr txBox="1">
            <a:spLocks/>
          </p:cNvSpPr>
          <p:nvPr/>
        </p:nvSpPr>
        <p:spPr bwMode="auto">
          <a:xfrm>
            <a:off x="695400" y="1772816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j-ea"/>
                <a:ea typeface="+mj-ea"/>
              </a:rPr>
              <a:t>Agent</a:t>
            </a:r>
            <a:r>
              <a:rPr lang="ko-KR" altLang="en-US" b="1" dirty="0">
                <a:latin typeface="+mj-ea"/>
                <a:ea typeface="+mj-ea"/>
              </a:rPr>
              <a:t>의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코드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구조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en-US" altLang="ko-KR" sz="1200" b="1" dirty="0">
                <a:latin typeface="+mj-ea"/>
                <a:ea typeface="+mj-ea"/>
                <a:hlinkClick r:id="rId3"/>
              </a:rPr>
              <a:t>https://github.com/jk96491/SMAC/blob/b965d6be900877ea331a406e805a14645d713bed/pysc2/modules/agents/rnn_agent.py</a:t>
            </a:r>
            <a:endParaRPr lang="en-US" altLang="ko-KR" sz="1200" b="1" dirty="0">
              <a:latin typeface="+mj-ea"/>
              <a:ea typeface="+mj-ea"/>
            </a:endParaRPr>
          </a:p>
          <a:p>
            <a:pPr lvl="2"/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R" b="1" dirty="0">
                <a:latin typeface="+mj-ea"/>
                <a:ea typeface="+mj-ea"/>
              </a:rPr>
              <a:t>Input</a:t>
            </a:r>
            <a:r>
              <a:rPr lang="ko-KR" altLang="en-US" b="1" dirty="0">
                <a:latin typeface="+mj-ea"/>
                <a:ea typeface="+mj-ea"/>
              </a:rPr>
              <a:t> 데이터 처리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en-US" altLang="ko-KR" sz="1200" b="1" dirty="0">
                <a:latin typeface="+mj-ea"/>
                <a:ea typeface="+mj-ea"/>
                <a:hlinkClick r:id="rId4"/>
              </a:rPr>
              <a:t>https://github.com/jk96491/SMAC/blob/b965d6be900877ea331a406e805a14645d713bed/pysc2/controllers/basic_controller.py</a:t>
            </a:r>
            <a:endParaRPr lang="en-US" altLang="ko-KR" sz="1200" b="1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/>
              <a:t>학습</a:t>
            </a:r>
            <a:endParaRPr lang="en-US" altLang="ko-KR" b="1" dirty="0"/>
          </a:p>
          <a:p>
            <a:pPr lvl="2"/>
            <a:r>
              <a:rPr lang="en-US" altLang="ko-KR" sz="1200" dirty="0">
                <a:hlinkClick r:id="rId5"/>
              </a:rPr>
              <a:t>https://github.com/jk96491/SMAC/blob/b965d6be900877ea331a406e805a14645d713bed/pysc2/learners/coma_learner.py</a:t>
            </a:r>
            <a:endParaRPr lang="en-US" altLang="ko-KR" sz="1200" dirty="0"/>
          </a:p>
          <a:p>
            <a:pPr lvl="2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Font typeface="Wingdings" pitchFamily="2" charset="2"/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F53756-DDE5-43E0-9684-C02E5619C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8258" y="4065238"/>
            <a:ext cx="1803742" cy="26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코드 분석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16DA7F-B214-4F10-ADC4-94769150B193}"/>
              </a:ext>
            </a:extLst>
          </p:cNvPr>
          <p:cNvSpPr txBox="1">
            <a:spLocks/>
          </p:cNvSpPr>
          <p:nvPr/>
        </p:nvSpPr>
        <p:spPr bwMode="auto">
          <a:xfrm>
            <a:off x="695400" y="1772816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j-ea"/>
                <a:ea typeface="+mj-ea"/>
              </a:rPr>
              <a:t>Critic</a:t>
            </a:r>
            <a:r>
              <a:rPr lang="ko-KR" altLang="en-US" b="1" dirty="0">
                <a:latin typeface="+mj-ea"/>
                <a:ea typeface="+mj-ea"/>
              </a:rPr>
              <a:t>의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코드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구조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en-US" altLang="ko-KR" sz="1200" b="1" dirty="0">
                <a:latin typeface="+mj-ea"/>
                <a:ea typeface="+mj-ea"/>
                <a:hlinkClick r:id="rId3"/>
              </a:rPr>
              <a:t>https://github.com/jk96491/SMAC/blob/b965d6be900877ea331a406e805a14645d713bed/pysc2/modules/critics/coma.py#L6</a:t>
            </a:r>
            <a:endParaRPr lang="en-US" altLang="ko-KR" sz="1200" b="1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/>
              <a:t>학습</a:t>
            </a:r>
            <a:endParaRPr lang="en-US" altLang="ko-KR" b="1" dirty="0"/>
          </a:p>
          <a:p>
            <a:pPr lvl="2"/>
            <a:r>
              <a:rPr lang="en-US" altLang="ko-KR" sz="1200" dirty="0">
                <a:hlinkClick r:id="rId4"/>
              </a:rPr>
              <a:t>https://github.com/jk96491/SMAC/blob/b965d6be900877ea331a406e805a14645d713bed/pysc2/learners/coma_learner.py</a:t>
            </a:r>
            <a:endParaRPr lang="en-US" altLang="ko-KR" sz="1200" dirty="0"/>
          </a:p>
          <a:p>
            <a:pPr lvl="2"/>
            <a:endParaRPr lang="en-US" altLang="ko-KR" b="1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Font typeface="Wingdings" pitchFamily="2" charset="2"/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40699-1473-4412-A75F-BFA68CE45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64" y="4148996"/>
            <a:ext cx="2826732" cy="24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제약조건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IAC</a:t>
            </a:r>
          </a:p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</a:p>
          <a:p>
            <a:r>
              <a:rPr lang="ko-KR" altLang="en-US" b="1" dirty="0">
                <a:solidFill>
                  <a:srgbClr val="141414"/>
                </a:solidFill>
                <a:latin typeface="HelveticaNeue"/>
              </a:rPr>
              <a:t>코드 분석</a:t>
            </a: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marL="457200" lvl="1" indent="0">
              <a:buNone/>
            </a:pPr>
            <a:endParaRPr lang="ko-KR" altLang="en-US" sz="2800" dirty="0">
              <a:latin typeface="+mj-ea"/>
              <a:ea typeface="+mj-ea"/>
            </a:endParaRPr>
          </a:p>
          <a:p>
            <a:pPr lvl="1"/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효과적인 협동</a:t>
            </a:r>
            <a:r>
              <a:rPr lang="en-US" altLang="ko-KR" b="1" dirty="0"/>
              <a:t>(Joint - Action)</a:t>
            </a:r>
            <a:r>
              <a:rPr lang="ko-KR" altLang="en-US" b="1" dirty="0"/>
              <a:t>을 위한</a:t>
            </a:r>
            <a:r>
              <a:rPr lang="en-US" altLang="ko-KR" b="1" dirty="0"/>
              <a:t> multi-agent </a:t>
            </a:r>
            <a:r>
              <a:rPr lang="ko-KR" altLang="en-US" b="1" dirty="0"/>
              <a:t>방법론이 필요하다</a:t>
            </a:r>
            <a:endParaRPr lang="en-US" altLang="ko-KR" b="1" dirty="0"/>
          </a:p>
          <a:p>
            <a:pPr lvl="1"/>
            <a:r>
              <a:rPr lang="ko-KR" altLang="en-US" b="1" dirty="0"/>
              <a:t>팀 보상만 얻을 수 있는 환경이다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sz="1800" dirty="0"/>
              <a:t>각 </a:t>
            </a:r>
            <a:r>
              <a:rPr lang="en-US" altLang="ko-KR" sz="1800" dirty="0"/>
              <a:t>agent</a:t>
            </a:r>
            <a:r>
              <a:rPr lang="ko-KR" altLang="en-US" sz="1800" dirty="0"/>
              <a:t>의 팀 보상에 대한 기여도를 알 수 없다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200" b="1" dirty="0"/>
              <a:t>Agent </a:t>
            </a:r>
            <a:r>
              <a:rPr lang="ko-KR" altLang="en-US" sz="2200" b="1" dirty="0"/>
              <a:t>개인에게 보상을 부여한다</a:t>
            </a:r>
            <a:r>
              <a:rPr lang="en-US" altLang="ko-KR" sz="2200" b="1" dirty="0"/>
              <a:t>.</a:t>
            </a:r>
          </a:p>
          <a:p>
            <a:pPr lvl="2"/>
            <a:r>
              <a:rPr lang="ko-KR" altLang="en-US" sz="1800" dirty="0"/>
              <a:t>협동에서는 잘 작동하지 않는다</a:t>
            </a:r>
            <a:r>
              <a:rPr lang="en-US" altLang="ko-KR" sz="1800" dirty="0"/>
              <a:t>.</a:t>
            </a:r>
          </a:p>
          <a:p>
            <a:pPr lvl="3"/>
            <a:r>
              <a:rPr lang="ko-KR" altLang="en-US" sz="1800" dirty="0"/>
              <a:t>이기적으로 행동하는 경향이 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2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7FA93-213E-4B9A-8538-91B68FF99ABC}"/>
              </a:ext>
            </a:extLst>
          </p:cNvPr>
          <p:cNvSpPr txBox="1"/>
          <p:nvPr/>
        </p:nvSpPr>
        <p:spPr>
          <a:xfrm>
            <a:off x="19794" y="5805264"/>
            <a:ext cx="1215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팀 보상을 통하여 각 </a:t>
            </a:r>
            <a:r>
              <a:rPr lang="en-US" altLang="ko-KR" sz="3600" b="1" dirty="0"/>
              <a:t>Agent</a:t>
            </a:r>
            <a:r>
              <a:rPr lang="ko-KR" altLang="en-US" sz="3600" b="1" dirty="0"/>
              <a:t>의 기여도를 파악 하고자 함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제약조건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49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ko-KR" altLang="en-US" b="1" dirty="0"/>
              <a:t>제약조건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638D-318D-4D03-BF57-69B336D4C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r="13064" b="1"/>
          <a:stretch/>
        </p:blipFill>
        <p:spPr bwMode="auto">
          <a:xfrm>
            <a:off x="609600" y="1600203"/>
            <a:ext cx="53848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875064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모든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i="0" dirty="0">
                <a:effectLst/>
              </a:rPr>
              <a:t>partial-observation</a:t>
            </a:r>
            <a:r>
              <a:rPr lang="ko-KR" altLang="en-US" sz="2000" i="0" dirty="0">
                <a:effectLst/>
              </a:rPr>
              <a:t>을 이용한다</a:t>
            </a:r>
            <a:r>
              <a:rPr lang="en-US" altLang="ko-KR" sz="2000" i="0" dirty="0">
                <a:effectLst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sz="1600" i="0" dirty="0">
              <a:effectLst/>
            </a:endParaRPr>
          </a:p>
          <a:p>
            <a:pPr lvl="1">
              <a:lnSpc>
                <a:spcPct val="90000"/>
              </a:lnSpc>
            </a:pPr>
            <a:endParaRPr lang="en-US" altLang="ko-KR" sz="1600" i="0" dirty="0">
              <a:effectLst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끼리 </a:t>
            </a:r>
            <a:r>
              <a:rPr lang="en-US" altLang="ko-KR" sz="2000" i="0" dirty="0">
                <a:effectLst/>
              </a:rPr>
              <a:t>partial-observation</a:t>
            </a:r>
            <a:r>
              <a:rPr lang="ko-KR" altLang="en-US" sz="2000" dirty="0"/>
              <a:t>정보를 공유      하지 않는다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ko-KR" altLang="en-US" sz="2000" b="0" i="0" dirty="0">
                <a:effectLst/>
              </a:rPr>
              <a:t>보상 또한 각 </a:t>
            </a:r>
            <a:r>
              <a:rPr lang="en-US" altLang="ko-KR" sz="2000" b="0" i="0" dirty="0">
                <a:effectLst/>
              </a:rPr>
              <a:t>agent</a:t>
            </a:r>
            <a:r>
              <a:rPr lang="ko-KR" altLang="en-US" sz="2000" b="0" i="0" dirty="0">
                <a:effectLst/>
              </a:rPr>
              <a:t>의 개개인이 아닌 팀 보상으로 주어진다</a:t>
            </a:r>
            <a:r>
              <a:rPr lang="en-US" altLang="ko-KR" sz="2000" b="0" i="0" dirty="0">
                <a:effectLst/>
              </a:rPr>
              <a:t>.</a:t>
            </a:r>
            <a:endParaRPr lang="ko-KR" altLang="en-US" sz="20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ko-KR" altLang="en-US" sz="1600" dirty="0"/>
            </a:br>
            <a:endParaRPr lang="en-US" altLang="ko-KR" sz="1600" dirty="0"/>
          </a:p>
          <a:p>
            <a:pPr lvl="2"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</a:pPr>
            <a:endParaRPr lang="en-US" altLang="ko-KR" sz="16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7507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IAC</a:t>
            </a: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9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IAC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IAC - </a:t>
            </a:r>
            <a:r>
              <a:rPr lang="en-US" altLang="ko-KR" sz="2800" b="1" dirty="0"/>
              <a:t>Independent Actor-Critic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마다 </a:t>
            </a:r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Critic</a:t>
            </a:r>
            <a:r>
              <a:rPr lang="ko-KR" altLang="en-US" dirty="0"/>
              <a:t>이 할당된다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방법 </a:t>
            </a:r>
            <a:r>
              <a:rPr lang="en-US" altLang="ko-KR" dirty="0"/>
              <a:t>1 : Critic</a:t>
            </a:r>
            <a:r>
              <a:rPr lang="ko-KR" altLang="en-US" dirty="0"/>
              <a:t>의  가치함수</a:t>
            </a:r>
            <a:r>
              <a:rPr lang="en-US" altLang="ko-KR" dirty="0"/>
              <a:t>(V)</a:t>
            </a:r>
            <a:r>
              <a:rPr lang="ko-KR" altLang="en-US" dirty="0"/>
              <a:t> 와 </a:t>
            </a:r>
            <a:r>
              <a:rPr lang="en-US" altLang="ko-KR" dirty="0"/>
              <a:t>TD</a:t>
            </a:r>
            <a:r>
              <a:rPr lang="ko-KR" altLang="en-US" dirty="0"/>
              <a:t>에러에 따른 </a:t>
            </a:r>
            <a:r>
              <a:rPr lang="en-US" altLang="ko-KR" dirty="0"/>
              <a:t>Gradient Ascent</a:t>
            </a:r>
          </a:p>
          <a:p>
            <a:pPr lvl="2"/>
            <a:r>
              <a:rPr lang="ko-KR" altLang="en-US" dirty="0"/>
              <a:t>방법 </a:t>
            </a:r>
            <a:r>
              <a:rPr lang="en-US" altLang="ko-KR" dirty="0"/>
              <a:t>2 : Critic</a:t>
            </a:r>
            <a:r>
              <a:rPr lang="ko-KR" altLang="en-US" dirty="0"/>
              <a:t>의  행동 가치함수</a:t>
            </a:r>
            <a:r>
              <a:rPr lang="en-US" altLang="ko-KR" dirty="0"/>
              <a:t>(Q)</a:t>
            </a:r>
            <a:r>
              <a:rPr lang="ko-KR" altLang="en-US" dirty="0"/>
              <a:t>에 따른 </a:t>
            </a:r>
            <a:r>
              <a:rPr lang="en-US" altLang="ko-KR" dirty="0"/>
              <a:t>Gradient Ascent</a:t>
            </a:r>
          </a:p>
          <a:p>
            <a:pPr lvl="2"/>
            <a:r>
              <a:rPr lang="ko-KR" altLang="en-US" dirty="0"/>
              <a:t>방법 </a:t>
            </a:r>
            <a:r>
              <a:rPr lang="en-US" altLang="ko-KR" dirty="0"/>
              <a:t>3 : Critic</a:t>
            </a:r>
            <a:r>
              <a:rPr lang="ko-KR" altLang="en-US" dirty="0"/>
              <a:t>의  어드밴티지</a:t>
            </a:r>
            <a:r>
              <a:rPr lang="en-US" altLang="ko-KR" dirty="0"/>
              <a:t>(Q - V)</a:t>
            </a:r>
            <a:r>
              <a:rPr lang="ko-KR" altLang="en-US" dirty="0"/>
              <a:t>에 따른 </a:t>
            </a:r>
            <a:r>
              <a:rPr lang="en-US" altLang="ko-KR" dirty="0"/>
              <a:t>Gradient Ascent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AED37-DD49-488A-A9A0-798AA3307C59}"/>
              </a:ext>
            </a:extLst>
          </p:cNvPr>
          <p:cNvSpPr txBox="1"/>
          <p:nvPr/>
        </p:nvSpPr>
        <p:spPr>
          <a:xfrm>
            <a:off x="515380" y="4271738"/>
            <a:ext cx="1116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각 </a:t>
            </a:r>
            <a:r>
              <a:rPr lang="en-US" altLang="ko-KR" sz="2800" b="1" dirty="0"/>
              <a:t>Agent</a:t>
            </a:r>
            <a:r>
              <a:rPr lang="ko-KR" altLang="en-US" sz="2800" b="1" dirty="0"/>
              <a:t>들이 부분관측 정보를 이용하며 서로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소통하지 않기 때문에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큰 효과를 기대하기 어렵다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44E7A-78C0-43D1-B94D-8373BE857BDC}"/>
              </a:ext>
            </a:extLst>
          </p:cNvPr>
          <p:cNvSpPr txBox="1"/>
          <p:nvPr/>
        </p:nvSpPr>
        <p:spPr>
          <a:xfrm>
            <a:off x="609600" y="5661515"/>
            <a:ext cx="1116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소통을 허용했던 </a:t>
            </a:r>
            <a:r>
              <a:rPr lang="en-US" altLang="ko-KR" sz="2800" b="1" dirty="0"/>
              <a:t>MAAC </a:t>
            </a:r>
            <a:r>
              <a:rPr lang="ko-KR" altLang="en-US" sz="2800" b="1" dirty="0"/>
              <a:t>기법은 어느정도 효과가 나왔다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550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COMA</a:t>
            </a: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68915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563</Words>
  <Application>Microsoft Office PowerPoint</Application>
  <PresentationFormat>와이드스크린</PresentationFormat>
  <Paragraphs>219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Calibri (제목)</vt:lpstr>
      <vt:lpstr>HelveticaNeue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COMA(counterfactual multi-agent policy gradients)</vt:lpstr>
      <vt:lpstr>Index</vt:lpstr>
      <vt:lpstr>도입 배경    </vt:lpstr>
      <vt:lpstr>도입 배경</vt:lpstr>
      <vt:lpstr>제약조건     </vt:lpstr>
      <vt:lpstr>제약조건</vt:lpstr>
      <vt:lpstr>IAC     </vt:lpstr>
      <vt:lpstr>IAC</vt:lpstr>
      <vt:lpstr>COMA      </vt:lpstr>
      <vt:lpstr>COMA</vt:lpstr>
      <vt:lpstr>COMA</vt:lpstr>
      <vt:lpstr>COMA</vt:lpstr>
      <vt:lpstr>COMA</vt:lpstr>
      <vt:lpstr>COMA</vt:lpstr>
      <vt:lpstr>코드 분석     </vt:lpstr>
      <vt:lpstr>코드 분석</vt:lpstr>
      <vt:lpstr>코드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COMA(counterfactual multi-agent policy gradients)</dc:title>
  <dc:creator>규열 정</dc:creator>
  <cp:lastModifiedBy>규열 정</cp:lastModifiedBy>
  <cp:revision>36</cp:revision>
  <dcterms:created xsi:type="dcterms:W3CDTF">2020-09-12T02:21:11Z</dcterms:created>
  <dcterms:modified xsi:type="dcterms:W3CDTF">2020-09-13T09:30:27Z</dcterms:modified>
</cp:coreProperties>
</file>