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449" r:id="rId2"/>
    <p:sldId id="480" r:id="rId3"/>
    <p:sldId id="574" r:id="rId4"/>
    <p:sldId id="575" r:id="rId5"/>
    <p:sldId id="586" r:id="rId6"/>
    <p:sldId id="587" r:id="rId7"/>
    <p:sldId id="591" r:id="rId8"/>
    <p:sldId id="592" r:id="rId9"/>
    <p:sldId id="593" r:id="rId10"/>
    <p:sldId id="598" r:id="rId11"/>
    <p:sldId id="599" r:id="rId12"/>
    <p:sldId id="600" r:id="rId13"/>
    <p:sldId id="601" r:id="rId14"/>
    <p:sldId id="602" r:id="rId15"/>
    <p:sldId id="578" r:id="rId16"/>
    <p:sldId id="579" r:id="rId17"/>
    <p:sldId id="576" r:id="rId18"/>
    <p:sldId id="577" r:id="rId19"/>
    <p:sldId id="588" r:id="rId20"/>
    <p:sldId id="589" r:id="rId21"/>
    <p:sldId id="590" r:id="rId22"/>
    <p:sldId id="594" r:id="rId23"/>
    <p:sldId id="595" r:id="rId24"/>
    <p:sldId id="596" r:id="rId25"/>
    <p:sldId id="597" r:id="rId26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GY" initials="J" lastIdx="1" clrIdx="0">
    <p:extLst>
      <p:ext uri="{19B8F6BF-5375-455C-9EA6-DF929625EA0E}">
        <p15:presenceInfo xmlns:p15="http://schemas.microsoft.com/office/powerpoint/2012/main" userId="JGY" providerId="None"/>
      </p:ext>
    </p:extLst>
  </p:cmAuthor>
  <p:cmAuthor id="2" name="규열 정" initials="규정" lastIdx="2" clrIdx="1">
    <p:extLst>
      <p:ext uri="{19B8F6BF-5375-455C-9EA6-DF929625EA0E}">
        <p15:presenceInfo xmlns:p15="http://schemas.microsoft.com/office/powerpoint/2012/main" userId="336b631aa1f411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043"/>
    <a:srgbClr val="BBBBBB"/>
    <a:srgbClr val="EE3377"/>
    <a:srgbClr val="0077BB"/>
    <a:srgbClr val="4EBBE3"/>
    <a:srgbClr val="07968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87471" autoAdjust="0"/>
  </p:normalViewPr>
  <p:slideViewPr>
    <p:cSldViewPr>
      <p:cViewPr varScale="1">
        <p:scale>
          <a:sx n="100" d="100"/>
          <a:sy n="100" d="100"/>
        </p:scale>
        <p:origin x="196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BF95-9674-4AD9-9C79-594932E5DA65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45755-919B-47ED-8D88-DB115CB94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err="1"/>
              <a:t>Decentralised</a:t>
            </a:r>
            <a:r>
              <a:rPr lang="en-US" altLang="ko-KR" sz="1200" dirty="0"/>
              <a:t> – </a:t>
            </a:r>
            <a:r>
              <a:rPr lang="ko-KR" altLang="en-US" sz="1200" dirty="0"/>
              <a:t>각 </a:t>
            </a:r>
            <a:r>
              <a:rPr lang="en-US" altLang="ko-KR" sz="1200" dirty="0"/>
              <a:t>Agent</a:t>
            </a:r>
            <a:r>
              <a:rPr lang="ko-KR" altLang="en-US" sz="1200" dirty="0"/>
              <a:t>들의 행동</a:t>
            </a:r>
            <a:endParaRPr lang="en-US" altLang="ko-KR" sz="1200" dirty="0"/>
          </a:p>
          <a:p>
            <a:r>
              <a:rPr lang="en-US" altLang="ko-KR" sz="1200" spc="-150" dirty="0" err="1"/>
              <a:t>Centralised</a:t>
            </a:r>
            <a:r>
              <a:rPr lang="en-US" altLang="ko-KR" sz="1200" spc="-150" dirty="0"/>
              <a:t>  - </a:t>
            </a:r>
            <a:r>
              <a:rPr lang="en-US" altLang="ko-KR" sz="1200" dirty="0" err="1"/>
              <a:t>Decentralised</a:t>
            </a:r>
            <a:r>
              <a:rPr lang="en-US" altLang="ko-KR" sz="1200" dirty="0"/>
              <a:t> </a:t>
            </a:r>
            <a:r>
              <a:rPr lang="ko-KR" altLang="en-US" sz="1200" dirty="0"/>
              <a:t>행동을 모아 협동 플레이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09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Communication</a:t>
            </a:r>
            <a:r>
              <a:rPr lang="ko-KR" altLang="en-US" sz="1200" dirty="0"/>
              <a:t>을 이용하는 접근법도 있으나</a:t>
            </a:r>
            <a:r>
              <a:rPr lang="en-US" altLang="ko-KR" sz="1200" dirty="0"/>
              <a:t>. </a:t>
            </a:r>
            <a:r>
              <a:rPr lang="ko-KR" altLang="en-US" sz="1200" dirty="0"/>
              <a:t>이번에는 </a:t>
            </a:r>
            <a:r>
              <a:rPr lang="en-US" altLang="ko-KR" sz="1200" dirty="0"/>
              <a:t>communication</a:t>
            </a:r>
            <a:r>
              <a:rPr lang="ko-KR" altLang="en-US" sz="1200" dirty="0"/>
              <a:t>이 없는 환경에서의 방법을 진행함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17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solidFill>
                  <a:srgbClr val="00B0F0"/>
                </a:solidFill>
              </a:rPr>
              <a:t>Reward Shape : </a:t>
            </a:r>
            <a:r>
              <a:rPr lang="ko-KR" altLang="en-US" sz="1200" dirty="0">
                <a:solidFill>
                  <a:srgbClr val="00B0F0"/>
                </a:solidFill>
              </a:rPr>
              <a:t>전체 보상에서 각 </a:t>
            </a:r>
            <a:r>
              <a:rPr lang="en-US" altLang="ko-KR" sz="1200" dirty="0">
                <a:solidFill>
                  <a:srgbClr val="00B0F0"/>
                </a:solidFill>
              </a:rPr>
              <a:t>agent</a:t>
            </a:r>
            <a:r>
              <a:rPr lang="ko-KR" altLang="en-US" sz="1200" dirty="0">
                <a:solidFill>
                  <a:srgbClr val="00B0F0"/>
                </a:solidFill>
              </a:rPr>
              <a:t>의 </a:t>
            </a:r>
            <a:r>
              <a:rPr lang="ko-KR" altLang="en-US" sz="1200" dirty="0" err="1">
                <a:solidFill>
                  <a:srgbClr val="00B0F0"/>
                </a:solidFill>
              </a:rPr>
              <a:t>행동값을</a:t>
            </a:r>
            <a:r>
              <a:rPr lang="ko-KR" altLang="en-US" sz="1200" dirty="0">
                <a:solidFill>
                  <a:srgbClr val="00B0F0"/>
                </a:solidFill>
              </a:rPr>
              <a:t> 추정함</a:t>
            </a:r>
            <a:r>
              <a:rPr lang="en-US" altLang="ko-KR" sz="1200" dirty="0">
                <a:solidFill>
                  <a:srgbClr val="00B0F0"/>
                </a:solidFill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971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59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791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145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842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820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820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820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36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Communication</a:t>
            </a:r>
            <a:r>
              <a:rPr lang="ko-KR" altLang="en-US" sz="1200" dirty="0"/>
              <a:t>을 이용하는 접근법도 있으나</a:t>
            </a:r>
            <a:r>
              <a:rPr lang="en-US" altLang="ko-KR" sz="1200" dirty="0"/>
              <a:t>. </a:t>
            </a:r>
            <a:r>
              <a:rPr lang="ko-KR" altLang="en-US" sz="1200" dirty="0"/>
              <a:t>이번에는 </a:t>
            </a:r>
            <a:r>
              <a:rPr lang="en-US" altLang="ko-KR" sz="1200" dirty="0"/>
              <a:t>communication</a:t>
            </a:r>
            <a:r>
              <a:rPr lang="ko-KR" altLang="en-US" sz="1200" dirty="0"/>
              <a:t>이 없는 환경에서의 방법을 진행함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강화학습에서 </a:t>
            </a:r>
            <a:r>
              <a:rPr lang="ko-KR" altLang="en-US" sz="1200" dirty="0" err="1"/>
              <a:t>보상또한</a:t>
            </a:r>
            <a:r>
              <a:rPr lang="ko-KR" altLang="en-US" sz="1200" dirty="0"/>
              <a:t> 중요함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각 </a:t>
            </a:r>
            <a:r>
              <a:rPr lang="en-US" altLang="ko-KR" sz="1200" dirty="0"/>
              <a:t>agent</a:t>
            </a:r>
            <a:r>
              <a:rPr lang="ko-KR" altLang="en-US" sz="1200" dirty="0"/>
              <a:t>에 대한 보상을 따로 부여하는 것도 사실상 어려움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924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Communication</a:t>
            </a:r>
            <a:r>
              <a:rPr lang="ko-KR" altLang="en-US" sz="1200" dirty="0"/>
              <a:t>을 이용하는 접근법도 있으나</a:t>
            </a:r>
            <a:r>
              <a:rPr lang="en-US" altLang="ko-KR" sz="1200" dirty="0"/>
              <a:t>. </a:t>
            </a:r>
            <a:r>
              <a:rPr lang="ko-KR" altLang="en-US" sz="1200" dirty="0"/>
              <a:t>이번에는 </a:t>
            </a:r>
            <a:r>
              <a:rPr lang="en-US" altLang="ko-KR" sz="1200" dirty="0"/>
              <a:t>communication</a:t>
            </a:r>
            <a:r>
              <a:rPr lang="ko-KR" altLang="en-US" sz="1200" dirty="0"/>
              <a:t>이 없는 환경에서의 방법을 진행함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584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Communication</a:t>
            </a:r>
            <a:r>
              <a:rPr lang="ko-KR" altLang="en-US" sz="1200" dirty="0"/>
              <a:t>을 이용하는 접근법도 있으나</a:t>
            </a:r>
            <a:r>
              <a:rPr lang="en-US" altLang="ko-KR" sz="1200" dirty="0"/>
              <a:t>. </a:t>
            </a:r>
            <a:r>
              <a:rPr lang="ko-KR" altLang="en-US" sz="1200" dirty="0"/>
              <a:t>이번에는 </a:t>
            </a:r>
            <a:r>
              <a:rPr lang="en-US" altLang="ko-KR" sz="1200" dirty="0"/>
              <a:t>communication</a:t>
            </a:r>
            <a:r>
              <a:rPr lang="ko-KR" altLang="en-US" sz="1200" dirty="0"/>
              <a:t>이 없는 환경에서의 방법을 진행함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715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Communication</a:t>
            </a:r>
            <a:r>
              <a:rPr lang="ko-KR" altLang="en-US" sz="1200" dirty="0"/>
              <a:t>을 이용하는 접근법도 있으나</a:t>
            </a:r>
            <a:r>
              <a:rPr lang="en-US" altLang="ko-KR" sz="1200" dirty="0"/>
              <a:t>. </a:t>
            </a:r>
            <a:r>
              <a:rPr lang="ko-KR" altLang="en-US" sz="1200" dirty="0"/>
              <a:t>이번에는 </a:t>
            </a:r>
            <a:r>
              <a:rPr lang="en-US" altLang="ko-KR" sz="1200" dirty="0"/>
              <a:t>communication</a:t>
            </a:r>
            <a:r>
              <a:rPr lang="ko-KR" altLang="en-US" sz="1200" dirty="0"/>
              <a:t>이 없는 환경에서의 방법을 진행함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17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Communication</a:t>
            </a:r>
            <a:r>
              <a:rPr lang="ko-KR" altLang="en-US" sz="1200" dirty="0"/>
              <a:t>을 이용하는 접근법도 있으나</a:t>
            </a:r>
            <a:r>
              <a:rPr lang="en-US" altLang="ko-KR" sz="1200" dirty="0"/>
              <a:t>. </a:t>
            </a:r>
            <a:r>
              <a:rPr lang="ko-KR" altLang="en-US" sz="1200" dirty="0"/>
              <a:t>이번에는 </a:t>
            </a:r>
            <a:r>
              <a:rPr lang="en-US" altLang="ko-KR" sz="1200" dirty="0"/>
              <a:t>communication</a:t>
            </a:r>
            <a:r>
              <a:rPr lang="ko-KR" altLang="en-US" sz="1200" dirty="0"/>
              <a:t>이 없는 환경에서의 방법을 진행함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17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Communication</a:t>
            </a:r>
            <a:r>
              <a:rPr lang="ko-KR" altLang="en-US" sz="1200" dirty="0"/>
              <a:t>을 이용하는 접근법도 있으나</a:t>
            </a:r>
            <a:r>
              <a:rPr lang="en-US" altLang="ko-KR" sz="1200" dirty="0"/>
              <a:t>. </a:t>
            </a:r>
            <a:r>
              <a:rPr lang="ko-KR" altLang="en-US" sz="1200" dirty="0"/>
              <a:t>이번에는 </a:t>
            </a:r>
            <a:r>
              <a:rPr lang="en-US" altLang="ko-KR" sz="1200" dirty="0"/>
              <a:t>communication</a:t>
            </a:r>
            <a:r>
              <a:rPr lang="ko-KR" altLang="en-US" sz="1200" dirty="0"/>
              <a:t>이 없는 환경에서의 방법을 진행함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17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Communication</a:t>
            </a:r>
            <a:r>
              <a:rPr lang="ko-KR" altLang="en-US" sz="1200" dirty="0"/>
              <a:t>을 이용하는 접근법도 있으나</a:t>
            </a:r>
            <a:r>
              <a:rPr lang="en-US" altLang="ko-KR" sz="1200" dirty="0"/>
              <a:t>. </a:t>
            </a:r>
            <a:r>
              <a:rPr lang="ko-KR" altLang="en-US" sz="1200" dirty="0"/>
              <a:t>이번에는 </a:t>
            </a:r>
            <a:r>
              <a:rPr lang="en-US" altLang="ko-KR" sz="1200" dirty="0"/>
              <a:t>communication</a:t>
            </a:r>
            <a:r>
              <a:rPr lang="ko-KR" altLang="en-US" sz="1200" dirty="0"/>
              <a:t>이 없는 환경에서의 방법을 진행함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17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685800" y="1988842"/>
            <a:ext cx="7772400" cy="1362075"/>
          </a:xfrm>
        </p:spPr>
        <p:txBody>
          <a:bodyPr anchor="t"/>
          <a:lstStyle>
            <a:lvl1pPr algn="ctr">
              <a:defRPr sz="3200" b="1" cap="all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2020-07-16</a:t>
            </a:fld>
            <a:endParaRPr lang="ko-KR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2"/>
            <a:ext cx="2895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2"/>
            <a:ext cx="2133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2020-07-16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9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2020-07-16</a:t>
            </a:fld>
            <a:endParaRPr lang="ko-KR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77724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67200"/>
            <a:ext cx="77724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2020-07-16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l">
              <a:defRPr sz="40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2020-07-16</a:t>
            </a:fld>
            <a:endParaRPr lang="ko-KR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2"/>
            <a:ext cx="2895600" cy="244475"/>
          </a:xfr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2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9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6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2020-07-16</a:t>
            </a:fld>
            <a:endParaRPr lang="ko-K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1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2020-07-16</a:t>
            </a:fld>
            <a:endParaRPr lang="ko-K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2020-07-16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2020-07-16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3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2020-07-16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2020-07-16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0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zh-TW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zh-TW" dirty="0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2020-07-16</a:t>
            </a:fld>
            <a:endParaRPr lang="ko-KR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2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ko-KR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2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 dirty="0" err="1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Kyonggi</a:t>
            </a:r>
            <a:r>
              <a:rPr lang="en-US" sz="1600" i="1" dirty="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Univ. AI Lab.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r.battle.net/account/sc2/starter-editio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ko-kr/pycharm/download/#section=windows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hyperlink" Target="https://pytorch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083E5-5628-46AD-BEC4-FE2E83A1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MARL : Multi-Agent Reinforcement Learning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4E367-605D-4A77-8C77-C8E4C49C6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2020.7.18</a:t>
            </a:r>
          </a:p>
          <a:p>
            <a:r>
              <a:rPr lang="ko-KR" altLang="en-US" dirty="0" err="1"/>
              <a:t>정규열</a:t>
            </a:r>
            <a:endParaRPr lang="en-US" altLang="ko-KR" dirty="0"/>
          </a:p>
          <a:p>
            <a:r>
              <a:rPr lang="en-US" altLang="ko-KR" dirty="0"/>
              <a:t>Artificial Intelligence Lab</a:t>
            </a:r>
          </a:p>
          <a:p>
            <a:r>
              <a:rPr lang="en-US" altLang="ko-KR" dirty="0" err="1"/>
              <a:t>Kyonggi</a:t>
            </a:r>
            <a:r>
              <a:rPr lang="en-US" altLang="ko-KR" dirty="0"/>
              <a:t> </a:t>
            </a:r>
            <a:r>
              <a:rPr lang="en-US" altLang="ko-KR" dirty="0" err="1"/>
              <a:t>Univiersity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72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Environment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환경에서 제공하는 정보</a:t>
            </a:r>
            <a:endParaRPr lang="en-US" altLang="ko-KR" sz="2400" b="1" dirty="0"/>
          </a:p>
          <a:p>
            <a:pPr lvl="1"/>
            <a:r>
              <a:rPr lang="en-US" altLang="ko-KR" sz="2000" b="1" dirty="0"/>
              <a:t>State : </a:t>
            </a:r>
            <a:r>
              <a:rPr lang="ko-KR" altLang="en-US" sz="2000" dirty="0"/>
              <a:t>유닛의 위치</a:t>
            </a:r>
            <a:r>
              <a:rPr lang="en-US" altLang="ko-KR" sz="2000" dirty="0"/>
              <a:t>,  </a:t>
            </a:r>
            <a:r>
              <a:rPr lang="ko-KR" altLang="en-US" sz="2000" dirty="0"/>
              <a:t>체력</a:t>
            </a:r>
            <a:r>
              <a:rPr lang="en-US" altLang="ko-KR" sz="2000" dirty="0"/>
              <a:t>, agent</a:t>
            </a:r>
            <a:r>
              <a:rPr lang="ko-KR" altLang="en-US" sz="2000" dirty="0"/>
              <a:t>들의 이전 </a:t>
            </a:r>
            <a:r>
              <a:rPr lang="en-US" altLang="ko-KR" sz="2000" dirty="0"/>
              <a:t>action</a:t>
            </a:r>
          </a:p>
          <a:p>
            <a:pPr lvl="1"/>
            <a:endParaRPr lang="en-US" altLang="ko-KR" sz="2000" b="1" dirty="0"/>
          </a:p>
          <a:p>
            <a:pPr lvl="1"/>
            <a:r>
              <a:rPr lang="en-US" altLang="ko-KR" sz="2000" b="1" dirty="0"/>
              <a:t>Observation : </a:t>
            </a:r>
            <a:r>
              <a:rPr lang="ko-KR" altLang="en-US" sz="1800" dirty="0"/>
              <a:t>시야 범위 안에서의 거리</a:t>
            </a:r>
            <a:r>
              <a:rPr lang="en-US" altLang="ko-KR" sz="1800" dirty="0"/>
              <a:t>, </a:t>
            </a:r>
            <a:r>
              <a:rPr lang="ko-KR" altLang="en-US" sz="1800" dirty="0"/>
              <a:t>좌표</a:t>
            </a:r>
            <a:r>
              <a:rPr lang="en-US" altLang="ko-KR" sz="1800" dirty="0"/>
              <a:t>, </a:t>
            </a:r>
            <a:r>
              <a:rPr lang="ko-KR" altLang="en-US" sz="1800" dirty="0"/>
              <a:t>체력</a:t>
            </a:r>
            <a:r>
              <a:rPr lang="en-US" altLang="ko-KR" sz="1800" dirty="0"/>
              <a:t>, </a:t>
            </a:r>
            <a:r>
              <a:rPr lang="ko-KR" altLang="en-US" sz="1800" dirty="0"/>
              <a:t>보호막</a:t>
            </a:r>
            <a:r>
              <a:rPr lang="en-US" altLang="ko-KR" sz="1800" dirty="0"/>
              <a:t>, </a:t>
            </a:r>
            <a:r>
              <a:rPr lang="ko-KR" altLang="en-US" sz="1800" dirty="0"/>
              <a:t>유닛 종류</a:t>
            </a:r>
            <a:endParaRPr lang="en-US" altLang="ko-KR" sz="2000" dirty="0"/>
          </a:p>
          <a:p>
            <a:pPr lvl="1"/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endParaRPr lang="en-US" altLang="ko-KR" sz="2400" dirty="0"/>
          </a:p>
          <a:p>
            <a:pPr lvl="1"/>
            <a:endParaRPr lang="en-US" altLang="ko-KR" sz="2000" b="1" dirty="0"/>
          </a:p>
          <a:p>
            <a:endParaRPr lang="en-US" altLang="ko-KR" sz="16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E546A4-124A-4012-912D-78DFF7317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3429000"/>
            <a:ext cx="3424609" cy="244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62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alibri (제목)"/>
                <a:ea typeface="+mj-ea"/>
              </a:rPr>
              <a:t>Terms</a:t>
            </a:r>
            <a:br>
              <a:rPr lang="en-US" altLang="ko-KR" b="1" dirty="0"/>
            </a:br>
            <a:br>
              <a:rPr lang="en-US" altLang="ko-KR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0676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Terms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Markov Process</a:t>
            </a:r>
          </a:p>
          <a:p>
            <a:pPr lvl="1"/>
            <a:r>
              <a:rPr lang="ko-KR" altLang="en-US" sz="2000" dirty="0"/>
              <a:t>현재의 </a:t>
            </a:r>
            <a:r>
              <a:rPr lang="en-US" altLang="ko-KR" sz="2000" dirty="0"/>
              <a:t>state</a:t>
            </a:r>
            <a:r>
              <a:rPr lang="ko-KR" altLang="en-US" sz="2000" dirty="0"/>
              <a:t>는 이전 </a:t>
            </a:r>
            <a:r>
              <a:rPr lang="en-US" altLang="ko-KR" sz="2000" dirty="0"/>
              <a:t>state</a:t>
            </a:r>
            <a:r>
              <a:rPr lang="ko-KR" altLang="en-US" sz="2000" dirty="0"/>
              <a:t>에 의해서만 영향을 받는다</a:t>
            </a:r>
            <a:r>
              <a:rPr lang="en-US" altLang="ko-KR" sz="20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b="1" dirty="0"/>
              <a:t>Markov Reward Process</a:t>
            </a:r>
          </a:p>
          <a:p>
            <a:pPr lvl="1"/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endParaRPr lang="en-US" altLang="ko-KR" sz="2400" dirty="0"/>
          </a:p>
          <a:p>
            <a:r>
              <a:rPr lang="en-US" altLang="ko-KR" sz="2400" b="1" dirty="0"/>
              <a:t>Return</a:t>
            </a:r>
          </a:p>
          <a:p>
            <a:pPr lvl="1"/>
            <a:endParaRPr lang="en-US" altLang="ko-KR" sz="2000" b="1" dirty="0"/>
          </a:p>
          <a:p>
            <a:endParaRPr lang="en-US" altLang="ko-KR" sz="16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2D6567-C37E-46BA-8C81-4C303E2D3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557" y="2492896"/>
            <a:ext cx="3862885" cy="4231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C2EDE80-8414-46F9-8F32-912407767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3819525"/>
            <a:ext cx="971550" cy="2571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299A3D8-89B1-4548-B00A-05A50D4A28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557" y="3827909"/>
            <a:ext cx="609600" cy="2762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4633BF8-3173-44DB-8E1E-46BD0ACC9A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4365" y="3846959"/>
            <a:ext cx="257175" cy="2571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F37AAAC-78E2-4F0A-8D09-87FEF72AF5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2594" y="3827909"/>
            <a:ext cx="2419350" cy="2762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6C796AD-FF14-4647-B9FC-1A73F7E994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0557" y="4291707"/>
            <a:ext cx="200025" cy="2952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702EE09-E367-4990-8C23-52A29415D3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0582" y="4305746"/>
            <a:ext cx="1724025" cy="3048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399D799-5F7D-4515-901F-BE29C2A204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0557" y="5529237"/>
            <a:ext cx="32670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80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Terms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i="0" dirty="0">
                <a:solidFill>
                  <a:srgbClr val="000000"/>
                </a:solidFill>
                <a:effectLst/>
                <a:latin typeface="Spoqa Han Sans"/>
              </a:rPr>
              <a:t>State-value function</a:t>
            </a:r>
          </a:p>
          <a:p>
            <a:endParaRPr lang="en-US" altLang="ko-KR" sz="2400" b="1" dirty="0">
              <a:solidFill>
                <a:srgbClr val="000000"/>
              </a:solidFill>
              <a:latin typeface="Spoqa Han Sans"/>
            </a:endParaRPr>
          </a:p>
          <a:p>
            <a:endParaRPr lang="en-US" altLang="ko-KR" sz="2400" b="1" dirty="0">
              <a:solidFill>
                <a:srgbClr val="000000"/>
              </a:solidFill>
              <a:latin typeface="Spoqa Han Sans"/>
            </a:endParaRPr>
          </a:p>
          <a:p>
            <a:endParaRPr lang="en-US" altLang="ko-KR" sz="2400" b="1" dirty="0">
              <a:solidFill>
                <a:srgbClr val="000000"/>
              </a:solidFill>
              <a:latin typeface="Spoqa Han Sans"/>
            </a:endParaRPr>
          </a:p>
          <a:p>
            <a:endParaRPr lang="en-US" altLang="ko-KR" sz="2400" b="1" dirty="0">
              <a:solidFill>
                <a:srgbClr val="000000"/>
              </a:solidFill>
              <a:latin typeface="Spoqa Han Sans"/>
            </a:endParaRPr>
          </a:p>
          <a:p>
            <a:pPr marL="0" indent="0">
              <a:buNone/>
            </a:pPr>
            <a:endParaRPr lang="en-US" altLang="ko-KR" sz="2400" b="1" dirty="0">
              <a:solidFill>
                <a:srgbClr val="000000"/>
              </a:solidFill>
              <a:latin typeface="Spoqa Han Sans"/>
            </a:endParaRPr>
          </a:p>
          <a:p>
            <a:r>
              <a:rPr lang="en-US" altLang="ko-KR" sz="2400" b="1" dirty="0"/>
              <a:t>Policy</a:t>
            </a:r>
          </a:p>
          <a:p>
            <a:endParaRPr lang="en-US" altLang="ko-KR" sz="16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7034B4-87D2-45C1-9DFF-3AD65B5D8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562" y="2204864"/>
            <a:ext cx="1666875" cy="381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FBC5168-3B1D-463A-8210-174A932D1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949" y="2716467"/>
            <a:ext cx="6134100" cy="14001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CE4FE15-2C5C-4CDA-8759-CEFF7393CB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2824" y="4880422"/>
            <a:ext cx="2038350" cy="3333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D4237C0-047B-449B-AA31-960FF5AAC7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4224" y="5396359"/>
            <a:ext cx="2495550" cy="571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D0A2111-4287-4168-974C-8613ECFE6A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6149" y="6112756"/>
            <a:ext cx="21717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86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Terms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i="0" dirty="0">
                <a:solidFill>
                  <a:srgbClr val="000000"/>
                </a:solidFill>
                <a:effectLst/>
                <a:latin typeface="Spoqa Han Sans"/>
              </a:rPr>
              <a:t>State-value function with policy (V 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Spoqa Han Sans"/>
              </a:rPr>
              <a:t>값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Spoqa Han Sans"/>
              </a:rPr>
              <a:t>)</a:t>
            </a:r>
          </a:p>
          <a:p>
            <a:endParaRPr lang="en-US" altLang="ko-KR" sz="2400" b="1" i="0" dirty="0">
              <a:solidFill>
                <a:srgbClr val="000000"/>
              </a:solidFill>
              <a:effectLst/>
              <a:latin typeface="Spoqa Han Sans"/>
            </a:endParaRPr>
          </a:p>
          <a:p>
            <a:endParaRPr lang="en-US" altLang="ko-KR" sz="2400" b="1" dirty="0">
              <a:solidFill>
                <a:srgbClr val="000000"/>
              </a:solidFill>
              <a:latin typeface="Spoqa Han Sans"/>
            </a:endParaRPr>
          </a:p>
          <a:p>
            <a:endParaRPr lang="en-US" altLang="ko-KR" sz="2400" b="1" dirty="0">
              <a:solidFill>
                <a:srgbClr val="000000"/>
              </a:solidFill>
              <a:latin typeface="Spoqa Han Sans"/>
            </a:endParaRPr>
          </a:p>
          <a:p>
            <a:endParaRPr lang="en-US" altLang="ko-KR" sz="2400" b="1" dirty="0">
              <a:solidFill>
                <a:srgbClr val="000000"/>
              </a:solidFill>
              <a:latin typeface="Spoqa Han Sans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Spoqa Han Sans"/>
              </a:rPr>
              <a:t>Action-value function (Q </a:t>
            </a:r>
            <a:r>
              <a:rPr lang="ko-KR" altLang="en-US" sz="2400" b="1" dirty="0">
                <a:solidFill>
                  <a:srgbClr val="000000"/>
                </a:solidFill>
                <a:latin typeface="Spoqa Han Sans"/>
              </a:rPr>
              <a:t>값</a:t>
            </a:r>
            <a:r>
              <a:rPr lang="en-US" altLang="ko-KR" sz="2400" b="1" dirty="0">
                <a:solidFill>
                  <a:srgbClr val="000000"/>
                </a:solidFill>
                <a:latin typeface="Spoqa Han Sans"/>
              </a:rPr>
              <a:t>)</a:t>
            </a:r>
          </a:p>
          <a:p>
            <a:endParaRPr lang="en-US" altLang="ko-KR" sz="2400" b="1" dirty="0">
              <a:solidFill>
                <a:srgbClr val="000000"/>
              </a:solidFill>
              <a:latin typeface="Spoqa Han Sans"/>
            </a:endParaRPr>
          </a:p>
          <a:p>
            <a:pPr marL="0" indent="0">
              <a:buNone/>
            </a:pPr>
            <a:endParaRPr lang="en-US" altLang="ko-KR" sz="2400" b="1" dirty="0">
              <a:solidFill>
                <a:srgbClr val="000000"/>
              </a:solidFill>
              <a:latin typeface="Spoqa Han Sans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90452A-AB82-4A8A-AFC9-57165D506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190750"/>
            <a:ext cx="4267200" cy="12382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D2D139F-1996-4950-9010-2708C3562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4581128"/>
            <a:ext cx="55340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28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Previous Approach </a:t>
            </a:r>
            <a:br>
              <a:rPr lang="en-US" altLang="ko-KR" b="1" dirty="0"/>
            </a:br>
            <a:br>
              <a:rPr lang="en-US" altLang="ko-KR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384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Previous Approach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ko-KR" altLang="en-US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30D385A-09E1-4A61-8C9F-1951E57DB599}"/>
              </a:ext>
            </a:extLst>
          </p:cNvPr>
          <p:cNvSpPr txBox="1">
            <a:spLocks/>
          </p:cNvSpPr>
          <p:nvPr/>
        </p:nvSpPr>
        <p:spPr bwMode="auto">
          <a:xfrm>
            <a:off x="539552" y="1700808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ko-KR" altLang="en-US" sz="2400" b="1" dirty="0"/>
              <a:t>과거에는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Decentralised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학습 기반으로만 접근함</a:t>
            </a:r>
            <a:r>
              <a:rPr lang="en-US" altLang="ko-KR" sz="2400" b="1" dirty="0"/>
              <a:t>.</a:t>
            </a:r>
          </a:p>
          <a:p>
            <a:pPr lvl="1"/>
            <a:r>
              <a:rPr lang="en-US" altLang="ko-KR" sz="2000" dirty="0"/>
              <a:t>Q </a:t>
            </a:r>
            <a:r>
              <a:rPr lang="ko-KR" altLang="en-US" sz="2000" dirty="0"/>
              <a:t>러닝 </a:t>
            </a:r>
            <a:r>
              <a:rPr lang="en-US" altLang="ko-KR" sz="2000" dirty="0"/>
              <a:t>Base : IQL(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se-nanumgothic"/>
              </a:rPr>
              <a:t>Independent Q-learning, Ming Tan 1993</a:t>
            </a:r>
            <a:r>
              <a:rPr lang="en-US" altLang="ko-KR" sz="2000" dirty="0"/>
              <a:t>)</a:t>
            </a:r>
          </a:p>
          <a:p>
            <a:pPr lvl="2"/>
            <a:r>
              <a:rPr lang="ko-KR" altLang="en-US" sz="1600" dirty="0"/>
              <a:t>각 </a:t>
            </a:r>
            <a:r>
              <a:rPr lang="en-US" altLang="ko-KR" sz="1600" dirty="0"/>
              <a:t>agent</a:t>
            </a:r>
            <a:r>
              <a:rPr lang="ko-KR" altLang="en-US" sz="1600" dirty="0"/>
              <a:t>들이 각자의 부분 관측으로  </a:t>
            </a:r>
            <a:r>
              <a:rPr lang="en-US" altLang="ko-KR" sz="1600" dirty="0"/>
              <a:t>Q</a:t>
            </a:r>
            <a:r>
              <a:rPr lang="ko-KR" altLang="en-US" sz="1600" dirty="0"/>
              <a:t>러닝을 진행함</a:t>
            </a:r>
            <a:endParaRPr lang="en-US" altLang="ko-KR" sz="1600" dirty="0"/>
          </a:p>
          <a:p>
            <a:pPr lvl="2"/>
            <a:r>
              <a:rPr lang="ko-KR" altLang="en-US" sz="1600" dirty="0"/>
              <a:t>이 방법은 어떤 상황에서는 성능이 좋으나 항상 좋지는 않다</a:t>
            </a:r>
            <a:r>
              <a:rPr lang="en-US" altLang="ko-KR" sz="1600" dirty="0"/>
              <a:t>. </a:t>
            </a:r>
          </a:p>
          <a:p>
            <a:pPr lvl="1"/>
            <a:r>
              <a:rPr lang="en-US" altLang="ko-KR" dirty="0"/>
              <a:t>Actor-Critic Base : IAC(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Independent Actor-Critic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sz="1600" dirty="0"/>
              <a:t>이 기법 또한 </a:t>
            </a:r>
            <a:r>
              <a:rPr lang="en-US" altLang="ko-KR" sz="1600" dirty="0"/>
              <a:t>Centralize Learning</a:t>
            </a:r>
            <a:r>
              <a:rPr lang="ko-KR" altLang="en-US" sz="1600" dirty="0"/>
              <a:t>의 부재로 </a:t>
            </a:r>
            <a:r>
              <a:rPr lang="en-US" altLang="ko-KR" sz="1600" dirty="0"/>
              <a:t>IQL</a:t>
            </a:r>
            <a:r>
              <a:rPr lang="ko-KR" altLang="en-US" sz="1600" dirty="0"/>
              <a:t>과 성능은 비슷하다</a:t>
            </a:r>
            <a:r>
              <a:rPr lang="en-US" altLang="ko-KR" sz="1600" dirty="0"/>
              <a:t>.</a:t>
            </a:r>
          </a:p>
          <a:p>
            <a:pPr lvl="2"/>
            <a:endParaRPr lang="en-US" altLang="ko-KR" sz="2000" dirty="0"/>
          </a:p>
          <a:p>
            <a:r>
              <a:rPr lang="ko-KR" altLang="en-US" sz="2400" b="1" dirty="0"/>
              <a:t>현재의 접근법</a:t>
            </a:r>
            <a:endParaRPr lang="en-US" altLang="ko-KR" sz="2400" b="1" dirty="0"/>
          </a:p>
          <a:p>
            <a:pPr lvl="1"/>
            <a:r>
              <a:rPr lang="ko-KR" altLang="en-US" sz="2000" dirty="0"/>
              <a:t>따라서 </a:t>
            </a:r>
            <a:r>
              <a:rPr lang="en-US" altLang="ko-KR" sz="2000" dirty="0"/>
              <a:t>Centralize Learning</a:t>
            </a:r>
            <a:r>
              <a:rPr lang="ko-KR" altLang="en-US" sz="2000" dirty="0"/>
              <a:t>을 부여한 </a:t>
            </a:r>
            <a:r>
              <a:rPr lang="en-US" altLang="ko-KR" sz="2000" dirty="0">
                <a:solidFill>
                  <a:schemeClr val="accent2"/>
                </a:solidFill>
              </a:rPr>
              <a:t>QMIX, COMA </a:t>
            </a:r>
            <a:r>
              <a:rPr lang="ko-KR" altLang="en-US" sz="2000" dirty="0"/>
              <a:t>를 소개함</a:t>
            </a:r>
            <a:r>
              <a:rPr lang="en-US" altLang="ko-KR" sz="2000" dirty="0"/>
              <a:t>.</a:t>
            </a:r>
            <a:endParaRPr lang="en-US" altLang="ko-KR" sz="2000" b="1" dirty="0"/>
          </a:p>
          <a:p>
            <a:pPr lvl="2"/>
            <a:r>
              <a:rPr lang="ko-KR" altLang="en-US" sz="1400" dirty="0"/>
              <a:t>전체 정보를 볼 수 있는 </a:t>
            </a:r>
            <a:r>
              <a:rPr lang="en-US" altLang="ko-KR" sz="1600" dirty="0">
                <a:solidFill>
                  <a:srgbClr val="00B0F0"/>
                </a:solidFill>
              </a:rPr>
              <a:t>Centralize Learning </a:t>
            </a:r>
            <a:r>
              <a:rPr lang="ko-KR" altLang="en-US" sz="1600" dirty="0"/>
              <a:t>을 추가함</a:t>
            </a:r>
            <a:r>
              <a:rPr lang="en-US" altLang="ko-KR" sz="1600" dirty="0"/>
              <a:t>.</a:t>
            </a:r>
            <a:endParaRPr lang="en-US" altLang="ko-KR" sz="1400" dirty="0">
              <a:solidFill>
                <a:srgbClr val="00B0F0"/>
              </a:solidFill>
            </a:endParaRPr>
          </a:p>
          <a:p>
            <a:pPr lvl="2"/>
            <a:r>
              <a:rPr lang="ko-KR" altLang="en-US" sz="1400" dirty="0"/>
              <a:t>또한 보상이 팀 단위로 주어지기 때문에 각 </a:t>
            </a:r>
            <a:r>
              <a:rPr lang="en-US" altLang="ko-KR" sz="1400" dirty="0"/>
              <a:t>agent</a:t>
            </a:r>
            <a:r>
              <a:rPr lang="ko-KR" altLang="en-US" sz="1400" dirty="0"/>
              <a:t>의 </a:t>
            </a:r>
            <a:r>
              <a:rPr lang="en-US" altLang="ko-KR" sz="1400" dirty="0"/>
              <a:t>action</a:t>
            </a:r>
            <a:r>
              <a:rPr lang="ko-KR" altLang="en-US" sz="1400" dirty="0"/>
              <a:t>을 평가하기 위한 </a:t>
            </a:r>
            <a:r>
              <a:rPr lang="en-US" altLang="ko-KR" sz="1400" dirty="0">
                <a:solidFill>
                  <a:srgbClr val="00B0F0"/>
                </a:solidFill>
              </a:rPr>
              <a:t>Reward Shape </a:t>
            </a:r>
            <a:r>
              <a:rPr lang="ko-KR" altLang="en-US" sz="1400" dirty="0"/>
              <a:t>의</a:t>
            </a:r>
            <a:r>
              <a:rPr lang="en-US" altLang="ko-KR" sz="1400" dirty="0"/>
              <a:t>  </a:t>
            </a:r>
            <a:r>
              <a:rPr lang="ko-KR" altLang="en-US" sz="1400" dirty="0"/>
              <a:t>도입</a:t>
            </a:r>
            <a:endParaRPr lang="en-US" altLang="ko-KR" sz="1600" b="1" dirty="0"/>
          </a:p>
          <a:p>
            <a:endParaRPr lang="en-US" altLang="ko-KR" sz="1600" dirty="0">
              <a:latin typeface="+mj-ea"/>
              <a:ea typeface="+mj-ea"/>
            </a:endParaRPr>
          </a:p>
          <a:p>
            <a:pPr marL="914400" lvl="2" indent="0">
              <a:buFont typeface="Wingdings" pitchFamily="2" charset="2"/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8558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QMIX</a:t>
            </a:r>
            <a:br>
              <a:rPr lang="en-US" altLang="ko-KR" b="1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4209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QMIX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Main Idea</a:t>
            </a:r>
          </a:p>
          <a:p>
            <a:pPr lvl="1"/>
            <a:r>
              <a:rPr lang="ko-KR" altLang="en-US" sz="2000" dirty="0"/>
              <a:t>기존 </a:t>
            </a:r>
            <a:r>
              <a:rPr lang="en-US" altLang="ko-KR" sz="2000" dirty="0"/>
              <a:t>IQL</a:t>
            </a:r>
            <a:r>
              <a:rPr lang="ko-KR" altLang="en-US" sz="2000" dirty="0"/>
              <a:t>에서 </a:t>
            </a:r>
            <a:r>
              <a:rPr lang="en-US" altLang="ko-KR" sz="2000" dirty="0" err="1"/>
              <a:t>Centralised</a:t>
            </a:r>
            <a:r>
              <a:rPr lang="en-US" altLang="ko-KR" sz="2000" dirty="0"/>
              <a:t> Learning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추가하였다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간단한 </a:t>
            </a:r>
            <a:r>
              <a:rPr lang="en-US" altLang="ko-KR" sz="2000" dirty="0"/>
              <a:t>Reward shape </a:t>
            </a:r>
            <a:r>
              <a:rPr lang="ko-KR" altLang="en-US" sz="2000" dirty="0"/>
              <a:t>도입함</a:t>
            </a:r>
            <a:r>
              <a:rPr lang="en-US" altLang="ko-KR" sz="2000" dirty="0"/>
              <a:t>.</a:t>
            </a:r>
          </a:p>
          <a:p>
            <a:endParaRPr lang="en-US" altLang="ko-KR" sz="2400" b="1" dirty="0"/>
          </a:p>
          <a:p>
            <a:r>
              <a:rPr lang="en-US" altLang="ko-KR" sz="2400" b="1" dirty="0" err="1"/>
              <a:t>BackGround</a:t>
            </a:r>
            <a:endParaRPr lang="en-US" altLang="ko-KR" sz="2400" b="1" dirty="0"/>
          </a:p>
          <a:p>
            <a:pPr lvl="1"/>
            <a:r>
              <a:rPr lang="en-US" altLang="ko-KR" sz="2000" b="1" dirty="0"/>
              <a:t>Dec-POMDP</a:t>
            </a:r>
          </a:p>
          <a:p>
            <a:pPr lvl="2"/>
            <a:r>
              <a:rPr lang="en-US" altLang="ko-KR" sz="1600" dirty="0"/>
              <a:t>Decentralize – Partial Observation MDP</a:t>
            </a:r>
          </a:p>
          <a:p>
            <a:pPr lvl="1"/>
            <a:r>
              <a:rPr lang="en-US" altLang="ko-KR" sz="2000" b="1" dirty="0"/>
              <a:t>Deep Q-Learning(DQN)</a:t>
            </a:r>
          </a:p>
          <a:p>
            <a:pPr lvl="2"/>
            <a:r>
              <a:rPr lang="en-US" altLang="ko-KR" sz="1600" dirty="0"/>
              <a:t>Target </a:t>
            </a:r>
            <a:r>
              <a:rPr lang="ko-KR" altLang="en-US" sz="1600" dirty="0"/>
              <a:t>신경망을 부여하여 갱신함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2000" b="1" dirty="0"/>
              <a:t>Deep Recurrent Q-Learning</a:t>
            </a:r>
          </a:p>
          <a:p>
            <a:pPr lvl="2"/>
            <a:r>
              <a:rPr lang="ko-KR" altLang="en-US" sz="1600" dirty="0"/>
              <a:t>과거 정보를 활용하기 위하여 순환 신경망</a:t>
            </a:r>
            <a:r>
              <a:rPr lang="en-US" altLang="ko-KR" sz="1600" dirty="0"/>
              <a:t>(LSTM, </a:t>
            </a:r>
            <a:r>
              <a:rPr lang="en-US" altLang="ko-KR" sz="1600" b="1" dirty="0"/>
              <a:t>GRU</a:t>
            </a:r>
            <a:r>
              <a:rPr lang="en-US" altLang="ko-KR" sz="1600" dirty="0"/>
              <a:t>)</a:t>
            </a:r>
            <a:r>
              <a:rPr lang="ko-KR" altLang="en-US" sz="1600" dirty="0"/>
              <a:t> 사용</a:t>
            </a:r>
            <a:endParaRPr lang="en-US" altLang="ko-KR" sz="1600" dirty="0"/>
          </a:p>
          <a:p>
            <a:pPr lvl="1"/>
            <a:r>
              <a:rPr lang="en-US" altLang="ko-KR" sz="2000" b="1" dirty="0"/>
              <a:t>Independent Q-Learning (IQL)</a:t>
            </a:r>
          </a:p>
          <a:p>
            <a:pPr lvl="1"/>
            <a:endParaRPr lang="en-US" altLang="ko-KR" sz="20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558DE6-3163-4A93-8B6E-76385ACE9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3356992"/>
            <a:ext cx="2018307" cy="283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75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QMIX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B5911CD-62A2-432E-B531-EE2E11EEAB27}"/>
              </a:ext>
            </a:extLst>
          </p:cNvPr>
          <p:cNvSpPr txBox="1">
            <a:spLocks/>
          </p:cNvSpPr>
          <p:nvPr/>
        </p:nvSpPr>
        <p:spPr bwMode="auto">
          <a:xfrm>
            <a:off x="457200" y="1462881"/>
            <a:ext cx="8229600" cy="522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err="1"/>
              <a:t>Centralised</a:t>
            </a:r>
            <a:r>
              <a:rPr lang="en-US" altLang="ko-KR" sz="2400" b="1" dirty="0"/>
              <a:t> Learning</a:t>
            </a:r>
          </a:p>
          <a:p>
            <a:pPr lvl="1"/>
            <a:r>
              <a:rPr lang="ko-KR" altLang="en-US" sz="2000" dirty="0"/>
              <a:t>각 </a:t>
            </a:r>
            <a:r>
              <a:rPr lang="en-US" altLang="ko-KR" sz="2000" dirty="0"/>
              <a:t>agent</a:t>
            </a:r>
            <a:r>
              <a:rPr lang="ko-KR" altLang="en-US" sz="2000" dirty="0"/>
              <a:t>의 </a:t>
            </a:r>
            <a:r>
              <a:rPr lang="en-US" altLang="ko-KR" sz="2000" dirty="0"/>
              <a:t>Q</a:t>
            </a:r>
            <a:r>
              <a:rPr lang="ko-KR" altLang="en-US" sz="2000" dirty="0"/>
              <a:t>값을 비선형으로 조합하여 </a:t>
            </a:r>
            <a:r>
              <a:rPr lang="en-US" altLang="ko-KR" sz="2000" dirty="0" err="1"/>
              <a:t>Q_tot</a:t>
            </a:r>
            <a:r>
              <a:rPr lang="en-US" altLang="ko-KR" sz="2000" dirty="0"/>
              <a:t> </a:t>
            </a:r>
            <a:r>
              <a:rPr lang="ko-KR" altLang="en-US" sz="2000" dirty="0"/>
              <a:t>산출</a:t>
            </a:r>
            <a:endParaRPr lang="en-US" altLang="ko-KR" sz="2400" dirty="0"/>
          </a:p>
          <a:p>
            <a:pPr lvl="1"/>
            <a:r>
              <a:rPr lang="ko-KR" altLang="en-US" sz="2000" dirty="0"/>
              <a:t>단 </a:t>
            </a:r>
            <a:r>
              <a:rPr lang="en-US" altLang="ko-KR" sz="2000" dirty="0"/>
              <a:t>Q</a:t>
            </a:r>
            <a:r>
              <a:rPr lang="ko-KR" altLang="en-US" sz="2000" dirty="0"/>
              <a:t>값이 단조증가 해야함</a:t>
            </a:r>
            <a:endParaRPr lang="en-US" altLang="ko-KR" sz="2000" dirty="0"/>
          </a:p>
          <a:p>
            <a:pPr lvl="1"/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r>
              <a:rPr lang="en-US" altLang="ko-KR" sz="2400" b="1" dirty="0"/>
              <a:t>Reward Shape</a:t>
            </a:r>
          </a:p>
          <a:p>
            <a:pPr lvl="1"/>
            <a:r>
              <a:rPr lang="en-US" altLang="ko-KR" sz="2000" dirty="0" err="1"/>
              <a:t>Q_tot</a:t>
            </a:r>
            <a:r>
              <a:rPr lang="ko-KR" altLang="en-US" sz="2000" dirty="0"/>
              <a:t>의 </a:t>
            </a:r>
            <a:r>
              <a:rPr lang="en-US" altLang="ko-KR" sz="2000" dirty="0"/>
              <a:t>MSE</a:t>
            </a:r>
            <a:r>
              <a:rPr lang="ko-KR" altLang="en-US" sz="2000" dirty="0"/>
              <a:t>로 역전파를 수행하여 각</a:t>
            </a:r>
            <a:r>
              <a:rPr lang="en-US" altLang="ko-KR" sz="2000" dirty="0"/>
              <a:t> agent</a:t>
            </a:r>
            <a:r>
              <a:rPr lang="ko-KR" altLang="en-US" sz="2000" dirty="0"/>
              <a:t>의 </a:t>
            </a:r>
            <a:r>
              <a:rPr lang="en-US" altLang="ko-KR" sz="2000" dirty="0"/>
              <a:t>Q</a:t>
            </a:r>
            <a:r>
              <a:rPr lang="ko-KR" altLang="en-US" sz="2000" dirty="0"/>
              <a:t>함수도 수정이 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400" b="1" dirty="0"/>
              <a:t> </a:t>
            </a:r>
            <a:endParaRPr lang="en-US" altLang="ko-KR" sz="2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8BA780-6E75-4F82-B801-AD586EDAD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285" y="2556123"/>
            <a:ext cx="4305300" cy="2305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101084-20B7-44EB-99E5-561BC0B1D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2670811"/>
            <a:ext cx="2010225" cy="9913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C8C52E-2778-43F3-AE49-99359A9A8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768" y="5724109"/>
            <a:ext cx="3960440" cy="107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6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Index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Calibri (제목)"/>
              </a:rPr>
              <a:t>Introduction </a:t>
            </a:r>
          </a:p>
          <a:p>
            <a:r>
              <a:rPr lang="en-US" altLang="ko-KR" b="1" dirty="0">
                <a:latin typeface="Calibri (제목)"/>
                <a:ea typeface="+mj-ea"/>
              </a:rPr>
              <a:t>Environment </a:t>
            </a:r>
          </a:p>
          <a:p>
            <a:r>
              <a:rPr lang="en-US" altLang="ko-KR" b="1" dirty="0">
                <a:latin typeface="Calibri (제목)"/>
                <a:ea typeface="+mj-ea"/>
              </a:rPr>
              <a:t>Terms</a:t>
            </a:r>
          </a:p>
          <a:p>
            <a:r>
              <a:rPr lang="en-US" altLang="ko-KR" b="1" dirty="0"/>
              <a:t>Previous Approach </a:t>
            </a:r>
          </a:p>
          <a:p>
            <a:r>
              <a:rPr lang="en-US" altLang="ko-KR" b="1" dirty="0"/>
              <a:t>QMIX</a:t>
            </a:r>
          </a:p>
          <a:p>
            <a:r>
              <a:rPr lang="en-US" altLang="ko-KR" b="1" dirty="0"/>
              <a:t>COMA</a:t>
            </a:r>
            <a:endParaRPr lang="en-US" altLang="ko-KR" b="1" dirty="0">
              <a:latin typeface="Calibri (제목)"/>
              <a:ea typeface="+mj-ea"/>
            </a:endParaRPr>
          </a:p>
          <a:p>
            <a:pPr lvl="1"/>
            <a:endParaRPr lang="en-US" altLang="ko-KR" dirty="0">
              <a:latin typeface="Calibri (제목)"/>
              <a:ea typeface="+mj-ea"/>
            </a:endParaRPr>
          </a:p>
          <a:p>
            <a:pPr marL="457200" lvl="1" indent="0">
              <a:buNone/>
            </a:pPr>
            <a:endParaRPr lang="ko-KR" altLang="en-US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2761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QMIX – Mixing Network code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B5911CD-62A2-432E-B531-EE2E11EEAB27}"/>
              </a:ext>
            </a:extLst>
          </p:cNvPr>
          <p:cNvSpPr txBox="1">
            <a:spLocks/>
          </p:cNvSpPr>
          <p:nvPr/>
        </p:nvSpPr>
        <p:spPr bwMode="auto">
          <a:xfrm>
            <a:off x="457200" y="1462881"/>
            <a:ext cx="8229600" cy="522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/>
          </a:p>
          <a:p>
            <a:pPr marL="0" indent="0">
              <a:buNone/>
            </a:pPr>
            <a:r>
              <a:rPr lang="ko-KR" altLang="en-US" sz="2400" b="1" dirty="0"/>
              <a:t> </a:t>
            </a:r>
            <a:endParaRPr lang="en-US" altLang="ko-KR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405645-B418-4DFB-9219-46EACF039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2492896"/>
            <a:ext cx="2399371" cy="33843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C34D4D-5ED4-4E65-B7F4-0F35944E4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09273"/>
            <a:ext cx="4427388" cy="502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7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QMIX – Target Update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B5911CD-62A2-432E-B531-EE2E11EEAB27}"/>
              </a:ext>
            </a:extLst>
          </p:cNvPr>
          <p:cNvSpPr txBox="1">
            <a:spLocks/>
          </p:cNvSpPr>
          <p:nvPr/>
        </p:nvSpPr>
        <p:spPr bwMode="auto">
          <a:xfrm>
            <a:off x="457200" y="1462881"/>
            <a:ext cx="8229600" cy="522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/>
          </a:p>
          <a:p>
            <a:pPr marL="0" indent="0">
              <a:buNone/>
            </a:pPr>
            <a:r>
              <a:rPr lang="ko-KR" altLang="en-US" sz="2400" b="1" dirty="0"/>
              <a:t> </a:t>
            </a:r>
            <a:endParaRPr lang="en-US" altLang="ko-KR" sz="2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314E40-E060-4A97-A2E8-7F91D33A0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503591"/>
            <a:ext cx="7632848" cy="44908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487936-FF92-4D83-8D06-2925812B6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796" y="6059009"/>
            <a:ext cx="3672408" cy="72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22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COMA</a:t>
            </a:r>
            <a:br>
              <a:rPr lang="en-US" altLang="ko-KR" b="1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9292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COMA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Main Idea</a:t>
            </a:r>
          </a:p>
          <a:p>
            <a:pPr lvl="1"/>
            <a:r>
              <a:rPr lang="ko-KR" altLang="en-US" sz="2000" dirty="0"/>
              <a:t>기존 </a:t>
            </a:r>
            <a:r>
              <a:rPr lang="en-US" altLang="ko-KR" sz="2000" dirty="0"/>
              <a:t>IAC</a:t>
            </a:r>
            <a:r>
              <a:rPr lang="ko-KR" altLang="en-US" sz="2000" dirty="0"/>
              <a:t>에서 </a:t>
            </a:r>
            <a:r>
              <a:rPr lang="en-US" altLang="ko-KR" sz="2000" dirty="0" err="1"/>
              <a:t>Centralised</a:t>
            </a:r>
            <a:r>
              <a:rPr lang="en-US" altLang="ko-KR" sz="2000" dirty="0"/>
              <a:t> Learning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추가하였다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Reward shape </a:t>
            </a:r>
            <a:r>
              <a:rPr lang="ko-KR" altLang="en-US" sz="2000" dirty="0"/>
              <a:t>도입함</a:t>
            </a:r>
            <a:r>
              <a:rPr lang="en-US" altLang="ko-KR" sz="2000" dirty="0"/>
              <a:t>.</a:t>
            </a:r>
          </a:p>
          <a:p>
            <a:endParaRPr lang="en-US" altLang="ko-KR" sz="2400" b="1" dirty="0"/>
          </a:p>
          <a:p>
            <a:pPr lvl="1"/>
            <a:endParaRPr lang="en-US" altLang="ko-KR" sz="20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EE634D-0BFF-4BC7-947D-41607A9B7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21" y="3212976"/>
            <a:ext cx="729175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14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COMA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Reward Shape</a:t>
            </a:r>
            <a:endParaRPr lang="en-US" altLang="ko-KR" sz="2000" dirty="0"/>
          </a:p>
          <a:p>
            <a:endParaRPr lang="en-US" altLang="ko-KR" sz="2400" b="1" dirty="0"/>
          </a:p>
          <a:p>
            <a:pPr lvl="1"/>
            <a:endParaRPr lang="en-US" altLang="ko-KR" sz="20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BDC567-E9A0-4FC5-B98E-67D9AB0B5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420888"/>
            <a:ext cx="3248025" cy="314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27D43-3F2A-4D13-B457-44886A0F987B}"/>
              </a:ext>
            </a:extLst>
          </p:cNvPr>
          <p:cNvSpPr txBox="1"/>
          <p:nvPr/>
        </p:nvSpPr>
        <p:spPr>
          <a:xfrm>
            <a:off x="5292080" y="239636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경우의수가 많음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227B89A-5DE4-493A-8EE0-304035B6F867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435649" y="2578051"/>
            <a:ext cx="787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BD0515FC-CCCB-4E57-AAB5-B65B4673D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3084414"/>
            <a:ext cx="52959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19BBFD-0D45-46D6-AB60-0083662D7373}"/>
              </a:ext>
            </a:extLst>
          </p:cNvPr>
          <p:cNvSpPr txBox="1"/>
          <p:nvPr/>
        </p:nvSpPr>
        <p:spPr>
          <a:xfrm>
            <a:off x="4572000" y="3743549"/>
            <a:ext cx="398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신경망의 경우 </a:t>
            </a:r>
            <a:r>
              <a:rPr lang="ko-KR" altLang="en-US" dirty="0" err="1"/>
              <a:t>연산량이</a:t>
            </a:r>
            <a:r>
              <a:rPr lang="ko-KR" altLang="en-US" dirty="0"/>
              <a:t> 많다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BE78911-B629-4DA1-BB44-552ED074E953}"/>
              </a:ext>
            </a:extLst>
          </p:cNvPr>
          <p:cNvCxnSpPr>
            <a:cxnSpLocks/>
          </p:cNvCxnSpPr>
          <p:nvPr/>
        </p:nvCxnSpPr>
        <p:spPr>
          <a:xfrm flipH="1" flipV="1">
            <a:off x="5436096" y="3518638"/>
            <a:ext cx="792088" cy="224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6B676B62-8E7C-44AD-B718-90D1AC458F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738" y="4107655"/>
            <a:ext cx="59245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07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COMA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Centralize Critic</a:t>
            </a:r>
          </a:p>
          <a:p>
            <a:pPr lvl="1"/>
            <a:r>
              <a:rPr lang="en-US" altLang="ko-KR" sz="2000" dirty="0"/>
              <a:t>Joint-Action</a:t>
            </a:r>
            <a:r>
              <a:rPr lang="ko-KR" altLang="en-US" sz="2000" dirty="0"/>
              <a:t>의 </a:t>
            </a:r>
            <a:r>
              <a:rPr lang="en-US" altLang="ko-KR" sz="2000" dirty="0"/>
              <a:t>Q</a:t>
            </a:r>
            <a:r>
              <a:rPr lang="ko-KR" altLang="en-US" sz="2000" dirty="0"/>
              <a:t>값을 산출함</a:t>
            </a:r>
            <a:endParaRPr lang="en-US" altLang="ko-KR" sz="2000" dirty="0"/>
          </a:p>
          <a:p>
            <a:pPr lvl="2"/>
            <a:r>
              <a:rPr lang="en-US" altLang="ko-KR" sz="1600" dirty="0"/>
              <a:t>Input -&gt; state, </a:t>
            </a:r>
            <a:r>
              <a:rPr lang="ko-KR" altLang="en-US" sz="1600" dirty="0"/>
              <a:t>각 </a:t>
            </a:r>
            <a:r>
              <a:rPr lang="en-US" altLang="ko-KR" sz="1600" dirty="0"/>
              <a:t>agent </a:t>
            </a:r>
            <a:r>
              <a:rPr lang="ko-KR" altLang="en-US" sz="1600" dirty="0"/>
              <a:t>의 </a:t>
            </a:r>
            <a:r>
              <a:rPr lang="en-US" altLang="ko-KR" sz="1600" dirty="0"/>
              <a:t>observation, </a:t>
            </a:r>
            <a:r>
              <a:rPr lang="ko-KR" altLang="en-US" sz="1600" dirty="0"/>
              <a:t>각 </a:t>
            </a:r>
            <a:r>
              <a:rPr lang="en-US" altLang="ko-KR" sz="1600" dirty="0"/>
              <a:t>agent</a:t>
            </a:r>
            <a:r>
              <a:rPr lang="ko-KR" altLang="en-US" sz="1600" dirty="0"/>
              <a:t>의 </a:t>
            </a:r>
            <a:r>
              <a:rPr lang="en-US" altLang="ko-KR" sz="1600" dirty="0"/>
              <a:t>action </a:t>
            </a:r>
          </a:p>
          <a:p>
            <a:endParaRPr lang="en-US" altLang="ko-KR" sz="2400" b="1" dirty="0"/>
          </a:p>
          <a:p>
            <a:pPr lvl="1"/>
            <a:endParaRPr lang="en-US" altLang="ko-KR" sz="20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3D2A59-6C78-4525-9C66-A00837682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0" y="3068960"/>
            <a:ext cx="3771900" cy="2743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03FBB2-93D0-40F9-82E9-524E70DBE4CE}"/>
              </a:ext>
            </a:extLst>
          </p:cNvPr>
          <p:cNvSpPr txBox="1"/>
          <p:nvPr/>
        </p:nvSpPr>
        <p:spPr>
          <a:xfrm>
            <a:off x="1693937" y="613052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산출된 </a:t>
            </a:r>
            <a:r>
              <a:rPr lang="en-US" altLang="ko-KR" dirty="0" err="1"/>
              <a:t>Joimt</a:t>
            </a:r>
            <a:r>
              <a:rPr lang="en-US" altLang="ko-KR" dirty="0"/>
              <a:t>-Action</a:t>
            </a:r>
            <a:r>
              <a:rPr lang="ko-KR" altLang="en-US" dirty="0"/>
              <a:t>에 대한 </a:t>
            </a:r>
            <a:r>
              <a:rPr lang="en-US" altLang="ko-KR" dirty="0"/>
              <a:t>Q</a:t>
            </a:r>
            <a:r>
              <a:rPr lang="ko-KR" altLang="en-US" dirty="0"/>
              <a:t>값으로 </a:t>
            </a:r>
            <a:r>
              <a:rPr lang="en-US" altLang="ko-KR" dirty="0"/>
              <a:t>Advantage</a:t>
            </a:r>
            <a:r>
              <a:rPr lang="ko-KR" altLang="en-US" dirty="0"/>
              <a:t>를 계산</a:t>
            </a:r>
          </a:p>
        </p:txBody>
      </p:sp>
    </p:spTree>
    <p:extLst>
      <p:ext uri="{BB962C8B-B14F-4D97-AF65-F5344CB8AC3E}">
        <p14:creationId xmlns:p14="http://schemas.microsoft.com/office/powerpoint/2010/main" val="427885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alibri (제목)"/>
              </a:rPr>
              <a:t>Introduction</a:t>
            </a: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00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Introduction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현재의 </a:t>
            </a:r>
            <a:r>
              <a:rPr lang="en-US" altLang="ko-KR" sz="2400" b="1" dirty="0"/>
              <a:t>MARL</a:t>
            </a:r>
            <a:r>
              <a:rPr lang="ko-KR" altLang="en-US" sz="2400" b="1" dirty="0"/>
              <a:t>의 연구 목표</a:t>
            </a:r>
            <a:endParaRPr lang="ko-KR" altLang="en-US" sz="2400" b="1" dirty="0">
              <a:latin typeface="+mj-ea"/>
              <a:ea typeface="+mj-ea"/>
            </a:endParaRPr>
          </a:p>
          <a:p>
            <a:pPr lvl="1"/>
            <a:r>
              <a:rPr lang="ko-KR" altLang="en-US" sz="2000" dirty="0">
                <a:latin typeface="+mj-ea"/>
                <a:ea typeface="+mj-ea"/>
              </a:rPr>
              <a:t>각 </a:t>
            </a:r>
            <a:r>
              <a:rPr lang="en-US" altLang="ko-KR" sz="2000" dirty="0">
                <a:latin typeface="+mj-ea"/>
                <a:ea typeface="+mj-ea"/>
              </a:rPr>
              <a:t>agent</a:t>
            </a:r>
            <a:r>
              <a:rPr lang="ko-KR" altLang="en-US" sz="2000" dirty="0">
                <a:latin typeface="+mj-ea"/>
                <a:ea typeface="+mj-ea"/>
              </a:rPr>
              <a:t>들의 </a:t>
            </a:r>
            <a:r>
              <a:rPr lang="en-US" altLang="ko-KR" sz="2000" dirty="0">
                <a:latin typeface="+mj-ea"/>
                <a:ea typeface="+mj-ea"/>
              </a:rPr>
              <a:t>Joint-Action(</a:t>
            </a:r>
            <a:r>
              <a:rPr lang="ko-KR" altLang="en-US" sz="2000" dirty="0">
                <a:latin typeface="+mj-ea"/>
                <a:ea typeface="+mj-ea"/>
              </a:rPr>
              <a:t>협동 플레이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  <a:r>
              <a:rPr lang="ko-KR" altLang="en-US" sz="2000" dirty="0">
                <a:latin typeface="+mj-ea"/>
                <a:ea typeface="+mj-ea"/>
              </a:rPr>
              <a:t>을 효율적 수행</a:t>
            </a:r>
            <a:endParaRPr lang="en-US" altLang="ko-KR" sz="2000" dirty="0">
              <a:latin typeface="+mj-ea"/>
              <a:ea typeface="+mj-ea"/>
            </a:endParaRPr>
          </a:p>
          <a:p>
            <a:pPr lvl="2"/>
            <a:r>
              <a:rPr lang="ko-KR" altLang="en-US" sz="1600" dirty="0">
                <a:latin typeface="+mj-ea"/>
                <a:ea typeface="+mj-ea"/>
              </a:rPr>
              <a:t>각 </a:t>
            </a:r>
            <a:r>
              <a:rPr lang="en-US" altLang="ko-KR" sz="1600" dirty="0">
                <a:latin typeface="+mj-ea"/>
                <a:ea typeface="+mj-ea"/>
              </a:rPr>
              <a:t>agent</a:t>
            </a:r>
            <a:r>
              <a:rPr lang="ko-KR" altLang="en-US" sz="1600" dirty="0">
                <a:latin typeface="+mj-ea"/>
                <a:ea typeface="+mj-ea"/>
              </a:rPr>
              <a:t>의 고유 역할에 충실함 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400" dirty="0" err="1"/>
              <a:t>decentralised</a:t>
            </a:r>
            <a:r>
              <a:rPr lang="en-US" altLang="ko-KR" sz="1400" dirty="0"/>
              <a:t> policies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</a:p>
          <a:p>
            <a:pPr lvl="2"/>
            <a:r>
              <a:rPr lang="ko-KR" altLang="en-US" sz="1600" dirty="0">
                <a:latin typeface="+mj-ea"/>
                <a:ea typeface="+mj-ea"/>
              </a:rPr>
              <a:t>팀 차원에서 효율적인 </a:t>
            </a:r>
            <a:r>
              <a:rPr lang="en-US" altLang="ko-KR" sz="1600" dirty="0">
                <a:latin typeface="+mj-ea"/>
                <a:ea typeface="+mj-ea"/>
              </a:rPr>
              <a:t>task </a:t>
            </a:r>
            <a:r>
              <a:rPr lang="ko-KR" altLang="en-US" sz="1600" dirty="0">
                <a:latin typeface="+mj-ea"/>
                <a:ea typeface="+mj-ea"/>
              </a:rPr>
              <a:t>수행이 필요함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400" dirty="0"/>
              <a:t>centralized </a:t>
            </a:r>
            <a:r>
              <a:rPr lang="en-US" altLang="ko-KR" sz="1600" dirty="0"/>
              <a:t>policies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</a:p>
          <a:p>
            <a:pPr lvl="2"/>
            <a:endParaRPr lang="en-US" altLang="ko-KR" sz="16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5A5696-5A3D-4104-9F2C-55A8D1786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660" y="3065314"/>
            <a:ext cx="6120680" cy="351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8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Introduction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53000"/>
          </a:xfrm>
        </p:spPr>
        <p:txBody>
          <a:bodyPr/>
          <a:lstStyle/>
          <a:p>
            <a:r>
              <a:rPr lang="ko-KR" altLang="en-US" sz="2400" b="1" dirty="0"/>
              <a:t>현재의 </a:t>
            </a:r>
            <a:r>
              <a:rPr lang="en-US" altLang="ko-KR" sz="2400" b="1" dirty="0"/>
              <a:t>MARL</a:t>
            </a:r>
            <a:r>
              <a:rPr lang="ko-KR" altLang="en-US" sz="2400" b="1" dirty="0"/>
              <a:t>의 연구 환경 특징</a:t>
            </a:r>
            <a:endParaRPr lang="en-US" altLang="ko-KR" sz="2400" b="1" dirty="0"/>
          </a:p>
          <a:p>
            <a:pPr lvl="1"/>
            <a:r>
              <a:rPr lang="ko-KR" altLang="en-US" sz="2000" dirty="0"/>
              <a:t>각 </a:t>
            </a:r>
            <a:r>
              <a:rPr lang="en-US" altLang="ko-KR" sz="2000" dirty="0"/>
              <a:t>agent</a:t>
            </a:r>
            <a:r>
              <a:rPr lang="ko-KR" altLang="en-US" sz="2000" dirty="0"/>
              <a:t>들은 부분적 관측</a:t>
            </a:r>
            <a:r>
              <a:rPr lang="en-US" altLang="ko-KR" sz="2000" dirty="0"/>
              <a:t>(partial observation)</a:t>
            </a:r>
            <a:r>
              <a:rPr lang="ko-KR" altLang="en-US" sz="2000" dirty="0"/>
              <a:t>만 가능 하다</a:t>
            </a:r>
            <a:r>
              <a:rPr lang="en-US" altLang="ko-KR" sz="2000" dirty="0"/>
              <a:t>.</a:t>
            </a:r>
          </a:p>
          <a:p>
            <a:pPr lvl="2"/>
            <a:r>
              <a:rPr lang="en-US" altLang="ko-KR" sz="1600" dirty="0"/>
              <a:t>Agent</a:t>
            </a:r>
            <a:r>
              <a:rPr lang="ko-KR" altLang="en-US" sz="1600" dirty="0"/>
              <a:t>는 전체 상황을 보지 못한다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2000" dirty="0"/>
              <a:t>에이전트 간에 정보교환</a:t>
            </a:r>
            <a:r>
              <a:rPr lang="en-US" altLang="ko-KR" sz="2000" dirty="0"/>
              <a:t>(communication)</a:t>
            </a:r>
            <a:r>
              <a:rPr lang="ko-KR" altLang="en-US" sz="2000" dirty="0"/>
              <a:t> 불가능 하다</a:t>
            </a:r>
            <a:endParaRPr lang="en-US" altLang="ko-KR" sz="2000" dirty="0"/>
          </a:p>
          <a:p>
            <a:pPr lvl="2"/>
            <a:r>
              <a:rPr lang="ko-KR" altLang="en-US" sz="1600" dirty="0"/>
              <a:t>특정 </a:t>
            </a:r>
            <a:r>
              <a:rPr lang="en-US" altLang="ko-KR" sz="1600" dirty="0"/>
              <a:t>Agent</a:t>
            </a:r>
            <a:r>
              <a:rPr lang="ko-KR" altLang="en-US" sz="1600" dirty="0"/>
              <a:t>의 관측정보를 서로 교환하지 않는다</a:t>
            </a:r>
            <a:r>
              <a:rPr lang="en-US" altLang="ko-KR" sz="1600" dirty="0"/>
              <a:t>.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r>
              <a:rPr lang="ko-KR" altLang="en-US" sz="2000" dirty="0"/>
              <a:t>보상은 각 </a:t>
            </a:r>
            <a:r>
              <a:rPr lang="en-US" altLang="ko-KR" sz="2000" dirty="0"/>
              <a:t>agent</a:t>
            </a:r>
            <a:r>
              <a:rPr lang="ko-KR" altLang="en-US" sz="2000" dirty="0"/>
              <a:t>의 개인이 아닌 팀 보상이 주어진다</a:t>
            </a:r>
            <a:r>
              <a:rPr lang="en-US" altLang="ko-KR" sz="2000" dirty="0"/>
              <a:t>.</a:t>
            </a:r>
          </a:p>
          <a:p>
            <a:pPr lvl="2"/>
            <a:endParaRPr lang="ko-KR" altLang="en-US" sz="12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b="1" dirty="0"/>
          </a:p>
          <a:p>
            <a:endParaRPr lang="en-US" altLang="ko-KR" sz="16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700AFF-97A8-4779-908B-945800582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92" y="3272011"/>
            <a:ext cx="3424609" cy="24436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4C18C1-2F3F-44A5-94BA-7002BF5CA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49787"/>
            <a:ext cx="3960440" cy="249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4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Introduction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MARL</a:t>
            </a:r>
            <a:r>
              <a:rPr lang="ko-KR" altLang="en-US" sz="2400" b="1" dirty="0"/>
              <a:t>의 접근 방향</a:t>
            </a:r>
            <a:endParaRPr lang="en-US" altLang="ko-KR" sz="2400" b="1" dirty="0"/>
          </a:p>
          <a:p>
            <a:pPr lvl="1"/>
            <a:r>
              <a:rPr lang="en-US" altLang="ko-KR" sz="2000" dirty="0"/>
              <a:t>Q-</a:t>
            </a:r>
            <a:r>
              <a:rPr lang="ko-KR" altLang="en-US" sz="2000" dirty="0"/>
              <a:t>러닝 </a:t>
            </a:r>
            <a:r>
              <a:rPr lang="en-US" altLang="ko-KR" sz="2000" dirty="0"/>
              <a:t>Base</a:t>
            </a:r>
          </a:p>
          <a:p>
            <a:pPr lvl="2"/>
            <a:r>
              <a:rPr lang="ko-KR" altLang="en-US" sz="1600" dirty="0"/>
              <a:t>각 </a:t>
            </a:r>
            <a:r>
              <a:rPr lang="en-US" altLang="ko-KR" sz="1600" dirty="0"/>
              <a:t>agent</a:t>
            </a:r>
            <a:r>
              <a:rPr lang="ko-KR" altLang="en-US" sz="1600" dirty="0"/>
              <a:t>들이 각자의 관측정보를 토대로 </a:t>
            </a:r>
            <a:r>
              <a:rPr lang="en-US" altLang="ko-KR" sz="1600" dirty="0"/>
              <a:t>Q</a:t>
            </a:r>
            <a:r>
              <a:rPr lang="ko-KR" altLang="en-US" sz="1600" dirty="0"/>
              <a:t>러닝을 수행</a:t>
            </a:r>
            <a:endParaRPr lang="en-US" altLang="ko-KR" sz="1600" dirty="0"/>
          </a:p>
          <a:p>
            <a:pPr lvl="2"/>
            <a:r>
              <a:rPr lang="en-US" altLang="ko-KR" sz="1600" dirty="0"/>
              <a:t>Ex) IQL , </a:t>
            </a:r>
            <a:r>
              <a:rPr lang="en-US" altLang="ko-KR" sz="1600" dirty="0">
                <a:solidFill>
                  <a:schemeClr val="accent2"/>
                </a:solidFill>
              </a:rPr>
              <a:t>QMIX</a:t>
            </a:r>
            <a:r>
              <a:rPr lang="en-US" altLang="ko-KR" sz="1600" dirty="0"/>
              <a:t>, QTRAN… </a:t>
            </a:r>
            <a:r>
              <a:rPr lang="en-US" altLang="ko-KR" sz="1600" dirty="0" err="1"/>
              <a:t>etc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r>
              <a:rPr lang="en-US" altLang="ko-KR" sz="2000" dirty="0"/>
              <a:t>Actor-Critic Base</a:t>
            </a:r>
          </a:p>
          <a:p>
            <a:pPr lvl="2"/>
            <a:r>
              <a:rPr lang="ko-KR" altLang="en-US" sz="1600" dirty="0"/>
              <a:t>각 </a:t>
            </a:r>
            <a:r>
              <a:rPr lang="en-US" altLang="ko-KR" sz="1600" dirty="0"/>
              <a:t>agent</a:t>
            </a:r>
            <a:r>
              <a:rPr lang="ko-KR" altLang="en-US" sz="1600" dirty="0"/>
              <a:t>들이 각자의 관측정보를 토대로 </a:t>
            </a:r>
            <a:r>
              <a:rPr lang="en-US" altLang="ko-KR" sz="1600" dirty="0"/>
              <a:t>Policy</a:t>
            </a:r>
            <a:r>
              <a:rPr lang="ko-KR" altLang="en-US" sz="1600" dirty="0"/>
              <a:t>를 수행하고 그에 따른 보상을  통해 </a:t>
            </a:r>
            <a:r>
              <a:rPr lang="en-US" altLang="ko-KR" sz="1600" dirty="0"/>
              <a:t>Advantage</a:t>
            </a:r>
            <a:r>
              <a:rPr lang="ko-KR" altLang="en-US" sz="1600" dirty="0"/>
              <a:t>를 부여함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600" dirty="0"/>
              <a:t>Ex) IAC, </a:t>
            </a:r>
            <a:r>
              <a:rPr lang="en-US" altLang="ko-KR" sz="1600" dirty="0">
                <a:solidFill>
                  <a:schemeClr val="accent2"/>
                </a:solidFill>
              </a:rPr>
              <a:t>COMA</a:t>
            </a:r>
            <a:r>
              <a:rPr lang="en-US" altLang="ko-KR" sz="1600" dirty="0">
                <a:solidFill>
                  <a:schemeClr val="accent1"/>
                </a:solidFill>
              </a:rPr>
              <a:t>, </a:t>
            </a:r>
            <a:r>
              <a:rPr lang="en-US" altLang="ko-KR" sz="1600" dirty="0"/>
              <a:t>LIIR, MAAC, MADDPG… </a:t>
            </a:r>
            <a:r>
              <a:rPr lang="en-US" altLang="ko-KR" sz="1600" dirty="0" err="1"/>
              <a:t>etc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pPr lvl="2"/>
            <a:endParaRPr lang="ko-KR" altLang="en-US" sz="12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b="1" dirty="0"/>
          </a:p>
          <a:p>
            <a:endParaRPr lang="en-US" altLang="ko-KR" sz="16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0821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alibri (제목)"/>
                <a:ea typeface="+mj-ea"/>
              </a:rPr>
              <a:t>Environment </a:t>
            </a:r>
            <a:br>
              <a:rPr lang="en-US" altLang="ko-KR" b="1" dirty="0">
                <a:latin typeface="Calibri (제목)"/>
                <a:ea typeface="+mj-ea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45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Environment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 err="1"/>
              <a:t>Starcraft</a:t>
            </a:r>
            <a:r>
              <a:rPr lang="en-US" altLang="ko-KR" sz="2400" b="1" dirty="0"/>
              <a:t> 2 </a:t>
            </a:r>
            <a:r>
              <a:rPr lang="ko-KR" altLang="en-US" sz="2400" b="1" dirty="0"/>
              <a:t>환경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1600" dirty="0">
                <a:hlinkClick r:id="rId3"/>
              </a:rPr>
              <a:t>https://kr.battle.net/account/sc2/starter-edition/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b="1" dirty="0"/>
          </a:p>
          <a:p>
            <a:pPr marL="0" indent="0">
              <a:buNone/>
            </a:pPr>
            <a:endParaRPr lang="en-US" altLang="ko-KR" sz="1600" b="1" dirty="0"/>
          </a:p>
          <a:p>
            <a:pPr marL="0" indent="0">
              <a:buNone/>
            </a:pPr>
            <a:endParaRPr lang="en-US" altLang="ko-KR" sz="2400" b="1" dirty="0"/>
          </a:p>
          <a:p>
            <a:endParaRPr lang="en-US" altLang="ko-KR" sz="1600" dirty="0">
              <a:solidFill>
                <a:schemeClr val="accent1"/>
              </a:solidFill>
            </a:endParaRPr>
          </a:p>
          <a:p>
            <a:pPr lvl="2"/>
            <a:endParaRPr lang="ko-KR" altLang="en-US" sz="12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b="1" dirty="0"/>
          </a:p>
          <a:p>
            <a:endParaRPr lang="en-US" altLang="ko-KR" sz="16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1AEAA3-50EE-4D7E-96B9-E66C24FD9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968" y="2564904"/>
            <a:ext cx="5148064" cy="356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Environment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JetBrains </a:t>
            </a:r>
            <a:r>
              <a:rPr lang="en-US" altLang="ko-KR" sz="2400" b="1" dirty="0" err="1"/>
              <a:t>Pycharm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1600" dirty="0">
                <a:hlinkClick r:id="rId3"/>
              </a:rPr>
              <a:t>https://www.jetbrains.com/ko-kr/pycharm/download/#section=windows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sz="1600" b="1" dirty="0"/>
          </a:p>
          <a:p>
            <a:pPr marL="914400" lvl="2" indent="0">
              <a:buNone/>
            </a:pPr>
            <a:endParaRPr lang="ko-KR" altLang="en-US" sz="1200" dirty="0"/>
          </a:p>
          <a:p>
            <a:r>
              <a:rPr lang="en-US" altLang="ko-KR" sz="2400" b="1" dirty="0" err="1"/>
              <a:t>Pytorch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1600" dirty="0">
                <a:hlinkClick r:id="rId4"/>
              </a:rPr>
              <a:t>https://pytorch.org/</a:t>
            </a:r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pPr lvl="1"/>
            <a:endParaRPr lang="en-US" altLang="ko-KR" sz="2000" b="1" dirty="0"/>
          </a:p>
          <a:p>
            <a:endParaRPr lang="en-US" altLang="ko-KR" sz="16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19ADD4-6823-4C9B-8B1F-DA2642153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8264" y="1600200"/>
            <a:ext cx="1632619" cy="1351133"/>
          </a:xfrm>
          <a:prstGeom prst="rect">
            <a:avLst/>
          </a:prstGeom>
        </p:spPr>
      </p:pic>
      <p:pic>
        <p:nvPicPr>
          <p:cNvPr id="1030" name="Picture 6" descr="Dataset과 Dataloader - gaussian37">
            <a:extLst>
              <a:ext uri="{FF2B5EF4-FFF2-40B4-BE49-F238E27FC236}">
                <a16:creationId xmlns:a16="http://schemas.microsoft.com/office/drawing/2014/main" id="{3E9CAC59-3556-4E80-806B-7833721B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178" y="2987204"/>
            <a:ext cx="3347864" cy="112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216EA8-0E37-4229-8D68-B0CCB3BFC7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567" y="3933056"/>
            <a:ext cx="7505243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48992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</Template>
  <TotalTime>81191</TotalTime>
  <Words>744</Words>
  <Application>Microsoft Office PowerPoint</Application>
  <PresentationFormat>화면 슬라이드 쇼(4:3)</PresentationFormat>
  <Paragraphs>246</Paragraphs>
  <Slides>25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Calibri (제목)</vt:lpstr>
      <vt:lpstr>se-nanumgothic</vt:lpstr>
      <vt:lpstr>Spoqa Han Sans</vt:lpstr>
      <vt:lpstr>맑은 고딕</vt:lpstr>
      <vt:lpstr>새굴림</vt:lpstr>
      <vt:lpstr>Arial</vt:lpstr>
      <vt:lpstr>Calibri</vt:lpstr>
      <vt:lpstr>Tahoma</vt:lpstr>
      <vt:lpstr>Wingdings</vt:lpstr>
      <vt:lpstr>연구실</vt:lpstr>
      <vt:lpstr>MARL : Multi-Agent Reinforcement Learning</vt:lpstr>
      <vt:lpstr>Index</vt:lpstr>
      <vt:lpstr>Introduction  </vt:lpstr>
      <vt:lpstr>Introduction</vt:lpstr>
      <vt:lpstr>Introduction</vt:lpstr>
      <vt:lpstr>Introduction</vt:lpstr>
      <vt:lpstr>Environment    </vt:lpstr>
      <vt:lpstr>Environment</vt:lpstr>
      <vt:lpstr>Environment</vt:lpstr>
      <vt:lpstr>Environment</vt:lpstr>
      <vt:lpstr>Terms    </vt:lpstr>
      <vt:lpstr>Terms</vt:lpstr>
      <vt:lpstr>Terms</vt:lpstr>
      <vt:lpstr>Terms</vt:lpstr>
      <vt:lpstr>Previous Approach     </vt:lpstr>
      <vt:lpstr>Previous Approach </vt:lpstr>
      <vt:lpstr>QMIX     </vt:lpstr>
      <vt:lpstr>QMIX</vt:lpstr>
      <vt:lpstr>QMIX </vt:lpstr>
      <vt:lpstr>QMIX – Mixing Network code </vt:lpstr>
      <vt:lpstr>QMIX – Target Update</vt:lpstr>
      <vt:lpstr>COMA     </vt:lpstr>
      <vt:lpstr>COMA</vt:lpstr>
      <vt:lpstr>COMA</vt:lpstr>
      <vt:lpstr>COMA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동계방학 연구계획</dc:title>
  <dc:creator>AI</dc:creator>
  <cp:lastModifiedBy>규열 정</cp:lastModifiedBy>
  <cp:revision>4411</cp:revision>
  <cp:lastPrinted>2014-01-28T15:06:27Z</cp:lastPrinted>
  <dcterms:created xsi:type="dcterms:W3CDTF">2014-01-17T23:41:00Z</dcterms:created>
  <dcterms:modified xsi:type="dcterms:W3CDTF">2020-07-16T11:31:58Z</dcterms:modified>
</cp:coreProperties>
</file>