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449" r:id="rId2"/>
    <p:sldId id="480" r:id="rId3"/>
    <p:sldId id="637" r:id="rId4"/>
    <p:sldId id="575" r:id="rId5"/>
    <p:sldId id="576" r:id="rId6"/>
    <p:sldId id="577" r:id="rId7"/>
    <p:sldId id="578" r:id="rId8"/>
    <p:sldId id="580" r:id="rId9"/>
    <p:sldId id="592" r:id="rId10"/>
    <p:sldId id="579" r:id="rId11"/>
    <p:sldId id="593" r:id="rId12"/>
    <p:sldId id="594" r:id="rId13"/>
    <p:sldId id="607" r:id="rId14"/>
    <p:sldId id="608" r:id="rId15"/>
    <p:sldId id="588" r:id="rId16"/>
    <p:sldId id="609" r:id="rId17"/>
    <p:sldId id="589" r:id="rId18"/>
    <p:sldId id="610" r:id="rId19"/>
    <p:sldId id="590" r:id="rId20"/>
    <p:sldId id="611" r:id="rId21"/>
    <p:sldId id="591" r:id="rId22"/>
    <p:sldId id="644" r:id="rId23"/>
    <p:sldId id="595" r:id="rId24"/>
    <p:sldId id="605" r:id="rId25"/>
    <p:sldId id="574" r:id="rId26"/>
    <p:sldId id="583" r:id="rId27"/>
    <p:sldId id="638" r:id="rId28"/>
    <p:sldId id="639" r:id="rId29"/>
    <p:sldId id="612" r:id="rId30"/>
    <p:sldId id="613" r:id="rId31"/>
    <p:sldId id="633" r:id="rId32"/>
    <p:sldId id="636" r:id="rId33"/>
    <p:sldId id="640" r:id="rId34"/>
    <p:sldId id="641" r:id="rId35"/>
    <p:sldId id="642" r:id="rId36"/>
    <p:sldId id="643" r:id="rId3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BBBBBB"/>
    <a:srgbClr val="EE3377"/>
    <a:srgbClr val="0077BB"/>
    <a:srgbClr val="4EBBE3"/>
    <a:srgbClr val="0796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8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1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role_latent</a:t>
            </a:r>
            <a:r>
              <a:rPr lang="en-US" altLang="ko-KR" dirty="0"/>
              <a:t> - role Representation [3, 20]</a:t>
            </a:r>
          </a:p>
          <a:p>
            <a:r>
              <a:rPr lang="en-US" altLang="ko-KR" dirty="0"/>
              <a:t>action Representation [11, 20]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 selector </a:t>
            </a:r>
          </a:p>
          <a:p>
            <a:r>
              <a:rPr lang="en-US" altLang="ko-KR" dirty="0"/>
              <a:t>- agent</a:t>
            </a:r>
            <a:r>
              <a:rPr lang="ko-KR" altLang="en-US" dirty="0"/>
              <a:t>의 </a:t>
            </a:r>
            <a:r>
              <a:rPr lang="en-US" altLang="ko-KR" dirty="0" err="1"/>
              <a:t>Traectory</a:t>
            </a:r>
            <a:r>
              <a:rPr lang="ko-KR" altLang="en-US" dirty="0"/>
              <a:t>로 부터 </a:t>
            </a:r>
            <a:r>
              <a:rPr lang="en-US" altLang="ko-KR" dirty="0"/>
              <a:t>latent </a:t>
            </a:r>
            <a:r>
              <a:rPr lang="ko-KR" altLang="en-US" dirty="0"/>
              <a:t>뽑아낸다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role Representation</a:t>
            </a:r>
            <a:r>
              <a:rPr lang="ko-KR" altLang="en-US" dirty="0"/>
              <a:t>과 내적을 수행하여 </a:t>
            </a:r>
            <a:r>
              <a:rPr lang="en-US" altLang="ko-KR" dirty="0"/>
              <a:t>agent </a:t>
            </a:r>
            <a:r>
              <a:rPr lang="ko-KR" altLang="en-US" dirty="0"/>
              <a:t>별로 </a:t>
            </a:r>
            <a:r>
              <a:rPr lang="en-US" altLang="ko-KR" dirty="0"/>
              <a:t>role</a:t>
            </a:r>
            <a:r>
              <a:rPr lang="ko-KR" altLang="en-US" dirty="0"/>
              <a:t>을 할당한다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role policy</a:t>
            </a:r>
          </a:p>
          <a:p>
            <a:r>
              <a:rPr lang="en-US" altLang="ko-KR" dirty="0"/>
              <a:t>- agent</a:t>
            </a:r>
            <a:r>
              <a:rPr lang="ko-KR" altLang="en-US" dirty="0"/>
              <a:t>의 </a:t>
            </a:r>
            <a:r>
              <a:rPr lang="en-US" altLang="ko-KR" dirty="0" err="1"/>
              <a:t>Traectory</a:t>
            </a:r>
            <a:r>
              <a:rPr lang="ko-KR" altLang="en-US" dirty="0"/>
              <a:t>로 부터 </a:t>
            </a:r>
            <a:r>
              <a:rPr lang="en-US" altLang="ko-KR" dirty="0"/>
              <a:t>latent </a:t>
            </a:r>
            <a:r>
              <a:rPr lang="ko-KR" altLang="en-US" dirty="0"/>
              <a:t>뽑아낸다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action Representation </a:t>
            </a:r>
            <a:r>
              <a:rPr lang="ko-KR" altLang="en-US" dirty="0"/>
              <a:t>과 내적을 수행하여 </a:t>
            </a:r>
            <a:r>
              <a:rPr lang="en-US" altLang="ko-KR" dirty="0"/>
              <a:t>role</a:t>
            </a:r>
            <a:r>
              <a:rPr lang="ko-KR" altLang="en-US" dirty="0"/>
              <a:t>에 대한 </a:t>
            </a:r>
            <a:r>
              <a:rPr lang="en-US" altLang="ko-KR" dirty="0"/>
              <a:t>Q </a:t>
            </a:r>
            <a:r>
              <a:rPr lang="ko-KR" altLang="en-US" dirty="0"/>
              <a:t>값을 뽑아낸다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role selector</a:t>
            </a:r>
            <a:r>
              <a:rPr lang="ko-KR" altLang="en-US" dirty="0"/>
              <a:t>로 부터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role</a:t>
            </a:r>
            <a:r>
              <a:rPr lang="ko-KR" altLang="en-US" dirty="0"/>
              <a:t>을 이용하여 </a:t>
            </a:r>
            <a:r>
              <a:rPr lang="en-US" altLang="ko-KR" dirty="0"/>
              <a:t>agent</a:t>
            </a:r>
            <a:r>
              <a:rPr lang="ko-KR" altLang="en-US" dirty="0"/>
              <a:t>별 </a:t>
            </a:r>
            <a:r>
              <a:rPr lang="en-US" altLang="ko-KR" dirty="0"/>
              <a:t>Q </a:t>
            </a:r>
            <a:r>
              <a:rPr lang="ko-KR" altLang="en-US" dirty="0"/>
              <a:t>값을 뽑아낸다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70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4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5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1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7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8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58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7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6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2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1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33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1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54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4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0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0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2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0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04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3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2021-01-29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0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7857"/>
            <a:ext cx="10363200" cy="1362075"/>
          </a:xfrm>
        </p:spPr>
        <p:txBody>
          <a:bodyPr/>
          <a:lstStyle/>
          <a:p>
            <a:r>
              <a:rPr lang="en-US" altLang="ko-KR" dirty="0"/>
              <a:t>Role </a:t>
            </a:r>
            <a:r>
              <a:rPr lang="ko-KR" altLang="en-US" dirty="0"/>
              <a:t>기반의 </a:t>
            </a:r>
            <a:r>
              <a:rPr lang="en-US" altLang="ko-KR" dirty="0"/>
              <a:t>MARL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2021.1.30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Learning Roles – Specialized Roles </a:t>
            </a:r>
          </a:p>
          <a:p>
            <a:pPr lvl="1"/>
            <a:r>
              <a:rPr lang="en-US" altLang="ko-KR" b="1" dirty="0"/>
              <a:t>Dissimilarity</a:t>
            </a:r>
            <a:r>
              <a:rPr lang="ko-KR" altLang="en-US" b="1" dirty="0"/>
              <a:t>도입하여 </a:t>
            </a:r>
            <a:r>
              <a:rPr lang="en-US" altLang="ko-KR" b="1" dirty="0"/>
              <a:t>Role</a:t>
            </a:r>
            <a:r>
              <a:rPr lang="ko-KR" altLang="en-US" b="1" dirty="0"/>
              <a:t>을 </a:t>
            </a:r>
            <a:r>
              <a:rPr lang="en-US" altLang="ko-KR" b="1" dirty="0"/>
              <a:t>Specialized </a:t>
            </a:r>
            <a:r>
              <a:rPr lang="ko-KR" altLang="en-US" b="1" dirty="0"/>
              <a:t>화 함</a:t>
            </a:r>
            <a:endParaRPr lang="en-US" altLang="ko-KR" b="1" dirty="0"/>
          </a:p>
          <a:p>
            <a:pPr lvl="2"/>
            <a:r>
              <a:rPr lang="en-US" altLang="ko-KR" dirty="0"/>
              <a:t>Identifiable Roles </a:t>
            </a:r>
            <a:r>
              <a:rPr lang="ko-KR" altLang="en-US" dirty="0"/>
              <a:t>을 통해 역할 찾기는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그러나 유사한 행동을 하는 </a:t>
            </a:r>
            <a:r>
              <a:rPr lang="en-US" altLang="ko-KR" dirty="0">
                <a:latin typeface="Calibri (제목)"/>
                <a:ea typeface="+mj-ea"/>
              </a:rPr>
              <a:t>agent</a:t>
            </a:r>
            <a:r>
              <a:rPr lang="ko-KR" altLang="en-US" dirty="0">
                <a:latin typeface="Calibri (제목)"/>
                <a:ea typeface="+mj-ea"/>
              </a:rPr>
              <a:t>가 유사한 </a:t>
            </a:r>
            <a:r>
              <a:rPr lang="en-US" altLang="ko-KR" dirty="0">
                <a:latin typeface="Calibri (제목)"/>
                <a:ea typeface="+mj-ea"/>
              </a:rPr>
              <a:t>role</a:t>
            </a:r>
            <a:r>
              <a:rPr lang="ko-KR" altLang="en-US" dirty="0">
                <a:latin typeface="Calibri (제목)"/>
                <a:ea typeface="+mj-ea"/>
              </a:rPr>
              <a:t>이라고 말하기 어렵다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en-US" altLang="ko-KR" dirty="0"/>
              <a:t>Identifiable Roles(</a:t>
            </a:r>
            <a:r>
              <a:rPr lang="ko-KR" altLang="en-US" dirty="0"/>
              <a:t>역할 찾기</a:t>
            </a:r>
            <a:r>
              <a:rPr lang="en-US" altLang="ko-KR" dirty="0"/>
              <a:t>)</a:t>
            </a:r>
            <a:r>
              <a:rPr lang="ko-KR" altLang="en-US" dirty="0"/>
              <a:t>를 최대화 및</a:t>
            </a:r>
            <a:r>
              <a:rPr lang="en-US" altLang="ko-KR" dirty="0"/>
              <a:t> Dissimilarity</a:t>
            </a:r>
            <a:r>
              <a:rPr lang="ko-KR" altLang="en-US" dirty="0"/>
              <a:t>최소화 시키는 것이 목적 </a:t>
            </a:r>
            <a:endParaRPr lang="en-US" altLang="ko-KR" dirty="0">
              <a:latin typeface="Calibri (제목)"/>
              <a:ea typeface="+mj-ea"/>
            </a:endParaRPr>
          </a:p>
        </p:txBody>
      </p:sp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51C37486-67F0-478C-A5CF-204870B29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600" y="3789040"/>
          <a:ext cx="5334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5334120" imgH="695160" progId="Paint.Picture">
                  <p:embed/>
                </p:oleObj>
              </mc:Choice>
              <mc:Fallback>
                <p:oleObj name="비트맵 이미지" r:id="rId3" imgW="5334120" imgH="695160" progId="Paint.Picture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51C37486-67F0-478C-A5CF-204870B29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600" y="3789040"/>
                        <a:ext cx="53340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9DB35363-4DDE-44DC-9F7A-FAC3100A4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704" y="4676452"/>
            <a:ext cx="1104900" cy="3714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C89E87-BF7B-461F-9BEA-4851E2A3352C}"/>
              </a:ext>
            </a:extLst>
          </p:cNvPr>
          <p:cNvSpPr txBox="1"/>
          <p:nvPr/>
        </p:nvSpPr>
        <p:spPr>
          <a:xfrm>
            <a:off x="4583832" y="468069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에이전트의 </a:t>
            </a:r>
            <a:r>
              <a:rPr lang="en-US" altLang="ko-KR" dirty="0"/>
              <a:t> Dissimilarity</a:t>
            </a:r>
            <a:r>
              <a:rPr lang="ko-KR" altLang="en-US" dirty="0"/>
              <a:t>를 표현하는 행렬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E211D3-7223-4A64-979F-1A7634169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982" y="5368607"/>
            <a:ext cx="1495425" cy="304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93AD0C-88A2-4839-BFF1-10C4BCFF6531}"/>
              </a:ext>
            </a:extLst>
          </p:cNvPr>
          <p:cNvSpPr txBox="1"/>
          <p:nvPr/>
        </p:nvSpPr>
        <p:spPr>
          <a:xfrm>
            <a:off x="4612406" y="5304075"/>
            <a:ext cx="51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에이전트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의 </a:t>
            </a:r>
            <a:r>
              <a:rPr lang="en-US" altLang="ko-KR" dirty="0"/>
              <a:t>Dissimilarity </a:t>
            </a:r>
            <a:r>
              <a:rPr lang="ko-KR" altLang="en-US" dirty="0"/>
              <a:t>산출하는 신경망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9B88DE-28F6-4273-A1CA-55A233F855C6}"/>
              </a:ext>
            </a:extLst>
          </p:cNvPr>
          <p:cNvCxnSpPr>
            <a:cxnSpLocks/>
          </p:cNvCxnSpPr>
          <p:nvPr/>
        </p:nvCxnSpPr>
        <p:spPr>
          <a:xfrm>
            <a:off x="7536160" y="4256906"/>
            <a:ext cx="216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76BD18D-036E-4DAE-ABE6-F6D6D5550FFE}"/>
              </a:ext>
            </a:extLst>
          </p:cNvPr>
          <p:cNvCxnSpPr/>
          <p:nvPr/>
        </p:nvCxnSpPr>
        <p:spPr>
          <a:xfrm>
            <a:off x="7680176" y="4256906"/>
            <a:ext cx="0" cy="22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18554A7-A96B-4B02-987B-7A4A37CEDC02}"/>
              </a:ext>
            </a:extLst>
          </p:cNvPr>
          <p:cNvCxnSpPr/>
          <p:nvPr/>
        </p:nvCxnSpPr>
        <p:spPr>
          <a:xfrm>
            <a:off x="7680176" y="44843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C58AF5-F656-41D6-8FC9-9B9CD405A6E0}"/>
              </a:ext>
            </a:extLst>
          </p:cNvPr>
          <p:cNvSpPr txBox="1"/>
          <p:nvPr/>
        </p:nvSpPr>
        <p:spPr>
          <a:xfrm>
            <a:off x="8328248" y="4256906"/>
            <a:ext cx="11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‘1’</a:t>
            </a:r>
            <a:r>
              <a:rPr lang="ko-KR" altLang="en-US" dirty="0"/>
              <a:t>로 세팅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2B96E7-76B1-4A68-B22A-763A13091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437" y="6021890"/>
            <a:ext cx="4676775" cy="5905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65D69B8-7C88-480F-9900-AA303ED833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008" y="5980558"/>
            <a:ext cx="4953000" cy="8001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076B63-2688-4092-9B11-AB32A3C04F42}"/>
              </a:ext>
            </a:extLst>
          </p:cNvPr>
          <p:cNvCxnSpPr>
            <a:cxnSpLocks/>
          </p:cNvCxnSpPr>
          <p:nvPr/>
        </p:nvCxnSpPr>
        <p:spPr>
          <a:xfrm>
            <a:off x="1559496" y="6549201"/>
            <a:ext cx="1155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9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4A2A2C6-370A-4B21-BA47-C6A6332B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40" y="1630362"/>
            <a:ext cx="11232960" cy="4953000"/>
          </a:xfrm>
        </p:spPr>
        <p:txBody>
          <a:bodyPr/>
          <a:lstStyle/>
          <a:p>
            <a:r>
              <a:rPr lang="en-US" altLang="ko-KR" b="1" dirty="0"/>
              <a:t>Specialized Roles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1904A-3E8D-464D-8DE0-001ABCB7BC7D}"/>
                  </a:ext>
                </a:extLst>
              </p:cNvPr>
              <p:cNvSpPr txBox="1"/>
              <p:nvPr/>
            </p:nvSpPr>
            <p:spPr>
              <a:xfrm>
                <a:off x="177465" y="364777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1904A-3E8D-464D-8DE0-001ABCB7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5" y="3647777"/>
                <a:ext cx="4283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0DBA59-0D3D-4D8B-962E-212D16FA713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605787" y="3193906"/>
            <a:ext cx="867822" cy="63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411A7A-D506-4B71-8768-2170656E41D1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605787" y="3832443"/>
            <a:ext cx="867822" cy="56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764C0-772B-4CA4-88C3-34DBAC23A768}"/>
              </a:ext>
            </a:extLst>
          </p:cNvPr>
          <p:cNvSpPr/>
          <p:nvPr/>
        </p:nvSpPr>
        <p:spPr>
          <a:xfrm>
            <a:off x="1473609" y="2884051"/>
            <a:ext cx="1242000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 layer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95FD68-7370-457D-9A86-BCC2F566A7F9}"/>
              </a:ext>
            </a:extLst>
          </p:cNvPr>
          <p:cNvSpPr/>
          <p:nvPr/>
        </p:nvSpPr>
        <p:spPr>
          <a:xfrm>
            <a:off x="1473609" y="4088437"/>
            <a:ext cx="1241942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inference layer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736CF6-F24E-4DD4-BA42-58AB0ADDABBB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715609" y="3193906"/>
            <a:ext cx="472112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906F591D-1A35-4414-8365-DD94EB7B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21" y="2994601"/>
            <a:ext cx="819150" cy="4000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5F9C3B-E8E9-4F3B-B5B3-C030EE8D5A20}"/>
              </a:ext>
            </a:extLst>
          </p:cNvPr>
          <p:cNvSpPr/>
          <p:nvPr/>
        </p:nvSpPr>
        <p:spPr>
          <a:xfrm>
            <a:off x="1338496" y="2609230"/>
            <a:ext cx="1512168" cy="11643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FFCED3-B4E8-4415-BAFE-A4C486186360}"/>
              </a:ext>
            </a:extLst>
          </p:cNvPr>
          <p:cNvSpPr txBox="1"/>
          <p:nvPr/>
        </p:nvSpPr>
        <p:spPr>
          <a:xfrm>
            <a:off x="1415480" y="2204864"/>
            <a:ext cx="14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Role encoder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2857C6-BA08-490B-8380-06B0AB9F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21" y="4217317"/>
            <a:ext cx="1543050" cy="36195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BDF951-DFA0-4CDD-BA71-A45CEC7058EC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>
            <a:off x="2715551" y="4398292"/>
            <a:ext cx="4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681F275-805B-4164-BB91-F66EEABCA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222" y="1901425"/>
            <a:ext cx="3057525" cy="20288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E970C9-8694-4510-B2D9-09E7E263A1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4006871" y="2514719"/>
            <a:ext cx="1221432" cy="67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9E1D9-1381-4294-B4CF-6E2EABB5E0B4}"/>
              </a:ext>
            </a:extLst>
          </p:cNvPr>
          <p:cNvSpPr/>
          <p:nvPr/>
        </p:nvSpPr>
        <p:spPr>
          <a:xfrm>
            <a:off x="5228303" y="2204864"/>
            <a:ext cx="1450255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dissimilarity layer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3B8851C-D07F-4351-985C-6378F7C24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303" y="3503761"/>
            <a:ext cx="1543050" cy="428625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E1F23AC-902E-425F-9A8D-E639B96B9FDF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>
            <a:off x="4006871" y="3194626"/>
            <a:ext cx="1221432" cy="52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E9751BA6-C07B-47CE-88A7-D424F25E6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6484" y="2324219"/>
            <a:ext cx="1619250" cy="381000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29A39E-1CD8-40E9-A029-F96636315D43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6678558" y="2514719"/>
            <a:ext cx="58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AF3DD79F-93E9-4C94-986E-62CAF01C4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3604" y="5388563"/>
            <a:ext cx="6076950" cy="7048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6418B0C-5CED-4B45-B0B6-17756D3E2F34}"/>
              </a:ext>
            </a:extLst>
          </p:cNvPr>
          <p:cNvSpPr txBox="1"/>
          <p:nvPr/>
        </p:nvSpPr>
        <p:spPr>
          <a:xfrm>
            <a:off x="2038132" y="5487135"/>
            <a:ext cx="19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Specialized loss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20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4A2A2C6-370A-4B21-BA47-C6A6332B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40" y="1630362"/>
            <a:ext cx="11232960" cy="4953000"/>
          </a:xfrm>
        </p:spPr>
        <p:txBody>
          <a:bodyPr/>
          <a:lstStyle/>
          <a:p>
            <a:r>
              <a:rPr lang="en-US" altLang="ko-KR" b="1" dirty="0"/>
              <a:t>Specialized Roles - dissimilarity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F3DD79F-93E9-4C94-986E-62CAF01C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24" y="2405734"/>
            <a:ext cx="6076950" cy="7048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6418B0C-5CED-4B45-B0B6-17756D3E2F34}"/>
              </a:ext>
            </a:extLst>
          </p:cNvPr>
          <p:cNvSpPr txBox="1"/>
          <p:nvPr/>
        </p:nvSpPr>
        <p:spPr>
          <a:xfrm>
            <a:off x="1991544" y="2492896"/>
            <a:ext cx="19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Specialized loss :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E4E552F-9C3A-4026-B245-C3D5F01A817D}"/>
              </a:ext>
            </a:extLst>
          </p:cNvPr>
          <p:cNvGraphicFramePr>
            <a:graphicFrameLocks noGrp="1"/>
          </p:cNvGraphicFramePr>
          <p:nvPr/>
        </p:nvGraphicFramePr>
        <p:xfrm>
          <a:off x="5663952" y="3197746"/>
          <a:ext cx="6076952" cy="185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38">
                  <a:extLst>
                    <a:ext uri="{9D8B030D-6E8A-4147-A177-3AD203B41FA5}">
                      <a16:colId xmlns:a16="http://schemas.microsoft.com/office/drawing/2014/main" val="1529191259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640049830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957824591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1593263814"/>
                    </a:ext>
                  </a:extLst>
                </a:gridCol>
              </a:tblGrid>
              <a:tr h="46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dissimilarity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29153"/>
                  </a:ext>
                </a:extLst>
              </a:tr>
              <a:tr h="464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Agent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242544"/>
                  </a:ext>
                </a:extLst>
              </a:tr>
              <a:tr h="464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Agent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49765"/>
                  </a:ext>
                </a:extLst>
              </a:tr>
              <a:tr h="464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Agent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0.3447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0.3408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27861"/>
                  </a:ext>
                </a:extLst>
              </a:tr>
            </a:tbl>
          </a:graphicData>
        </a:graphic>
      </p:graphicFrame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9450B0A7-BAE7-46A1-A39D-EF1FD0CF5971}"/>
              </a:ext>
            </a:extLst>
          </p:cNvPr>
          <p:cNvGraphicFramePr>
            <a:graphicFrameLocks noGrp="1"/>
          </p:cNvGraphicFramePr>
          <p:nvPr/>
        </p:nvGraphicFramePr>
        <p:xfrm>
          <a:off x="695400" y="3197746"/>
          <a:ext cx="3910428" cy="185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607">
                  <a:extLst>
                    <a:ext uri="{9D8B030D-6E8A-4147-A177-3AD203B41FA5}">
                      <a16:colId xmlns:a16="http://schemas.microsoft.com/office/drawing/2014/main" val="1529191259"/>
                    </a:ext>
                  </a:extLst>
                </a:gridCol>
                <a:gridCol w="977607">
                  <a:extLst>
                    <a:ext uri="{9D8B030D-6E8A-4147-A177-3AD203B41FA5}">
                      <a16:colId xmlns:a16="http://schemas.microsoft.com/office/drawing/2014/main" val="2640049830"/>
                    </a:ext>
                  </a:extLst>
                </a:gridCol>
                <a:gridCol w="977607">
                  <a:extLst>
                    <a:ext uri="{9D8B030D-6E8A-4147-A177-3AD203B41FA5}">
                      <a16:colId xmlns:a16="http://schemas.microsoft.com/office/drawing/2014/main" val="2957824591"/>
                    </a:ext>
                  </a:extLst>
                </a:gridCol>
                <a:gridCol w="977607">
                  <a:extLst>
                    <a:ext uri="{9D8B030D-6E8A-4147-A177-3AD203B41FA5}">
                      <a16:colId xmlns:a16="http://schemas.microsoft.com/office/drawing/2014/main" val="1593263814"/>
                    </a:ext>
                  </a:extLst>
                </a:gridCol>
              </a:tblGrid>
              <a:tr h="46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29153"/>
                  </a:ext>
                </a:extLst>
              </a:tr>
              <a:tr h="464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Agent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12.6843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12.6721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11.2317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242544"/>
                  </a:ext>
                </a:extLst>
              </a:tr>
              <a:tr h="464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Agent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11.8223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12.6604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12.7391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49765"/>
                  </a:ext>
                </a:extLst>
              </a:tr>
              <a:tr h="464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Agent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12.8054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12.1435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12.6546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278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76BCD2-2F4E-4353-BBA8-463BFBD0EDB8}"/>
              </a:ext>
            </a:extLst>
          </p:cNvPr>
          <p:cNvSpPr txBox="1"/>
          <p:nvPr/>
        </p:nvSpPr>
        <p:spPr>
          <a:xfrm>
            <a:off x="479376" y="5347791"/>
            <a:ext cx="412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Specialized loss </a:t>
            </a:r>
            <a:r>
              <a:rPr lang="ko-KR" altLang="en-US" sz="2400" b="1" dirty="0"/>
              <a:t>가 최소화</a:t>
            </a:r>
            <a:endParaRPr lang="en-US" altLang="ko-KR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MI</a:t>
            </a:r>
            <a:r>
              <a:rPr lang="ko-KR" altLang="en-US" sz="2400" b="1" dirty="0"/>
              <a:t>가 최대화 되야 한다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Dissimilarity</a:t>
            </a:r>
            <a:r>
              <a:rPr lang="ko-KR" altLang="en-US" sz="2400" b="1" dirty="0"/>
              <a:t> 가 최소화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3B0AC1-3F46-48D7-9D22-8F8251AD497E}"/>
              </a:ext>
            </a:extLst>
          </p:cNvPr>
          <p:cNvCxnSpPr>
            <a:stCxn id="6" idx="3"/>
          </p:cNvCxnSpPr>
          <p:nvPr/>
        </p:nvCxnSpPr>
        <p:spPr>
          <a:xfrm>
            <a:off x="4605828" y="5947956"/>
            <a:ext cx="1058124" cy="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496F4C-A2CB-4E91-B11B-AFF15351D39C}"/>
              </a:ext>
            </a:extLst>
          </p:cNvPr>
          <p:cNvSpPr txBox="1"/>
          <p:nvPr/>
        </p:nvSpPr>
        <p:spPr>
          <a:xfrm>
            <a:off x="5796400" y="5717122"/>
            <a:ext cx="607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Agent </a:t>
            </a:r>
            <a:r>
              <a:rPr lang="ko-KR" altLang="en-US" sz="2400" b="1" dirty="0">
                <a:solidFill>
                  <a:srgbClr val="FF0000"/>
                </a:solidFill>
              </a:rPr>
              <a:t>상호간에 </a:t>
            </a:r>
            <a:r>
              <a:rPr lang="en-US" altLang="ko-KR" sz="2400" b="1" dirty="0">
                <a:solidFill>
                  <a:srgbClr val="FF0000"/>
                </a:solidFill>
              </a:rPr>
              <a:t>similar roles</a:t>
            </a:r>
            <a:r>
              <a:rPr lang="ko-KR" altLang="en-US" sz="2400" b="1" dirty="0">
                <a:solidFill>
                  <a:srgbClr val="FF0000"/>
                </a:solidFill>
              </a:rPr>
              <a:t>을 가지도록 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2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045A3-344E-4E2C-BCE1-DC4B3741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실제 출력 데이터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8A900-D7ED-414C-A9AB-E865D65D8202}"/>
                  </a:ext>
                </a:extLst>
              </p:cNvPr>
              <p:cNvSpPr txBox="1"/>
              <p:nvPr/>
            </p:nvSpPr>
            <p:spPr>
              <a:xfrm>
                <a:off x="767408" y="357301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8A900-D7ED-414C-A9AB-E865D65D8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573016"/>
                <a:ext cx="4283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83BDB1-329C-4D4B-B73A-67EC2CA2444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195730" y="3119145"/>
            <a:ext cx="867822" cy="63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5071E6-C866-403F-B2D3-4E7235B673B2}"/>
              </a:ext>
            </a:extLst>
          </p:cNvPr>
          <p:cNvSpPr/>
          <p:nvPr/>
        </p:nvSpPr>
        <p:spPr>
          <a:xfrm>
            <a:off x="2063552" y="2809290"/>
            <a:ext cx="1242000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 layer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16E47-949B-4C3A-A87F-53DC4CAE4866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305552" y="3119145"/>
            <a:ext cx="472112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8994D53-6C93-474F-A902-9B0C49BB4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64" y="2919840"/>
            <a:ext cx="819150" cy="4000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34C8A0-52E6-4A66-801F-782D50F9F85D}"/>
              </a:ext>
            </a:extLst>
          </p:cNvPr>
          <p:cNvSpPr/>
          <p:nvPr/>
        </p:nvSpPr>
        <p:spPr>
          <a:xfrm>
            <a:off x="1928439" y="2534469"/>
            <a:ext cx="1512168" cy="12486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7B87F-55D6-4627-A42C-22F3972C9F1C}"/>
              </a:ext>
            </a:extLst>
          </p:cNvPr>
          <p:cNvSpPr txBox="1"/>
          <p:nvPr/>
        </p:nvSpPr>
        <p:spPr>
          <a:xfrm>
            <a:off x="2005423" y="2130103"/>
            <a:ext cx="14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Role encoder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C52CF44-261E-4C1F-86B6-8ADFC22C1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634" y="2744787"/>
            <a:ext cx="1990725" cy="3838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0D0222D-F969-40C8-B181-6ABD3FCF2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0879" y="5322632"/>
            <a:ext cx="1343025" cy="44767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ED2B02-4127-41CE-969D-551564EADD01}"/>
              </a:ext>
            </a:extLst>
          </p:cNvPr>
          <p:cNvCxnSpPr/>
          <p:nvPr/>
        </p:nvCxnSpPr>
        <p:spPr>
          <a:xfrm flipH="1">
            <a:off x="10330340" y="5546469"/>
            <a:ext cx="51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88BA6-5E54-4E85-B92B-4DE6F2E3B0D1}"/>
              </a:ext>
            </a:extLst>
          </p:cNvPr>
          <p:cNvSpPr/>
          <p:nvPr/>
        </p:nvSpPr>
        <p:spPr>
          <a:xfrm>
            <a:off x="8981284" y="5794586"/>
            <a:ext cx="1368152" cy="54066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6E1830-C84E-421C-A1AE-D6B8F2DB66FE}"/>
              </a:ext>
            </a:extLst>
          </p:cNvPr>
          <p:cNvCxnSpPr/>
          <p:nvPr/>
        </p:nvCxnSpPr>
        <p:spPr>
          <a:xfrm>
            <a:off x="0" y="4941168"/>
            <a:ext cx="8943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90D033-21AC-4204-AE10-C946B3FE0AD7}"/>
              </a:ext>
            </a:extLst>
          </p:cNvPr>
          <p:cNvSpPr txBox="1"/>
          <p:nvPr/>
        </p:nvSpPr>
        <p:spPr>
          <a:xfrm>
            <a:off x="839416" y="522920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Observation = {x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유닛 종류 </a:t>
            </a:r>
            <a:r>
              <a:rPr lang="en-US" altLang="ko-KR" dirty="0"/>
              <a:t>, …..}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BEE311-CC5F-4A04-8C52-DE73E5DABE52}"/>
              </a:ext>
            </a:extLst>
          </p:cNvPr>
          <p:cNvSpPr txBox="1"/>
          <p:nvPr/>
        </p:nvSpPr>
        <p:spPr>
          <a:xfrm>
            <a:off x="845528" y="578109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= {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좌표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7BB"/>
                </a:solidFill>
              </a:rPr>
              <a:t>y</a:t>
            </a:r>
            <a:r>
              <a:rPr lang="ko-KR" altLang="en-US" dirty="0">
                <a:solidFill>
                  <a:srgbClr val="0077BB"/>
                </a:solidFill>
              </a:rPr>
              <a:t>좌표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79687"/>
                </a:solidFill>
              </a:rPr>
              <a:t>z</a:t>
            </a:r>
            <a:r>
              <a:rPr lang="ko-KR" altLang="en-US" dirty="0">
                <a:solidFill>
                  <a:srgbClr val="079687"/>
                </a:solidFill>
              </a:rPr>
              <a:t>좌표</a:t>
            </a:r>
            <a:r>
              <a:rPr lang="en-US" altLang="ko-KR" dirty="0"/>
              <a:t>} : latent vector </a:t>
            </a:r>
            <a:r>
              <a:rPr lang="ko-KR" altLang="en-US" dirty="0"/>
              <a:t>좌표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154A0C7-24A6-4575-B89D-AE8BEFD2C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774" y="893580"/>
            <a:ext cx="3996444" cy="16665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1386CD-562D-44FF-949D-5831BABD41B4}"/>
              </a:ext>
            </a:extLst>
          </p:cNvPr>
          <p:cNvSpPr txBox="1"/>
          <p:nvPr/>
        </p:nvSpPr>
        <p:spPr>
          <a:xfrm>
            <a:off x="4713436" y="2575682"/>
            <a:ext cx="264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 1 : {</a:t>
            </a:r>
            <a:r>
              <a:rPr lang="en-US" altLang="ko-KR" dirty="0">
                <a:solidFill>
                  <a:srgbClr val="FF0000"/>
                </a:solidFill>
              </a:rPr>
              <a:t>2.27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4EBBE3"/>
                </a:solidFill>
              </a:rPr>
              <a:t>-3.2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79687"/>
                </a:solidFill>
              </a:rPr>
              <a:t>4.8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544D5-22E8-4927-8767-0F32B4CF8673}"/>
              </a:ext>
            </a:extLst>
          </p:cNvPr>
          <p:cNvSpPr txBox="1"/>
          <p:nvPr/>
        </p:nvSpPr>
        <p:spPr>
          <a:xfrm>
            <a:off x="4713436" y="2996324"/>
            <a:ext cx="264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 2 : {</a:t>
            </a:r>
            <a:r>
              <a:rPr lang="en-US" altLang="ko-KR" dirty="0">
                <a:solidFill>
                  <a:srgbClr val="FF0000"/>
                </a:solidFill>
              </a:rPr>
              <a:t>1.7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4EBBE3"/>
                </a:solidFill>
              </a:rPr>
              <a:t>-3.2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79687"/>
                </a:solidFill>
              </a:rPr>
              <a:t>4.68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F805D-26CB-473A-9075-10E10201BFE1}"/>
              </a:ext>
            </a:extLst>
          </p:cNvPr>
          <p:cNvSpPr txBox="1"/>
          <p:nvPr/>
        </p:nvSpPr>
        <p:spPr>
          <a:xfrm>
            <a:off x="4720044" y="3429377"/>
            <a:ext cx="264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 3 : {</a:t>
            </a:r>
            <a:r>
              <a:rPr lang="en-US" altLang="ko-KR" dirty="0">
                <a:solidFill>
                  <a:srgbClr val="FF0000"/>
                </a:solidFill>
              </a:rPr>
              <a:t>-2.27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4EBBE3"/>
                </a:solidFill>
              </a:rPr>
              <a:t>5.0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79687"/>
                </a:solidFill>
              </a:rPr>
              <a:t>3.1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9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RODE</a:t>
            </a:r>
            <a:br>
              <a:rPr lang="en-US" altLang="ko-KR" b="1" i="0" dirty="0">
                <a:effectLst/>
                <a:latin typeface="Calibri (제목)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46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EX)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D43ED-4B73-4A5C-8638-D459C802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754052"/>
            <a:ext cx="5525908" cy="2232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C13FB8-0F3F-42C6-B208-E6198EFA2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2758312"/>
            <a:ext cx="5640768" cy="2229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9D6A1-93A1-4C72-9751-6B0E054DDBB4}"/>
              </a:ext>
            </a:extLst>
          </p:cNvPr>
          <p:cNvSpPr txBox="1"/>
          <p:nvPr/>
        </p:nvSpPr>
        <p:spPr>
          <a:xfrm>
            <a:off x="2279576" y="5399439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dirty="0"/>
              <a:t>역할에 따른 행동별로 </a:t>
            </a:r>
            <a:r>
              <a:rPr lang="en-US" altLang="ko-KR" sz="2800" b="1" dirty="0"/>
              <a:t>agent</a:t>
            </a:r>
            <a:r>
              <a:rPr lang="ko-KR" altLang="en-US" sz="2800" b="1" dirty="0"/>
              <a:t>들을 군집화 한다</a:t>
            </a:r>
            <a:r>
              <a:rPr lang="en-US" altLang="ko-KR" sz="2800" b="1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dirty="0"/>
              <a:t>역할별로 할 수 있는 행동을  제한한다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115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Total Architecture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200EBB-74F5-400E-AA5B-23EC1191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" y="2110755"/>
            <a:ext cx="7968208" cy="3124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2B2A9C-DFA5-427B-876F-1D61DD5A29F0}"/>
                  </a:ext>
                </a:extLst>
              </p:cNvPr>
              <p:cNvSpPr txBox="1"/>
              <p:nvPr/>
            </p:nvSpPr>
            <p:spPr>
              <a:xfrm>
                <a:off x="8112224" y="2471708"/>
                <a:ext cx="4392488" cy="266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agent </a:t>
                </a:r>
                <a:r>
                  <a:rPr lang="ko-KR" altLang="en-US" dirty="0"/>
                  <a:t>의 부분 관측  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agent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action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agent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history hidden state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agent </a:t>
                </a:r>
                <a:r>
                  <a:rPr lang="ko-KR" altLang="en-US" dirty="0"/>
                  <a:t>의  </a:t>
                </a:r>
                <a:r>
                  <a:rPr lang="en-US" altLang="ko-KR" dirty="0"/>
                  <a:t>action representation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j 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role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representation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2B2A9C-DFA5-427B-876F-1D61DD5A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2471708"/>
                <a:ext cx="4392488" cy="2667525"/>
              </a:xfrm>
              <a:prstGeom prst="rect">
                <a:avLst/>
              </a:prstGeom>
              <a:blipFill>
                <a:blip r:embed="rId4"/>
                <a:stretch>
                  <a:fillRect t="-1826" b="-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F1F990-7705-4108-9A12-2FCA30050E2E}"/>
              </a:ext>
            </a:extLst>
          </p:cNvPr>
          <p:cNvSpPr txBox="1"/>
          <p:nvPr/>
        </p:nvSpPr>
        <p:spPr>
          <a:xfrm>
            <a:off x="8159552" y="19502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: agent index,  j : role index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0EBDB-031B-4A4E-8315-3771230342DD}"/>
              </a:ext>
            </a:extLst>
          </p:cNvPr>
          <p:cNvSpPr txBox="1"/>
          <p:nvPr/>
        </p:nvSpPr>
        <p:spPr>
          <a:xfrm>
            <a:off x="2975993" y="5291315"/>
            <a:ext cx="1008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dirty="0"/>
              <a:t>: action representation</a:t>
            </a:r>
            <a:r>
              <a:rPr lang="ko-KR" altLang="en-US" dirty="0"/>
              <a:t>을 산출하기 위한 구조</a:t>
            </a:r>
            <a:endParaRPr lang="en-US" altLang="ko-KR" dirty="0"/>
          </a:p>
          <a:p>
            <a:pPr marL="342900" indent="-342900">
              <a:buAutoNum type="alphaLcParenBoth"/>
            </a:pPr>
            <a:endParaRPr lang="en-US" altLang="ko-KR" dirty="0"/>
          </a:p>
          <a:p>
            <a:pPr marL="342900" indent="-342900">
              <a:buAutoNum type="alphaLcParenBoth"/>
            </a:pPr>
            <a:r>
              <a:rPr lang="en-US" altLang="ko-KR" dirty="0"/>
              <a:t>: role</a:t>
            </a:r>
            <a:r>
              <a:rPr lang="ko-KR" altLang="en-US" dirty="0"/>
              <a:t>을 결정하기 위한 구조</a:t>
            </a:r>
            <a:endParaRPr lang="en-US" altLang="ko-KR" dirty="0"/>
          </a:p>
          <a:p>
            <a:pPr marL="342900" indent="-342900">
              <a:buAutoNum type="alphaLcParenBoth"/>
            </a:pPr>
            <a:endParaRPr lang="en-US" altLang="ko-KR" dirty="0"/>
          </a:p>
          <a:p>
            <a:pPr marL="342900" indent="-342900">
              <a:buAutoNum type="alphaLcParenBoth"/>
            </a:pPr>
            <a:r>
              <a:rPr lang="en-US" altLang="ko-KR" dirty="0"/>
              <a:t>: </a:t>
            </a:r>
            <a:r>
              <a:rPr lang="ko-KR" altLang="en-US" dirty="0"/>
              <a:t>결정한 </a:t>
            </a:r>
            <a:r>
              <a:rPr lang="en-US" altLang="ko-KR" dirty="0"/>
              <a:t>role</a:t>
            </a:r>
            <a:r>
              <a:rPr lang="ko-KR" altLang="en-US" dirty="0"/>
              <a:t>로 부터 </a:t>
            </a:r>
            <a:r>
              <a:rPr lang="en-US" altLang="ko-KR" dirty="0"/>
              <a:t>agent</a:t>
            </a:r>
            <a:r>
              <a:rPr lang="ko-KR" altLang="en-US" dirty="0"/>
              <a:t>별 </a:t>
            </a:r>
            <a:r>
              <a:rPr lang="en-US" altLang="ko-KR" dirty="0"/>
              <a:t>Q</a:t>
            </a:r>
            <a:r>
              <a:rPr lang="ko-KR" altLang="en-US" dirty="0"/>
              <a:t>값을 산출하기 위한 구조</a:t>
            </a:r>
          </a:p>
        </p:txBody>
      </p:sp>
    </p:spTree>
    <p:extLst>
      <p:ext uri="{BB962C8B-B14F-4D97-AF65-F5344CB8AC3E}">
        <p14:creationId xmlns:p14="http://schemas.microsoft.com/office/powerpoint/2010/main" val="328391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DETERMINING ROLE ACTION SPACES BY LEARNING ACTION REPRESENTATIONS</a:t>
                </a:r>
              </a:p>
              <a:p>
                <a:pPr lvl="1"/>
                <a:r>
                  <a:rPr lang="en-US" altLang="ko-KR" b="1" dirty="0">
                    <a:latin typeface="Calibri (제목)"/>
                    <a:ea typeface="+mj-ea"/>
                  </a:rPr>
                  <a:t>Action Representation(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1" dirty="0">
                    <a:latin typeface="Calibri (제목)"/>
                    <a:ea typeface="+mj-ea"/>
                  </a:rPr>
                  <a:t>)</a:t>
                </a:r>
                <a:r>
                  <a:rPr lang="ko-KR" altLang="en-US" b="1" dirty="0">
                    <a:latin typeface="Calibri (제목)"/>
                    <a:ea typeface="+mj-ea"/>
                  </a:rPr>
                  <a:t>을 뽑아 낸다</a:t>
                </a:r>
                <a:r>
                  <a:rPr lang="en-US" altLang="ko-KR" b="1" dirty="0">
                    <a:latin typeface="Calibri (제목)"/>
                    <a:ea typeface="+mj-ea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Calibri (제목)"/>
                    <a:ea typeface="+mj-ea"/>
                  </a:rPr>
                  <a:t>Action Encoder</a:t>
                </a:r>
                <a:r>
                  <a:rPr lang="ko-KR" altLang="en-US" dirty="0">
                    <a:latin typeface="Calibri (제목)"/>
                    <a:ea typeface="+mj-ea"/>
                  </a:rPr>
                  <a:t>로 부터 뽑아낸다</a:t>
                </a:r>
                <a:r>
                  <a:rPr lang="en-US" altLang="ko-KR" dirty="0">
                    <a:latin typeface="Calibri (제목)"/>
                    <a:ea typeface="+mj-ea"/>
                  </a:rPr>
                  <a:t>.</a:t>
                </a:r>
              </a:p>
              <a:p>
                <a:pPr lvl="1"/>
                <a:endParaRPr lang="en-US" altLang="ko-KR" b="1" dirty="0">
                  <a:latin typeface="Calibri (제목)"/>
                  <a:ea typeface="+mj-ea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  <a:ea typeface="+mj-ea"/>
                  </a:rPr>
                  <a:t>Learning</a:t>
                </a:r>
                <a:r>
                  <a:rPr lang="ko-KR" altLang="en-US" b="1" dirty="0">
                    <a:latin typeface="Calibri (제목)"/>
                    <a:ea typeface="+mj-ea"/>
                  </a:rPr>
                  <a:t>을 위한 </a:t>
                </a:r>
                <a:r>
                  <a:rPr lang="en-US" altLang="ko-KR" b="1" dirty="0">
                    <a:latin typeface="Calibri (제목)"/>
                    <a:ea typeface="+mj-ea"/>
                  </a:rPr>
                  <a:t>Loss</a:t>
                </a:r>
              </a:p>
              <a:p>
                <a:pPr lvl="2"/>
                <a:r>
                  <a:rPr lang="ko-KR" altLang="en-US" dirty="0">
                    <a:latin typeface="Calibri (제목)"/>
                    <a:ea typeface="+mj-ea"/>
                  </a:rPr>
                  <a:t>예측된 </a:t>
                </a:r>
                <a:r>
                  <a:rPr lang="en-US" altLang="ko-KR" dirty="0">
                    <a:latin typeface="Calibri (제목)"/>
                    <a:ea typeface="+mj-ea"/>
                  </a:rPr>
                  <a:t>observation</a:t>
                </a:r>
                <a:r>
                  <a:rPr lang="ko-KR" altLang="en-US" dirty="0">
                    <a:latin typeface="Calibri (제목)"/>
                    <a:ea typeface="+mj-ea"/>
                  </a:rPr>
                  <a:t>과 </a:t>
                </a:r>
                <a:r>
                  <a:rPr lang="en-US" altLang="ko-KR" dirty="0">
                    <a:latin typeface="Calibri (제목)"/>
                    <a:ea typeface="+mj-ea"/>
                  </a:rPr>
                  <a:t>reward</a:t>
                </a:r>
                <a:r>
                  <a:rPr lang="ko-KR" altLang="en-US" dirty="0">
                    <a:latin typeface="Calibri (제목)"/>
                    <a:ea typeface="+mj-ea"/>
                  </a:rPr>
                  <a:t>를 통하여 학습한다</a:t>
                </a:r>
                <a:r>
                  <a:rPr lang="en-US" altLang="ko-KR" dirty="0">
                    <a:latin typeface="Calibri (제목)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BDF16AC-696A-4C03-839C-1A318FAD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406" y="2132484"/>
            <a:ext cx="3515569" cy="38884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26A854-17DA-40BC-A498-7832BC82B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5085184"/>
            <a:ext cx="7992888" cy="769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8969C-DAAF-4374-8E50-C4A9EFD1A40D}"/>
                  </a:ext>
                </a:extLst>
              </p:cNvPr>
              <p:cNvSpPr txBox="1"/>
              <p:nvPr/>
            </p:nvSpPr>
            <p:spPr>
              <a:xfrm>
                <a:off x="767408" y="6019504"/>
                <a:ext cx="6912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Action Encoder</a:t>
                </a:r>
                <a:r>
                  <a:rPr lang="ko-KR" altLang="en-US" dirty="0"/>
                  <a:t>의 파라미터</a:t>
                </a:r>
                <a:r>
                  <a:rPr lang="en-US" altLang="ko-KR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전체 모델의 파라미터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8969C-DAAF-4374-8E50-C4A9EFD1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6019504"/>
                <a:ext cx="6912768" cy="369332"/>
              </a:xfrm>
              <a:prstGeom prst="rect">
                <a:avLst/>
              </a:prstGeom>
              <a:blipFill>
                <a:blip r:embed="rId6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실제 입력</a:t>
            </a:r>
            <a:r>
              <a:rPr lang="en-US" altLang="ko-KR" sz="3600" b="1" dirty="0">
                <a:latin typeface="Calibri (제목)"/>
              </a:rPr>
              <a:t>, </a:t>
            </a:r>
            <a:r>
              <a:rPr lang="ko-KR" altLang="en-US" sz="3600" b="1" dirty="0">
                <a:latin typeface="Calibri (제목)"/>
              </a:rPr>
              <a:t>출력 데이터 정리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045A3-344E-4E2C-BCE1-DC4B3741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RODE – </a:t>
            </a:r>
            <a:r>
              <a:rPr lang="en-US" altLang="ko-KR" dirty="0"/>
              <a:t>Role Representation</a:t>
            </a:r>
          </a:p>
          <a:p>
            <a:pPr lvl="1"/>
            <a:r>
              <a:rPr lang="en-US" altLang="ko-KR" dirty="0"/>
              <a:t>Ex) Role</a:t>
            </a:r>
            <a:r>
              <a:rPr lang="ko-KR" altLang="en-US" dirty="0"/>
              <a:t>의 종류가 </a:t>
            </a:r>
            <a:r>
              <a:rPr lang="en-US" altLang="ko-KR" dirty="0"/>
              <a:t>3</a:t>
            </a:r>
            <a:r>
              <a:rPr lang="ko-KR" altLang="en-US" dirty="0"/>
              <a:t>개이고 </a:t>
            </a:r>
            <a:r>
              <a:rPr lang="en-US" altLang="ko-KR" dirty="0"/>
              <a:t>action space</a:t>
            </a:r>
            <a:r>
              <a:rPr lang="ko-KR" altLang="en-US" dirty="0"/>
              <a:t>가 </a:t>
            </a:r>
            <a:r>
              <a:rPr lang="en-US" altLang="ko-KR" dirty="0"/>
              <a:t>15</a:t>
            </a:r>
            <a:r>
              <a:rPr lang="ko-KR" altLang="en-US" dirty="0"/>
              <a:t>일 때</a:t>
            </a: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5FF60F-F125-4DB7-93B8-7452A08A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1700808"/>
            <a:ext cx="2468673" cy="917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3B191-CF24-4A66-BA7E-1850ECEB6149}"/>
                  </a:ext>
                </a:extLst>
              </p:cNvPr>
              <p:cNvSpPr txBox="1"/>
              <p:nvPr/>
            </p:nvSpPr>
            <p:spPr>
              <a:xfrm>
                <a:off x="4310768" y="2527491"/>
                <a:ext cx="3952081" cy="93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[1., 1., 1., 1., 1., 1., 0., 1., 0., 0., 1., 0., 1., 0., 0.]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: [1., 1., 1., 1., 1., 1., 1., 0., 1., 1., 0., 0., 0., 0., 1.]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: [1., 0., 0., 1., 0., 0., 0., 0., 0., 0., 0., 1., 0., 0., 0.]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3B191-CF24-4A66-BA7E-1850ECEB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68" y="2527491"/>
                <a:ext cx="3952081" cy="934295"/>
              </a:xfrm>
              <a:prstGeom prst="rect">
                <a:avLst/>
              </a:prstGeom>
              <a:blipFill>
                <a:blip r:embed="rId4"/>
                <a:stretch>
                  <a:fillRect b="-2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CED0FE-F362-4405-85E6-0BFBDE39BDCE}"/>
                  </a:ext>
                </a:extLst>
              </p:cNvPr>
              <p:cNvSpPr txBox="1"/>
              <p:nvPr/>
            </p:nvSpPr>
            <p:spPr>
              <a:xfrm>
                <a:off x="279544" y="3630355"/>
                <a:ext cx="5735960" cy="259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[-0.1954, -0.1733, -0.0862, -0.2033, -0.2245,  0.0012, -0.1071,  0.2074,</a:t>
                </a:r>
              </a:p>
              <a:p>
                <a:r>
                  <a:rPr lang="en-US" altLang="ko-KR" sz="1400" dirty="0"/>
                  <a:t>         -0.1836, -0.1118,  0.0104, -0.2720, -0.0989, -0.0456,  0.0178,  0.0985,</a:t>
                </a:r>
              </a:p>
              <a:p>
                <a:r>
                  <a:rPr lang="en-US" altLang="ko-KR" sz="1400" dirty="0"/>
                  <a:t>         -0.2660,  0.1433,  0.0128, -0.0987]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: [-0.1152, -0.1239,  0.0483, -0.1604, -0.2552, -0.0338, -0.1066,  0.1663,</a:t>
                </a:r>
              </a:p>
              <a:p>
                <a:r>
                  <a:rPr lang="en-US" altLang="ko-KR" sz="1400" dirty="0"/>
                  <a:t>         -0.1094, -0.1525,  0.0066, -0.1877, -0.1025, -0.0557, -0.0139,  0.0425,</a:t>
                </a:r>
              </a:p>
              <a:p>
                <a:r>
                  <a:rPr lang="en-US" altLang="ko-KR" sz="1400" dirty="0"/>
                  <a:t>         -0.0950,  0.2207,  0.1042, -0.0393]</a:t>
                </a:r>
              </a:p>
              <a:p>
                <a:r>
                  <a:rPr lang="en-US" altLang="ko-KR" sz="1400" dirty="0"/>
                  <a:t>		                      ….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: [-0.1716, -0.0852,  0.0418, -0.1392, -0.1210,  0.0365, -0.0412,  0.2394,</a:t>
                </a:r>
              </a:p>
              <a:p>
                <a:r>
                  <a:rPr lang="en-US" altLang="ko-KR" sz="1400" dirty="0"/>
                  <a:t>         -0.2147, -0.2054,  0.0255, -0.2095, -0.0977, -0.0775, -0.0343, -0.0366,</a:t>
                </a:r>
              </a:p>
              <a:p>
                <a:r>
                  <a:rPr lang="en-US" altLang="ko-KR" sz="1400" dirty="0"/>
                  <a:t>         -0.0689,  0.1595,  0.1324, -0.0585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CED0FE-F362-4405-85E6-0BFBDE39B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4" y="3630355"/>
                <a:ext cx="5735960" cy="2599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007087-EBF1-4AEE-982E-C1103E592AB8}"/>
              </a:ext>
            </a:extLst>
          </p:cNvPr>
          <p:cNvCxnSpPr/>
          <p:nvPr/>
        </p:nvCxnSpPr>
        <p:spPr>
          <a:xfrm>
            <a:off x="0" y="344779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89324F-634A-4E26-AC8F-1CCC40F2D3DD}"/>
                  </a:ext>
                </a:extLst>
              </p:cNvPr>
              <p:cNvSpPr txBox="1"/>
              <p:nvPr/>
            </p:nvSpPr>
            <p:spPr>
              <a:xfrm>
                <a:off x="6483348" y="3449568"/>
                <a:ext cx="5735960" cy="293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0000FF"/>
                    </a:solidFill>
                  </a:rPr>
                  <a:t>:</a:t>
                </a:r>
                <a:r>
                  <a:rPr lang="ko-KR" alt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0000FF"/>
                    </a:solidFill>
                  </a:rPr>
                  <a:t>[-1.2419e-01, -1.9472e-01, -3.3618e-03, -1.5697e-01, -2.1138e-01,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-2.2114e-03, -5.5910e-02,  1.6355e-01, -1.8058e-01, -1.1743e-01,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-2.0880e-02, -2.1051e-01, -9.8678e-02, -7.6517e-02, -3.7163e-02,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 3.7929e-02, -1.3033e-01,  1.5543e-01,  1.0886e-01, -1.3022e-01]</a:t>
                </a:r>
                <a:endParaRPr lang="en-US" altLang="ko-KR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0000FF"/>
                    </a:solidFill>
                  </a:rPr>
                  <a:t>: [-1.3143e-01, -1.8291e-01,  1.5086e-02, -1.4369e-01, -2.1167e-01,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 5.6762e-03, -6.3260e-02,  1.6106e-01, -1.6774e-01, -1.4025e-01,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-3.9545e-05, -2.0867e-01, -7.0584e-02, -5.8304e-02, -2.2396e-02,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 4.3292e-02, -1.3631e-01,  1.9120e-01,  9.8898e-02, -1.1630e-01]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0000FF"/>
                    </a:solidFill>
                  </a:rPr>
                  <a:t>: [-1.7945e-01, -2.3400e-01,  7.1954e-04, -1.8980e-01, -2.3657e-01,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-2.7869e-02, -5.3463e-02,  2.3925e-01, -1.9664e-01, -1.0155e-01,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-7.3713e-04, -2.0064e-01, -1.0994e-01, -9.4036e-02, -6.3035e-02,</a:t>
                </a:r>
              </a:p>
              <a:p>
                <a:r>
                  <a:rPr lang="en-US" altLang="ko-KR" sz="1400" dirty="0">
                    <a:solidFill>
                      <a:srgbClr val="0000FF"/>
                    </a:solidFill>
                  </a:rPr>
                  <a:t>          4.1575e-02, -1.6182e-01,  1.9560e-01,  9.1737e-02, -1.3505e-01]])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89324F-634A-4E26-AC8F-1CCC40F2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48" y="3449568"/>
                <a:ext cx="5735960" cy="2934971"/>
              </a:xfrm>
              <a:prstGeom prst="rect">
                <a:avLst/>
              </a:prstGeom>
              <a:blipFill>
                <a:blip r:embed="rId6"/>
                <a:stretch>
                  <a:fillRect b="-1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AA15D0-1559-4178-AD33-2114FF8A95C4}"/>
              </a:ext>
            </a:extLst>
          </p:cNvPr>
          <p:cNvCxnSpPr/>
          <p:nvPr/>
        </p:nvCxnSpPr>
        <p:spPr>
          <a:xfrm>
            <a:off x="6240016" y="3447792"/>
            <a:ext cx="0" cy="34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5D3639-7FF8-49B9-A562-87C23EF8E7AE}"/>
              </a:ext>
            </a:extLst>
          </p:cNvPr>
          <p:cNvSpPr txBox="1"/>
          <p:nvPr/>
        </p:nvSpPr>
        <p:spPr>
          <a:xfrm>
            <a:off x="1481921" y="6275149"/>
            <a:ext cx="33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[15 (action space), 20 (latent dim)]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EE61E3-1ED0-40A4-861A-B5FA4767A414}"/>
              </a:ext>
            </a:extLst>
          </p:cNvPr>
          <p:cNvSpPr txBox="1"/>
          <p:nvPr/>
        </p:nvSpPr>
        <p:spPr>
          <a:xfrm>
            <a:off x="7613745" y="6398696"/>
            <a:ext cx="33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 (role</a:t>
            </a:r>
            <a:r>
              <a:rPr lang="ko-KR" altLang="en-US" dirty="0"/>
              <a:t> 종류</a:t>
            </a:r>
            <a:r>
              <a:rPr lang="en-US" altLang="ko-KR" dirty="0"/>
              <a:t>), 20 (latent dim)]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B9D177-A921-4A01-88D6-D0F0CC3C95D2}"/>
              </a:ext>
            </a:extLst>
          </p:cNvPr>
          <p:cNvSpPr txBox="1"/>
          <p:nvPr/>
        </p:nvSpPr>
        <p:spPr>
          <a:xfrm>
            <a:off x="8165625" y="2761396"/>
            <a:ext cx="33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 (role</a:t>
            </a:r>
            <a:r>
              <a:rPr lang="ko-KR" altLang="en-US" dirty="0"/>
              <a:t> 종류</a:t>
            </a:r>
            <a:r>
              <a:rPr lang="en-US" altLang="ko-KR" dirty="0"/>
              <a:t>), 15 (action</a:t>
            </a:r>
            <a:r>
              <a:rPr lang="ko-KR" altLang="en-US" dirty="0"/>
              <a:t> </a:t>
            </a:r>
            <a:r>
              <a:rPr lang="en-US" altLang="ko-KR" dirty="0"/>
              <a:t>space)]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80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LEARNING THE ROLE SELECTOR</a:t>
            </a:r>
          </a:p>
          <a:p>
            <a:pPr lvl="1"/>
            <a:r>
              <a:rPr lang="en-US" altLang="ko-KR" dirty="0"/>
              <a:t>Agent </a:t>
            </a:r>
            <a:r>
              <a:rPr lang="ko-KR" altLang="en-US" dirty="0"/>
              <a:t>별로 </a:t>
            </a:r>
            <a:r>
              <a:rPr lang="en-US" altLang="ko-KR" dirty="0"/>
              <a:t>role</a:t>
            </a:r>
            <a:r>
              <a:rPr lang="ko-KR" altLang="en-US" dirty="0"/>
              <a:t>을 할당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role Representation</a:t>
            </a:r>
            <a:r>
              <a:rPr lang="ko-KR" altLang="en-US" dirty="0"/>
              <a:t>과 </a:t>
            </a:r>
            <a:r>
              <a:rPr lang="en-US" altLang="ko-KR" dirty="0"/>
              <a:t>action representation 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내적을 수행하여 </a:t>
            </a:r>
            <a:r>
              <a:rPr lang="en-US" altLang="ko-KR" dirty="0"/>
              <a:t>agent </a:t>
            </a:r>
            <a:r>
              <a:rPr lang="ko-KR" altLang="en-US" dirty="0"/>
              <a:t>별로 </a:t>
            </a:r>
            <a:r>
              <a:rPr lang="en-US" altLang="ko-KR" dirty="0"/>
              <a:t>role</a:t>
            </a:r>
            <a:r>
              <a:rPr lang="ko-KR" altLang="en-US" dirty="0"/>
              <a:t>을 할당한다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Role Representation</a:t>
            </a:r>
          </a:p>
          <a:p>
            <a:pPr lvl="2"/>
            <a:r>
              <a:rPr lang="en-US" altLang="ko-KR" dirty="0"/>
              <a:t>action representation </a:t>
            </a:r>
            <a:r>
              <a:rPr lang="ko-KR" altLang="en-US" dirty="0"/>
              <a:t>을 </a:t>
            </a:r>
            <a:r>
              <a:rPr lang="en-US" altLang="ko-KR" dirty="0"/>
              <a:t>k-means </a:t>
            </a:r>
            <a:r>
              <a:rPr lang="ko-KR" altLang="en-US" dirty="0"/>
              <a:t>클러스터링 수행</a:t>
            </a:r>
            <a:endParaRPr lang="en-US" altLang="ko-KR" dirty="0"/>
          </a:p>
          <a:p>
            <a:pPr lvl="2"/>
            <a:r>
              <a:rPr lang="ko-KR" altLang="en-US" dirty="0"/>
              <a:t>동일한 군집끼리 </a:t>
            </a:r>
            <a:r>
              <a:rPr lang="en-US" altLang="ko-KR" dirty="0"/>
              <a:t>role</a:t>
            </a:r>
            <a:r>
              <a:rPr lang="ko-KR" altLang="en-US" dirty="0"/>
              <a:t>을 설정한다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LOSS 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	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94582-D11E-4165-B038-D04FBCB3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1988840"/>
            <a:ext cx="4133850" cy="3914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FFD86D-0EF0-4A31-A2C6-1C70E4E55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88" y="4509120"/>
            <a:ext cx="2468673" cy="917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D0D19F-F080-4D5E-9215-F5D4BCEA8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46" y="5820496"/>
            <a:ext cx="6549554" cy="833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E5470-544C-4350-B6AE-7E2860959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956" y="5903615"/>
            <a:ext cx="2184301" cy="62816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B5C6FA-97AB-4E28-842F-94E896BA0EA6}"/>
              </a:ext>
            </a:extLst>
          </p:cNvPr>
          <p:cNvCxnSpPr/>
          <p:nvPr/>
        </p:nvCxnSpPr>
        <p:spPr>
          <a:xfrm>
            <a:off x="3863752" y="6237039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Introduction</a:t>
            </a:r>
          </a:p>
          <a:p>
            <a:r>
              <a:rPr lang="en-US" altLang="ko-KR" b="1" i="0" dirty="0">
                <a:effectLst/>
                <a:latin typeface="Calibri (제목)"/>
              </a:rPr>
              <a:t>ROMA</a:t>
            </a:r>
          </a:p>
          <a:p>
            <a:r>
              <a:rPr lang="en-US" altLang="ko-KR" b="1" dirty="0">
                <a:latin typeface="Calibri (제목)"/>
              </a:rPr>
              <a:t>RODE</a:t>
            </a:r>
          </a:p>
          <a:p>
            <a:r>
              <a:rPr lang="ko-KR" altLang="en-US" b="1" dirty="0">
                <a:latin typeface="Calibri (제목)"/>
              </a:rPr>
              <a:t>비교 분석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sz="2800" b="1" i="0" dirty="0">
                <a:effectLst/>
                <a:latin typeface="se-nanumgothic"/>
              </a:rPr>
              <a:t>Experim</a:t>
            </a:r>
            <a:r>
              <a:rPr lang="en-US" altLang="ko-KR" sz="2800" b="1" dirty="0">
                <a:latin typeface="se-nanumgothic"/>
              </a:rPr>
              <a:t>ent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i="0" dirty="0">
                <a:effectLst/>
                <a:latin typeface="se-nanumgothic"/>
              </a:rPr>
              <a:t>SMAC</a:t>
            </a: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실제 입력</a:t>
            </a:r>
            <a:r>
              <a:rPr lang="en-US" altLang="ko-KR" sz="3600" b="1" dirty="0">
                <a:latin typeface="Calibri (제목)"/>
              </a:rPr>
              <a:t>, </a:t>
            </a:r>
            <a:r>
              <a:rPr lang="ko-KR" altLang="en-US" sz="3600" b="1" dirty="0">
                <a:latin typeface="Calibri (제목)"/>
              </a:rPr>
              <a:t>출력 데이터 정리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045A3-344E-4E2C-BCE1-DC4B3741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RODE – Role Selector</a:t>
            </a:r>
          </a:p>
          <a:p>
            <a:pPr lvl="1"/>
            <a:r>
              <a:rPr lang="en-US" altLang="ko-KR" dirty="0"/>
              <a:t>Ex) Role</a:t>
            </a:r>
            <a:r>
              <a:rPr lang="ko-KR" altLang="en-US" dirty="0"/>
              <a:t>의 종류가 </a:t>
            </a:r>
            <a:r>
              <a:rPr lang="en-US" altLang="ko-KR" dirty="0"/>
              <a:t>4</a:t>
            </a:r>
            <a:r>
              <a:rPr lang="ko-KR" altLang="en-US" dirty="0"/>
              <a:t>개이고 </a:t>
            </a: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마리 라면</a:t>
            </a:r>
            <a:endParaRPr lang="ko-KR" altLang="en-US" b="1" dirty="0"/>
          </a:p>
        </p:txBody>
      </p:sp>
      <p:graphicFrame>
        <p:nvGraphicFramePr>
          <p:cNvPr id="13" name="표 27">
            <a:extLst>
              <a:ext uri="{FF2B5EF4-FFF2-40B4-BE49-F238E27FC236}">
                <a16:creationId xmlns:a16="http://schemas.microsoft.com/office/drawing/2014/main" id="{8F58110B-05C6-4FD4-9561-424A61307CA0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3373728"/>
          <a:ext cx="6750828" cy="188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24">
                  <a:extLst>
                    <a:ext uri="{9D8B030D-6E8A-4147-A177-3AD203B41FA5}">
                      <a16:colId xmlns:a16="http://schemas.microsoft.com/office/drawing/2014/main" val="2455844275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3844476551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254406734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1738652928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341341884"/>
                    </a:ext>
                  </a:extLst>
                </a:gridCol>
              </a:tblGrid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8645408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0.0802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0.1140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0.0802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0.1140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15367123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0.1259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0.0929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0.1259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160992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0.1436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0.1069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0.1436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560838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20C3F102-D320-4AF3-A23B-CDBC431C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182" y="2263328"/>
            <a:ext cx="3829699" cy="3626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4D6DDD-272A-459A-AD7C-0685DA549C55}"/>
                  </a:ext>
                </a:extLst>
              </p:cNvPr>
              <p:cNvSpPr txBox="1"/>
              <p:nvPr/>
            </p:nvSpPr>
            <p:spPr>
              <a:xfrm>
                <a:off x="4079776" y="2872599"/>
                <a:ext cx="1824133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Role Q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sup>
                    </m:sSubSup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4D6DDD-272A-459A-AD7C-0685DA54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872599"/>
                <a:ext cx="1824133" cy="478785"/>
              </a:xfrm>
              <a:prstGeom prst="rect">
                <a:avLst/>
              </a:prstGeom>
              <a:blipFill>
                <a:blip r:embed="rId4"/>
                <a:stretch>
                  <a:fillRect l="-3344" b="-1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4D1BCA-D0B6-4321-BCAE-2E74980DB277}"/>
              </a:ext>
            </a:extLst>
          </p:cNvPr>
          <p:cNvSpPr txBox="1"/>
          <p:nvPr/>
        </p:nvSpPr>
        <p:spPr>
          <a:xfrm>
            <a:off x="2207568" y="599677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Agent </a:t>
            </a:r>
            <a:r>
              <a:rPr lang="ko-KR" altLang="en-US" sz="2800" b="1" dirty="0"/>
              <a:t>각각이 </a:t>
            </a:r>
            <a:r>
              <a:rPr lang="en-US" altLang="ko-KR" sz="2800" b="1" dirty="0"/>
              <a:t>Role </a:t>
            </a:r>
            <a:r>
              <a:rPr lang="ko-KR" altLang="en-US" sz="2800" b="1" dirty="0"/>
              <a:t>마다 가치를 평가한다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080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b="1"/>
              <a:t>RODE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44" y="1663849"/>
            <a:ext cx="8022272" cy="5157192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/>
              <a:t>LEARNING THE ROLE POLICY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/>
              <a:t>agent</a:t>
            </a:r>
            <a:r>
              <a:rPr lang="ko-KR" altLang="en-US" b="1" dirty="0"/>
              <a:t>의 </a:t>
            </a:r>
            <a:r>
              <a:rPr lang="en-US" altLang="ko-KR" b="1" dirty="0" err="1"/>
              <a:t>Traectory</a:t>
            </a:r>
            <a:r>
              <a:rPr lang="ko-KR" altLang="en-US" b="1" dirty="0"/>
              <a:t>로 부터 </a:t>
            </a:r>
            <a:r>
              <a:rPr lang="en-US" altLang="ko-KR" b="1" dirty="0"/>
              <a:t>latent </a:t>
            </a:r>
            <a:r>
              <a:rPr lang="ko-KR" altLang="en-US" b="1" dirty="0"/>
              <a:t>뽑아낸다</a:t>
            </a:r>
            <a:r>
              <a:rPr lang="en-US" altLang="ko-KR" b="1" dirty="0"/>
              <a:t>.</a:t>
            </a:r>
          </a:p>
          <a:p>
            <a:pPr lvl="1">
              <a:lnSpc>
                <a:spcPct val="90000"/>
              </a:lnSpc>
            </a:pP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action Representation </a:t>
            </a:r>
            <a:r>
              <a:rPr lang="ko-KR" altLang="en-US" b="1" dirty="0"/>
              <a:t>과 내적을 수행하여 </a:t>
            </a:r>
            <a:r>
              <a:rPr lang="en-US" altLang="ko-KR" b="1" dirty="0"/>
              <a:t>role</a:t>
            </a:r>
            <a:r>
              <a:rPr lang="ko-KR" altLang="en-US" b="1" dirty="0"/>
              <a:t>에 대한 </a:t>
            </a:r>
            <a:r>
              <a:rPr lang="en-US" altLang="ko-KR" b="1" dirty="0"/>
              <a:t>Q </a:t>
            </a:r>
            <a:r>
              <a:rPr lang="ko-KR" altLang="en-US" b="1" dirty="0"/>
              <a:t>값을 뽑아낸다</a:t>
            </a:r>
            <a:r>
              <a:rPr lang="en-US" altLang="ko-KR" b="1" dirty="0"/>
              <a:t>.</a:t>
            </a:r>
          </a:p>
          <a:p>
            <a:pPr lvl="1">
              <a:lnSpc>
                <a:spcPct val="90000"/>
              </a:lnSpc>
            </a:pP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role selector</a:t>
            </a:r>
            <a:r>
              <a:rPr lang="ko-KR" altLang="en-US" b="1" dirty="0"/>
              <a:t>로 부터 할당 받은 </a:t>
            </a:r>
            <a:r>
              <a:rPr lang="en-US" altLang="ko-KR" b="1" dirty="0"/>
              <a:t>role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이용하여 </a:t>
            </a:r>
            <a:r>
              <a:rPr lang="en-US" altLang="ko-KR" b="1" dirty="0"/>
              <a:t>agent</a:t>
            </a:r>
            <a:r>
              <a:rPr lang="ko-KR" altLang="en-US" b="1" dirty="0"/>
              <a:t>별 </a:t>
            </a:r>
            <a:r>
              <a:rPr lang="en-US" altLang="ko-KR" b="1" dirty="0"/>
              <a:t>Q </a:t>
            </a:r>
            <a:r>
              <a:rPr lang="ko-KR" altLang="en-US" b="1" dirty="0"/>
              <a:t>값을 뽑아낸다</a:t>
            </a:r>
            <a:r>
              <a:rPr lang="en-US" altLang="ko-KR" b="1" dirty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LOSS </a:t>
            </a:r>
          </a:p>
          <a:p>
            <a:pPr lvl="1">
              <a:lnSpc>
                <a:spcPct val="90000"/>
              </a:lnSpc>
            </a:pPr>
            <a:endParaRPr lang="en-US" altLang="ko-KR" b="1" dirty="0"/>
          </a:p>
          <a:p>
            <a:pPr lvl="2">
              <a:lnSpc>
                <a:spcPct val="90000"/>
              </a:lnSpc>
            </a:pPr>
            <a:endParaRPr lang="en-US" altLang="ko-KR" sz="26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ko-KR" sz="2600" dirty="0"/>
              <a:t>	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ko-KR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208510-99E0-4844-8CF0-2934B7F6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12" y="1684412"/>
            <a:ext cx="3893044" cy="4525963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F26623-B614-424F-A122-C7E8B26DE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5221236"/>
            <a:ext cx="2330401" cy="528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962DBE-CDFD-409E-A583-DFE53CEB0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04" y="5818453"/>
            <a:ext cx="6624736" cy="8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libri (제목)"/>
              </a:rPr>
              <a:t>비교분석</a:t>
            </a: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13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ROMA,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RODE</a:t>
            </a:r>
            <a:r>
              <a:rPr lang="ko-KR" altLang="en-US" sz="3600" b="1" dirty="0">
                <a:latin typeface="Calibri (제목)"/>
              </a:rPr>
              <a:t>의 </a:t>
            </a:r>
            <a:r>
              <a:rPr lang="en-US" altLang="ko-KR" sz="3600" b="1" dirty="0">
                <a:latin typeface="Calibri (제목)"/>
              </a:rPr>
              <a:t>role </a:t>
            </a:r>
            <a:r>
              <a:rPr lang="ko-KR" altLang="en-US" sz="3600" b="1" dirty="0">
                <a:latin typeface="Calibri (제목)"/>
              </a:rPr>
              <a:t>기반 접근법 비교</a:t>
            </a:r>
            <a:endParaRPr lang="en-US" altLang="ko-KR" sz="3600" b="1" dirty="0">
              <a:latin typeface="Calibri (제목)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1F275-805B-4164-BB91-F66EEABC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98" y="1556792"/>
            <a:ext cx="3057525" cy="2028825"/>
          </a:xfrm>
          <a:prstGeom prst="rect">
            <a:avLst/>
          </a:prstGeom>
        </p:spPr>
      </p:pic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8EEA9CAB-8FBF-4E23-8254-28A223011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93485" y="3848453"/>
            <a:ext cx="3168352" cy="300044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96518F-0AE4-4F5E-900F-1A7397405A05}"/>
              </a:ext>
            </a:extLst>
          </p:cNvPr>
          <p:cNvCxnSpPr/>
          <p:nvPr/>
        </p:nvCxnSpPr>
        <p:spPr>
          <a:xfrm>
            <a:off x="8616280" y="1417638"/>
            <a:ext cx="0" cy="543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CD753C5-F2E2-490A-A7F7-8B88D7A57811}"/>
              </a:ext>
            </a:extLst>
          </p:cNvPr>
          <p:cNvSpPr txBox="1">
            <a:spLocks/>
          </p:cNvSpPr>
          <p:nvPr/>
        </p:nvSpPr>
        <p:spPr bwMode="auto">
          <a:xfrm>
            <a:off x="644416" y="1605176"/>
            <a:ext cx="10972800" cy="51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ROLE </a:t>
            </a:r>
            <a:r>
              <a:rPr lang="ko-KR" altLang="en-US" b="1" dirty="0"/>
              <a:t>종류 파악 방법 비교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동적 환경에 적용 여부</a:t>
            </a:r>
            <a:endParaRPr lang="en-US" altLang="ko-KR" b="1" dirty="0"/>
          </a:p>
          <a:p>
            <a:pPr lvl="1"/>
            <a:r>
              <a:rPr lang="en-US" altLang="ko-KR" dirty="0"/>
              <a:t>ROMA : Role</a:t>
            </a:r>
            <a:r>
              <a:rPr lang="ko-KR" altLang="en-US" dirty="0"/>
              <a:t>이 유동적으로 변경되는 이유로 적합함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RODE : Role</a:t>
            </a:r>
            <a:r>
              <a:rPr lang="ko-KR" altLang="en-US" dirty="0"/>
              <a:t>의 종류를 다시 파악하고 적용 해야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2"/>
            <a:endParaRPr lang="en-US" altLang="ko-KR" sz="16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2BA576-0203-464E-A454-F5BDE502BB29}"/>
              </a:ext>
            </a:extLst>
          </p:cNvPr>
          <p:cNvGraphicFramePr>
            <a:graphicFrameLocks noGrp="1"/>
          </p:cNvGraphicFramePr>
          <p:nvPr/>
        </p:nvGraphicFramePr>
        <p:xfrm>
          <a:off x="159789" y="2544420"/>
          <a:ext cx="840956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26">
                  <a:extLst>
                    <a:ext uri="{9D8B030D-6E8A-4147-A177-3AD203B41FA5}">
                      <a16:colId xmlns:a16="http://schemas.microsoft.com/office/drawing/2014/main" val="2310189073"/>
                    </a:ext>
                  </a:extLst>
                </a:gridCol>
                <a:gridCol w="3137170">
                  <a:extLst>
                    <a:ext uri="{9D8B030D-6E8A-4147-A177-3AD203B41FA5}">
                      <a16:colId xmlns:a16="http://schemas.microsoft.com/office/drawing/2014/main" val="4051438551"/>
                    </a:ext>
                  </a:extLst>
                </a:gridCol>
                <a:gridCol w="3137170">
                  <a:extLst>
                    <a:ext uri="{9D8B030D-6E8A-4147-A177-3AD203B41FA5}">
                      <a16:colId xmlns:a16="http://schemas.microsoft.com/office/drawing/2014/main" val="15518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ROAD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4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사용 재료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History, Observation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Action</a:t>
                      </a:r>
                      <a:r>
                        <a:rPr lang="ko-KR" altLang="en-US" sz="1800" b="0" dirty="0"/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latin typeface="Calibri (제목)"/>
                          <a:ea typeface="+mn-ea"/>
                          <a:cs typeface="+mn-cs"/>
                        </a:rPr>
                        <a:t>Representation </a:t>
                      </a:r>
                      <a:endParaRPr lang="en-US" altLang="ko-KR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4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출력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Role</a:t>
                      </a:r>
                      <a:r>
                        <a:rPr lang="ko-KR" altLang="en-US" dirty="0"/>
                        <a:t>에 대한 </a:t>
                      </a:r>
                      <a:r>
                        <a:rPr lang="ko-KR" altLang="en-US" dirty="0" err="1"/>
                        <a:t>변분적</a:t>
                      </a:r>
                      <a:r>
                        <a:rPr lang="ko-KR" altLang="en-US" dirty="0"/>
                        <a:t> 확률 분포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구체적이지 않다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군집화 결과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어느정도는 구체적임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34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Role </a:t>
                      </a:r>
                      <a:r>
                        <a:rPr lang="ko-KR" altLang="en-US" b="1" dirty="0"/>
                        <a:t>종류 변경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Role</a:t>
                      </a:r>
                      <a:r>
                        <a:rPr lang="ko-KR" altLang="en-US" dirty="0"/>
                        <a:t>의 종류가 유동적으로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변한다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Role </a:t>
                      </a:r>
                      <a:r>
                        <a:rPr lang="ko-KR" altLang="en-US" dirty="0"/>
                        <a:t>종류가 파악이 되면 그 이후로는 변경되지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7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9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ROMA,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RODE</a:t>
            </a:r>
            <a:r>
              <a:rPr lang="ko-KR" altLang="en-US" sz="3600" b="1" dirty="0">
                <a:latin typeface="Calibri (제목)"/>
              </a:rPr>
              <a:t>의 </a:t>
            </a:r>
            <a:r>
              <a:rPr lang="en-US" altLang="ko-KR" sz="3600" b="1" dirty="0">
                <a:latin typeface="Calibri (제목)"/>
              </a:rPr>
              <a:t>role </a:t>
            </a:r>
            <a:r>
              <a:rPr lang="ko-KR" altLang="en-US" sz="3600" b="1" dirty="0">
                <a:latin typeface="Calibri (제목)"/>
              </a:rPr>
              <a:t>기반 접근법 비교</a:t>
            </a:r>
            <a:endParaRPr lang="en-US" altLang="ko-KR" sz="3600" b="1" dirty="0">
              <a:latin typeface="Calibri (제목)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81F275-805B-4164-BB91-F66EEABC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98" y="1556792"/>
            <a:ext cx="3057525" cy="2028825"/>
          </a:xfrm>
          <a:prstGeom prst="rect">
            <a:avLst/>
          </a:prstGeom>
        </p:spPr>
      </p:pic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8EEA9CAB-8FBF-4E23-8254-28A223011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93485" y="3848453"/>
            <a:ext cx="3168352" cy="300044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96518F-0AE4-4F5E-900F-1A7397405A05}"/>
              </a:ext>
            </a:extLst>
          </p:cNvPr>
          <p:cNvCxnSpPr/>
          <p:nvPr/>
        </p:nvCxnSpPr>
        <p:spPr>
          <a:xfrm>
            <a:off x="8616280" y="1417638"/>
            <a:ext cx="0" cy="543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CD753C5-F2E2-490A-A7F7-8B88D7A57811}"/>
              </a:ext>
            </a:extLst>
          </p:cNvPr>
          <p:cNvSpPr txBox="1">
            <a:spLocks/>
          </p:cNvSpPr>
          <p:nvPr/>
        </p:nvSpPr>
        <p:spPr bwMode="auto">
          <a:xfrm>
            <a:off x="644416" y="1605176"/>
            <a:ext cx="10972800" cy="51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ROLE </a:t>
            </a:r>
            <a:r>
              <a:rPr lang="ko-KR" altLang="en-US" b="1" dirty="0"/>
              <a:t>종류 배정 방법 비교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배정방법의 이유</a:t>
            </a:r>
            <a:endParaRPr lang="en-US" altLang="ko-KR" b="1" dirty="0"/>
          </a:p>
          <a:p>
            <a:pPr lvl="1"/>
            <a:r>
              <a:rPr lang="en-US" altLang="ko-KR" dirty="0"/>
              <a:t>ROMA : Role</a:t>
            </a:r>
            <a:r>
              <a:rPr lang="ko-KR" altLang="en-US" dirty="0"/>
              <a:t>의 종류가 사실상 너무 많다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Agent</a:t>
            </a:r>
            <a:r>
              <a:rPr lang="ko-KR" altLang="en-US" dirty="0"/>
              <a:t>간 유사하게 만들어 종류를 축소 시키고자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RODE : State </a:t>
            </a:r>
            <a:r>
              <a:rPr lang="ko-KR" altLang="en-US" dirty="0"/>
              <a:t>정보로 부터 직접적인 가치 평가가 가능함</a:t>
            </a:r>
            <a:endParaRPr lang="en-US" altLang="ko-KR" dirty="0"/>
          </a:p>
          <a:p>
            <a:pPr lvl="2"/>
            <a:r>
              <a:rPr lang="en-US" altLang="ko-KR" dirty="0"/>
              <a:t>Agent</a:t>
            </a:r>
            <a:r>
              <a:rPr lang="ko-KR" altLang="en-US" dirty="0"/>
              <a:t>별 </a:t>
            </a:r>
            <a:r>
              <a:rPr lang="en-US" altLang="ko-KR" dirty="0"/>
              <a:t>Role</a:t>
            </a:r>
            <a:r>
              <a:rPr lang="ko-KR" altLang="en-US" dirty="0"/>
              <a:t>의 가치를 파악하여 접근 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2"/>
            <a:endParaRPr lang="en-US" altLang="ko-KR" sz="16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2BA576-0203-464E-A454-F5BDE502BB29}"/>
              </a:ext>
            </a:extLst>
          </p:cNvPr>
          <p:cNvGraphicFramePr>
            <a:graphicFrameLocks noGrp="1"/>
          </p:cNvGraphicFramePr>
          <p:nvPr/>
        </p:nvGraphicFramePr>
        <p:xfrm>
          <a:off x="201243" y="2132856"/>
          <a:ext cx="832643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21">
                  <a:extLst>
                    <a:ext uri="{9D8B030D-6E8A-4147-A177-3AD203B41FA5}">
                      <a16:colId xmlns:a16="http://schemas.microsoft.com/office/drawing/2014/main" val="2310189073"/>
                    </a:ext>
                  </a:extLst>
                </a:gridCol>
                <a:gridCol w="3282657">
                  <a:extLst>
                    <a:ext uri="{9D8B030D-6E8A-4147-A177-3AD203B41FA5}">
                      <a16:colId xmlns:a16="http://schemas.microsoft.com/office/drawing/2014/main" val="4051438551"/>
                    </a:ext>
                  </a:extLst>
                </a:gridCol>
                <a:gridCol w="3282657">
                  <a:extLst>
                    <a:ext uri="{9D8B030D-6E8A-4147-A177-3AD203B41FA5}">
                      <a16:colId xmlns:a16="http://schemas.microsoft.com/office/drawing/2014/main" val="15518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ROAD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4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사용 재료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History, Observation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History, Observation, role</a:t>
                      </a:r>
                      <a:r>
                        <a:rPr lang="ko-KR" altLang="en-US" dirty="0"/>
                        <a:t> 종류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4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배정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Dissimilarity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(Agent </a:t>
                      </a:r>
                      <a:r>
                        <a:rPr lang="ko-KR" altLang="en-US" b="0" dirty="0"/>
                        <a:t>끼리 </a:t>
                      </a:r>
                      <a:r>
                        <a:rPr lang="ko-KR" altLang="en-US" b="0" dirty="0" err="1"/>
                        <a:t>비슷해지게</a:t>
                      </a:r>
                      <a:r>
                        <a:rPr lang="ko-KR" altLang="en-US" b="0" dirty="0"/>
                        <a:t> 접근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</a:t>
                      </a:r>
                      <a:r>
                        <a:rPr lang="ko-KR" altLang="en-US" dirty="0"/>
                        <a:t>마다 </a:t>
                      </a:r>
                      <a:r>
                        <a:rPr lang="en-US" altLang="ko-KR" dirty="0"/>
                        <a:t>Role</a:t>
                      </a:r>
                      <a:r>
                        <a:rPr lang="ko-KR" altLang="en-US" dirty="0"/>
                        <a:t>에 대한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가치값으로</a:t>
                      </a:r>
                      <a:r>
                        <a:rPr lang="ko-KR" altLang="en-US" dirty="0"/>
                        <a:t> 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34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변동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 순간 변동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스텝마다 변동 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87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가치 평가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간접적으로 평가됨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(State </a:t>
                      </a:r>
                      <a:r>
                        <a:rPr lang="ko-KR" altLang="en-US" dirty="0"/>
                        <a:t>정보를 이용하지 않는다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직접적으로 평가 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(State </a:t>
                      </a:r>
                      <a:r>
                        <a:rPr lang="ko-KR" altLang="en-US" dirty="0"/>
                        <a:t>정보를 이용한다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7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25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0" dirty="0">
                <a:effectLst/>
                <a:latin typeface="se-nanumgothic"/>
              </a:rPr>
              <a:t>Experim</a:t>
            </a:r>
            <a:r>
              <a:rPr lang="en-US" altLang="ko-KR" sz="4000" b="1" dirty="0">
                <a:latin typeface="se-nanumgothic"/>
              </a:rPr>
              <a:t>ent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e-nanumgothic"/>
              </a:rPr>
              <a:t>Experim</a:t>
            </a:r>
            <a:r>
              <a:rPr lang="en-US" altLang="ko-KR" sz="3600" b="1" dirty="0">
                <a:latin typeface="se-nanumgothic"/>
              </a:rPr>
              <a:t>ent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  <a:ea typeface="+mj-ea"/>
              </a:rPr>
              <a:t>기존 모델 들과의 성능 비교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68A7AE-2F3F-4BF7-B519-FA8BBCAE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204864"/>
            <a:ext cx="10734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2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e-nanumgothic"/>
              </a:rPr>
              <a:t>Experim</a:t>
            </a:r>
            <a:r>
              <a:rPr lang="en-US" altLang="ko-KR" sz="3600" b="1" dirty="0">
                <a:latin typeface="se-nanumgothic"/>
              </a:rPr>
              <a:t>ent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비교적 쉬운  </a:t>
            </a:r>
            <a:r>
              <a:rPr lang="en-US" altLang="ko-KR" b="1" dirty="0">
                <a:latin typeface="Calibri (제목)"/>
              </a:rPr>
              <a:t>Task – 2s3z</a:t>
            </a:r>
          </a:p>
          <a:p>
            <a:pPr lvl="1"/>
            <a:endParaRPr lang="en-US" altLang="ko-KR" b="1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endParaRPr lang="en-US" altLang="ko-KR" b="1" dirty="0">
              <a:latin typeface="Calibri (제목)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B5056D6-5C74-478C-9E12-50E78C4158DA}"/>
              </a:ext>
            </a:extLst>
          </p:cNvPr>
          <p:cNvGraphicFramePr>
            <a:graphicFrameLocks noGrp="1"/>
          </p:cNvGraphicFramePr>
          <p:nvPr/>
        </p:nvGraphicFramePr>
        <p:xfrm>
          <a:off x="1631504" y="2061588"/>
          <a:ext cx="8496945" cy="264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13">
                  <a:extLst>
                    <a:ext uri="{9D8B030D-6E8A-4147-A177-3AD203B41FA5}">
                      <a16:colId xmlns:a16="http://schemas.microsoft.com/office/drawing/2014/main" val="3552666321"/>
                    </a:ext>
                  </a:extLst>
                </a:gridCol>
                <a:gridCol w="3631766">
                  <a:extLst>
                    <a:ext uri="{9D8B030D-6E8A-4147-A177-3AD203B41FA5}">
                      <a16:colId xmlns:a16="http://schemas.microsoft.com/office/drawing/2014/main" val="2651108859"/>
                    </a:ext>
                  </a:extLst>
                </a:gridCol>
                <a:gridCol w="3631766">
                  <a:extLst>
                    <a:ext uri="{9D8B030D-6E8A-4147-A177-3AD203B41FA5}">
                      <a16:colId xmlns:a16="http://schemas.microsoft.com/office/drawing/2014/main" val="494591962"/>
                    </a:ext>
                  </a:extLst>
                </a:gridCol>
              </a:tblGrid>
              <a:tr h="5090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 Rate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Mean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01367"/>
                  </a:ext>
                </a:extLst>
              </a:tr>
              <a:tr h="213662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4523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FEFDEF-87E9-48F0-A735-218173F0348B}"/>
              </a:ext>
            </a:extLst>
          </p:cNvPr>
          <p:cNvCxnSpPr/>
          <p:nvPr/>
        </p:nvCxnSpPr>
        <p:spPr>
          <a:xfrm>
            <a:off x="1815440" y="3971575"/>
            <a:ext cx="216024" cy="0"/>
          </a:xfrm>
          <a:prstGeom prst="line">
            <a:avLst/>
          </a:prstGeom>
          <a:ln w="28575">
            <a:solidFill>
              <a:srgbClr val="07968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458106-A866-45C3-9268-B7A7FCD2C33D}"/>
              </a:ext>
            </a:extLst>
          </p:cNvPr>
          <p:cNvSpPr txBox="1"/>
          <p:nvPr/>
        </p:nvSpPr>
        <p:spPr>
          <a:xfrm>
            <a:off x="2031464" y="3786909"/>
            <a:ext cx="9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RODE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675FDD-B199-4238-A05A-982141814FA6}"/>
              </a:ext>
            </a:extLst>
          </p:cNvPr>
          <p:cNvCxnSpPr/>
          <p:nvPr/>
        </p:nvCxnSpPr>
        <p:spPr>
          <a:xfrm>
            <a:off x="1820501" y="3607901"/>
            <a:ext cx="216024" cy="0"/>
          </a:xfrm>
          <a:prstGeom prst="line">
            <a:avLst/>
          </a:prstGeom>
          <a:ln w="28575">
            <a:solidFill>
              <a:srgbClr val="EE337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1FADEC-E708-4A47-B2E9-4C17862EDF74}"/>
              </a:ext>
            </a:extLst>
          </p:cNvPr>
          <p:cNvSpPr txBox="1"/>
          <p:nvPr/>
        </p:nvSpPr>
        <p:spPr>
          <a:xfrm>
            <a:off x="2036525" y="3423235"/>
            <a:ext cx="9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ROMA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9FF6B7-FAEA-4970-A9A6-F5D3AE50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07" y="2625898"/>
            <a:ext cx="2990850" cy="1990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E9AC05-26F3-44A8-BF0A-1C5D58CB5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91" y="2621135"/>
            <a:ext cx="3114675" cy="200025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8C948C-D9C0-4FD1-BF46-2CD6CBE0EFAC}"/>
              </a:ext>
            </a:extLst>
          </p:cNvPr>
          <p:cNvCxnSpPr/>
          <p:nvPr/>
        </p:nvCxnSpPr>
        <p:spPr>
          <a:xfrm>
            <a:off x="1815440" y="3235740"/>
            <a:ext cx="216024" cy="0"/>
          </a:xfrm>
          <a:prstGeom prst="line">
            <a:avLst/>
          </a:prstGeom>
          <a:ln w="28575">
            <a:solidFill>
              <a:srgbClr val="0077B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0ADB2B-DAC8-4BC0-A6AE-AFADBACAE8E4}"/>
              </a:ext>
            </a:extLst>
          </p:cNvPr>
          <p:cNvSpPr txBox="1"/>
          <p:nvPr/>
        </p:nvSpPr>
        <p:spPr>
          <a:xfrm>
            <a:off x="2031464" y="3051074"/>
            <a:ext cx="9150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QMIX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61DA-4B69-4B04-A199-A8CAC0A3827C}"/>
              </a:ext>
            </a:extLst>
          </p:cNvPr>
          <p:cNvSpPr txBox="1"/>
          <p:nvPr/>
        </p:nvSpPr>
        <p:spPr>
          <a:xfrm>
            <a:off x="2946544" y="4746439"/>
            <a:ext cx="81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QMIX</a:t>
            </a:r>
            <a:r>
              <a:rPr lang="ko-KR" altLang="en-US" b="1" dirty="0"/>
              <a:t>의 경우 나름 준수한 성능을 보였다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ROMA</a:t>
            </a:r>
            <a:r>
              <a:rPr lang="ko-KR" altLang="en-US" b="1" dirty="0"/>
              <a:t>의 경우 승률 상승 속도가 가장 빠르게 수렴하였다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RODE</a:t>
            </a:r>
            <a:r>
              <a:rPr lang="ko-KR" altLang="en-US" b="1" dirty="0"/>
              <a:t>가 최종 성능이 가장 우수하며 안정적으로 상승 하였다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9769F-5B8D-4ED5-8AA9-1E8966841762}"/>
              </a:ext>
            </a:extLst>
          </p:cNvPr>
          <p:cNvSpPr txBox="1"/>
          <p:nvPr/>
        </p:nvSpPr>
        <p:spPr>
          <a:xfrm>
            <a:off x="3296395" y="5722196"/>
            <a:ext cx="45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수렴 속도 </a:t>
            </a:r>
            <a:r>
              <a:rPr lang="en-US" altLang="ko-KR" sz="2400" b="1" dirty="0"/>
              <a:t>: ROMA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&gt;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RODE &gt; QMIX 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AC518-2F83-4CF7-8DB2-F8673386F2D8}"/>
              </a:ext>
            </a:extLst>
          </p:cNvPr>
          <p:cNvSpPr txBox="1"/>
          <p:nvPr/>
        </p:nvSpPr>
        <p:spPr>
          <a:xfrm>
            <a:off x="3656435" y="6104140"/>
            <a:ext cx="41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안정성 </a:t>
            </a:r>
            <a:r>
              <a:rPr lang="en-US" altLang="ko-KR" sz="2400" b="1" dirty="0"/>
              <a:t>: RODE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&gt;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ROMA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&gt; QMIX </a:t>
            </a:r>
            <a:endParaRPr lang="ko-KR" altLang="en-US" sz="2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7D5914-C4BE-455A-B349-0283C3CF8CDA}"/>
              </a:ext>
            </a:extLst>
          </p:cNvPr>
          <p:cNvCxnSpPr>
            <a:cxnSpLocks/>
          </p:cNvCxnSpPr>
          <p:nvPr/>
        </p:nvCxnSpPr>
        <p:spPr>
          <a:xfrm>
            <a:off x="7968208" y="5669769"/>
            <a:ext cx="0" cy="1188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DDEC39-3CB5-48C0-A0A2-5B254260A7D7}"/>
              </a:ext>
            </a:extLst>
          </p:cNvPr>
          <p:cNvCxnSpPr>
            <a:cxnSpLocks/>
          </p:cNvCxnSpPr>
          <p:nvPr/>
        </p:nvCxnSpPr>
        <p:spPr>
          <a:xfrm>
            <a:off x="7968208" y="5671009"/>
            <a:ext cx="4223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0B938B-6A69-4C1B-8786-FE1B9B0726A4}"/>
              </a:ext>
            </a:extLst>
          </p:cNvPr>
          <p:cNvSpPr txBox="1"/>
          <p:nvPr/>
        </p:nvSpPr>
        <p:spPr>
          <a:xfrm>
            <a:off x="8040216" y="566976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소요 시간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16946-7DCA-4171-9BE8-525CB2CF9FAB}"/>
              </a:ext>
            </a:extLst>
          </p:cNvPr>
          <p:cNvSpPr txBox="1"/>
          <p:nvPr/>
        </p:nvSpPr>
        <p:spPr>
          <a:xfrm>
            <a:off x="8040216" y="5949280"/>
            <a:ext cx="36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QMIX : 14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ROMA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r>
              <a:rPr lang="en-US" altLang="ko-KR" dirty="0"/>
              <a:t>RODE : 17</a:t>
            </a:r>
            <a:r>
              <a:rPr lang="ko-KR" altLang="en-US" dirty="0"/>
              <a:t>시간 소요</a:t>
            </a:r>
          </a:p>
        </p:txBody>
      </p:sp>
    </p:spTree>
    <p:extLst>
      <p:ext uri="{BB962C8B-B14F-4D97-AF65-F5344CB8AC3E}">
        <p14:creationId xmlns:p14="http://schemas.microsoft.com/office/powerpoint/2010/main" val="232310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se-nanumgothic"/>
              </a:rPr>
              <a:t>Experim</a:t>
            </a:r>
            <a:r>
              <a:rPr lang="en-US" altLang="ko-KR" sz="3600" b="1" dirty="0">
                <a:latin typeface="se-nanumgothic"/>
              </a:rPr>
              <a:t>ent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약간 어려운  </a:t>
            </a:r>
            <a:r>
              <a:rPr lang="en-US" altLang="ko-KR" b="1" dirty="0">
                <a:latin typeface="Calibri (제목)"/>
              </a:rPr>
              <a:t>Task – 1c3s5z</a:t>
            </a:r>
          </a:p>
          <a:p>
            <a:pPr lvl="1"/>
            <a:endParaRPr lang="en-US" altLang="ko-KR" b="1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endParaRPr lang="en-US" altLang="ko-KR" b="1" dirty="0">
              <a:latin typeface="Calibri (제목)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B5056D6-5C74-478C-9E12-50E78C4158DA}"/>
              </a:ext>
            </a:extLst>
          </p:cNvPr>
          <p:cNvGraphicFramePr>
            <a:graphicFrameLocks noGrp="1"/>
          </p:cNvGraphicFramePr>
          <p:nvPr/>
        </p:nvGraphicFramePr>
        <p:xfrm>
          <a:off x="1681093" y="2151482"/>
          <a:ext cx="8496945" cy="264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13">
                  <a:extLst>
                    <a:ext uri="{9D8B030D-6E8A-4147-A177-3AD203B41FA5}">
                      <a16:colId xmlns:a16="http://schemas.microsoft.com/office/drawing/2014/main" val="3552666321"/>
                    </a:ext>
                  </a:extLst>
                </a:gridCol>
                <a:gridCol w="3631766">
                  <a:extLst>
                    <a:ext uri="{9D8B030D-6E8A-4147-A177-3AD203B41FA5}">
                      <a16:colId xmlns:a16="http://schemas.microsoft.com/office/drawing/2014/main" val="2651108859"/>
                    </a:ext>
                  </a:extLst>
                </a:gridCol>
                <a:gridCol w="3631766">
                  <a:extLst>
                    <a:ext uri="{9D8B030D-6E8A-4147-A177-3AD203B41FA5}">
                      <a16:colId xmlns:a16="http://schemas.microsoft.com/office/drawing/2014/main" val="494591962"/>
                    </a:ext>
                  </a:extLst>
                </a:gridCol>
              </a:tblGrid>
              <a:tr h="5090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 Rate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Mean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01367"/>
                  </a:ext>
                </a:extLst>
              </a:tr>
              <a:tr h="213662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4523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62EF894-3A01-4BB1-AB8F-120D8FFD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2712098"/>
            <a:ext cx="2933700" cy="1943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6FD21-7AAE-4736-B866-44203B10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2717665"/>
            <a:ext cx="3095625" cy="193753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77150-A6C3-4409-AC7E-998C0C76906F}"/>
              </a:ext>
            </a:extLst>
          </p:cNvPr>
          <p:cNvCxnSpPr/>
          <p:nvPr/>
        </p:nvCxnSpPr>
        <p:spPr>
          <a:xfrm>
            <a:off x="1865029" y="4061469"/>
            <a:ext cx="216024" cy="0"/>
          </a:xfrm>
          <a:prstGeom prst="line">
            <a:avLst/>
          </a:prstGeom>
          <a:ln w="28575">
            <a:solidFill>
              <a:srgbClr val="07968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DE57BA-0971-414E-97C4-83D51DF2A539}"/>
              </a:ext>
            </a:extLst>
          </p:cNvPr>
          <p:cNvSpPr txBox="1"/>
          <p:nvPr/>
        </p:nvSpPr>
        <p:spPr>
          <a:xfrm>
            <a:off x="2081053" y="3876803"/>
            <a:ext cx="9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RODE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194A84-4788-4175-9C40-67FF5BF2AC13}"/>
              </a:ext>
            </a:extLst>
          </p:cNvPr>
          <p:cNvCxnSpPr/>
          <p:nvPr/>
        </p:nvCxnSpPr>
        <p:spPr>
          <a:xfrm>
            <a:off x="1870090" y="3697795"/>
            <a:ext cx="216024" cy="0"/>
          </a:xfrm>
          <a:prstGeom prst="line">
            <a:avLst/>
          </a:prstGeom>
          <a:ln w="28575">
            <a:solidFill>
              <a:srgbClr val="EE337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986214-CF1F-454D-9571-C2824CC9CF3A}"/>
              </a:ext>
            </a:extLst>
          </p:cNvPr>
          <p:cNvSpPr txBox="1"/>
          <p:nvPr/>
        </p:nvSpPr>
        <p:spPr>
          <a:xfrm>
            <a:off x="2086114" y="3513129"/>
            <a:ext cx="9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ROMA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82B0C8-4291-4204-9C35-090BCE9EB36A}"/>
              </a:ext>
            </a:extLst>
          </p:cNvPr>
          <p:cNvCxnSpPr/>
          <p:nvPr/>
        </p:nvCxnSpPr>
        <p:spPr>
          <a:xfrm>
            <a:off x="1865029" y="3325634"/>
            <a:ext cx="216024" cy="0"/>
          </a:xfrm>
          <a:prstGeom prst="line">
            <a:avLst/>
          </a:prstGeom>
          <a:ln w="28575">
            <a:solidFill>
              <a:srgbClr val="0077B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A6D44-FDB3-445F-A705-3305EDE7DF11}"/>
              </a:ext>
            </a:extLst>
          </p:cNvPr>
          <p:cNvSpPr txBox="1"/>
          <p:nvPr/>
        </p:nvSpPr>
        <p:spPr>
          <a:xfrm>
            <a:off x="2081053" y="3140968"/>
            <a:ext cx="9150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QMIX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AE7DC-2C38-4473-9BD2-299EB19EFA4F}"/>
              </a:ext>
            </a:extLst>
          </p:cNvPr>
          <p:cNvSpPr txBox="1"/>
          <p:nvPr/>
        </p:nvSpPr>
        <p:spPr>
          <a:xfrm>
            <a:off x="2542745" y="4904059"/>
            <a:ext cx="81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QMIX</a:t>
            </a:r>
            <a:r>
              <a:rPr lang="ko-KR" altLang="en-US" b="1" dirty="0"/>
              <a:t>의 경우 승률 상승이 불안정 하다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ROMA</a:t>
            </a:r>
            <a:r>
              <a:rPr lang="ko-KR" altLang="en-US" b="1" dirty="0"/>
              <a:t>의 경우 승률 상승이 안정적이나 일정 이상 오르지 않았다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RODE</a:t>
            </a:r>
            <a:r>
              <a:rPr lang="ko-KR" altLang="en-US" b="1" dirty="0"/>
              <a:t>가 최종 성능 및 상승 속도 가장 우수하며 안정적으로 상승 하였다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D576-1493-48E6-AC25-1E021E169FED}"/>
              </a:ext>
            </a:extLst>
          </p:cNvPr>
          <p:cNvSpPr txBox="1"/>
          <p:nvPr/>
        </p:nvSpPr>
        <p:spPr>
          <a:xfrm>
            <a:off x="2423592" y="616530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이로 인해 확장성 부분에서는 </a:t>
            </a:r>
            <a:r>
              <a:rPr lang="en-US" altLang="ko-KR" sz="2400" b="1" dirty="0"/>
              <a:t>RODE</a:t>
            </a:r>
            <a:r>
              <a:rPr lang="ko-KR" altLang="en-US" sz="2400" b="1" dirty="0"/>
              <a:t>가 가장 우수하다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383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br>
              <a:rPr lang="en-US" altLang="ko-KR" b="1" i="0" dirty="0">
                <a:effectLst/>
                <a:latin typeface="Calibri (제목)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5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제목)"/>
              </a:rPr>
              <a:t>Introduction</a:t>
            </a: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4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1556792"/>
            <a:ext cx="11593288" cy="51571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/>
              <a:t>State </a:t>
            </a:r>
            <a:r>
              <a:rPr lang="ko-KR" altLang="en-US" sz="2400" b="1" dirty="0"/>
              <a:t>정보 예시</a:t>
            </a:r>
            <a:endParaRPr lang="en-US" altLang="ko-KR" b="1" dirty="0"/>
          </a:p>
          <a:p>
            <a:pPr lvl="2">
              <a:lnSpc>
                <a:spcPct val="90000"/>
              </a:lnSpc>
            </a:pPr>
            <a:endParaRPr lang="en-US" altLang="ko-KR" sz="26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ko-KR" sz="2600" dirty="0"/>
              <a:t>	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ko-KR" sz="2600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BACD427-0CAD-4A40-893C-025F1BB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01667"/>
              </p:ext>
            </p:extLst>
          </p:nvPr>
        </p:nvGraphicFramePr>
        <p:xfrm>
          <a:off x="1271464" y="2044467"/>
          <a:ext cx="94682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36">
                  <a:extLst>
                    <a:ext uri="{9D8B030D-6E8A-4147-A177-3AD203B41FA5}">
                      <a16:colId xmlns:a16="http://schemas.microsoft.com/office/drawing/2014/main" val="2361699442"/>
                    </a:ext>
                  </a:extLst>
                </a:gridCol>
                <a:gridCol w="1195373">
                  <a:extLst>
                    <a:ext uri="{9D8B030D-6E8A-4147-A177-3AD203B41FA5}">
                      <a16:colId xmlns:a16="http://schemas.microsoft.com/office/drawing/2014/main" val="1348344873"/>
                    </a:ext>
                  </a:extLst>
                </a:gridCol>
                <a:gridCol w="7500021">
                  <a:extLst>
                    <a:ext uri="{9D8B030D-6E8A-4147-A177-3AD203B41FA5}">
                      <a16:colId xmlns:a16="http://schemas.microsoft.com/office/drawing/2014/main" val="3409055560"/>
                    </a:ext>
                  </a:extLst>
                </a:gridCol>
              </a:tblGrid>
              <a:tr h="350931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유닛 정보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1977889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그룹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One hot vector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 Ex) [1, 0]: agent </a:t>
                      </a:r>
                      <a:r>
                        <a:rPr lang="ko-KR" altLang="en-US" sz="1800" dirty="0"/>
                        <a:t>그룹</a:t>
                      </a:r>
                      <a:r>
                        <a:rPr lang="en-US" altLang="ko-KR" sz="1800" dirty="0"/>
                        <a:t> , [0, 1]  </a:t>
                      </a:r>
                      <a:r>
                        <a:rPr lang="ko-KR" altLang="en-US" sz="1800" dirty="0"/>
                        <a:t>적군 그룹</a:t>
                      </a:r>
                      <a:endParaRPr lang="en-US" altLang="ko-KR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09566472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수행 가능한 </a:t>
                      </a:r>
                      <a:r>
                        <a:rPr lang="en-US" altLang="ko-KR" b="1" dirty="0"/>
                        <a:t>action vector</a:t>
                      </a:r>
                    </a:p>
                    <a:p>
                      <a:pPr algn="ctr" latinLnBrk="1"/>
                      <a:r>
                        <a:rPr lang="en-US" altLang="ko-KR" dirty="0"/>
                        <a:t>Ex) [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[1, 0, 1]</a:t>
                      </a:r>
                      <a:r>
                        <a:rPr lang="ko-KR" altLang="en-US" dirty="0"/>
                        <a:t>이라면 가능한 </a:t>
                      </a:r>
                      <a:r>
                        <a:rPr lang="en-US" altLang="ko-KR" dirty="0"/>
                        <a:t>action</a:t>
                      </a:r>
                      <a:r>
                        <a:rPr lang="ko-KR" altLang="en-US" dirty="0"/>
                        <a:t>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46183514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유닛 종류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One hot vector 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Ex) [1, 0] : </a:t>
                      </a:r>
                      <a:r>
                        <a:rPr lang="ko-KR" altLang="en-US" sz="1800" dirty="0" err="1"/>
                        <a:t>질럿</a:t>
                      </a:r>
                      <a:r>
                        <a:rPr lang="en-US" altLang="ko-KR" sz="1800" dirty="0"/>
                        <a:t>, [0, 1] </a:t>
                      </a:r>
                      <a:r>
                        <a:rPr lang="ko-KR" altLang="en-US" sz="1800" dirty="0"/>
                        <a:t>추적자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35283109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체력의 비율 값 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현재 체력 </a:t>
                      </a:r>
                      <a:r>
                        <a:rPr lang="en-US" altLang="ko-KR" sz="1800" dirty="0"/>
                        <a:t>/ max </a:t>
                      </a:r>
                      <a:r>
                        <a:rPr lang="ko-KR" altLang="en-US" sz="1800" dirty="0"/>
                        <a:t>체력</a:t>
                      </a:r>
                      <a:endParaRPr lang="en-US" altLang="ko-KR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0699505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보호막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보호막의 비율 값 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보호막 체력 </a:t>
                      </a:r>
                      <a:r>
                        <a:rPr lang="en-US" altLang="ko-KR" sz="1800" dirty="0"/>
                        <a:t>/ max </a:t>
                      </a:r>
                      <a:r>
                        <a:rPr lang="ko-KR" altLang="en-US" sz="1800" dirty="0"/>
                        <a:t>보호막</a:t>
                      </a:r>
                      <a:endParaRPr lang="en-US" altLang="ko-KR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9708134"/>
                  </a:ext>
                </a:extLst>
              </a:tr>
              <a:tr h="3509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쿨 타임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공격 후 다음 공격 수행까지 </a:t>
                      </a:r>
                      <a:r>
                        <a:rPr lang="en-US" altLang="ko-KR" sz="1800" b="1" dirty="0"/>
                        <a:t>Delay</a:t>
                      </a:r>
                      <a:r>
                        <a:rPr lang="ko-KR" altLang="en-US" sz="1800" b="1" dirty="0"/>
                        <a:t>되는 시간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22077462"/>
                  </a:ext>
                </a:extLst>
              </a:tr>
              <a:tr h="346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환경에서 </a:t>
                      </a:r>
                      <a:r>
                        <a:rPr lang="en-US" altLang="ko-KR" sz="1800" b="1" dirty="0"/>
                        <a:t>X</a:t>
                      </a:r>
                      <a:r>
                        <a:rPr lang="ko-KR" altLang="en-US" sz="1800" b="1" dirty="0"/>
                        <a:t>좌표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3518071"/>
                  </a:ext>
                </a:extLst>
              </a:tr>
              <a:tr h="263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환경에서 </a:t>
                      </a:r>
                      <a:r>
                        <a:rPr lang="en-US" altLang="ko-KR" sz="1800" b="1" dirty="0"/>
                        <a:t>Y</a:t>
                      </a:r>
                      <a:r>
                        <a:rPr lang="ko-KR" altLang="en-US" sz="1800" b="1" dirty="0"/>
                        <a:t>좌표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82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808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7" name="내용 개체 틀 1">
            <a:extLst>
              <a:ext uri="{FF2B5EF4-FFF2-40B4-BE49-F238E27FC236}">
                <a16:creationId xmlns:a16="http://schemas.microsoft.com/office/drawing/2014/main" id="{9C10412D-FE8D-4F34-AB30-28A574D8E914}"/>
              </a:ext>
            </a:extLst>
          </p:cNvPr>
          <p:cNvSpPr txBox="1">
            <a:spLocks/>
          </p:cNvSpPr>
          <p:nvPr/>
        </p:nvSpPr>
        <p:spPr bwMode="auto">
          <a:xfrm>
            <a:off x="697015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2S3Z </a:t>
            </a:r>
            <a:r>
              <a:rPr lang="ko-KR" altLang="en-US" sz="2400" b="1" dirty="0"/>
              <a:t>환경에서 </a:t>
            </a:r>
            <a:r>
              <a:rPr lang="en-US" altLang="ko-KR" sz="2400" b="1" dirty="0"/>
              <a:t>state </a:t>
            </a:r>
            <a:r>
              <a:rPr lang="ko-KR" altLang="en-US" sz="2400" b="1" dirty="0"/>
              <a:t>예시</a:t>
            </a:r>
            <a:endParaRPr lang="en-US" altLang="ko-KR" sz="1600" b="1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CF41921-F6E1-4524-8D96-0985C7D2734E}"/>
              </a:ext>
            </a:extLst>
          </p:cNvPr>
          <p:cNvGraphicFramePr>
            <a:graphicFrameLocks noGrp="1"/>
          </p:cNvGraphicFramePr>
          <p:nvPr/>
        </p:nvGraphicFramePr>
        <p:xfrm>
          <a:off x="983432" y="2060848"/>
          <a:ext cx="10347013" cy="4081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11">
                  <a:extLst>
                    <a:ext uri="{9D8B030D-6E8A-4147-A177-3AD203B41FA5}">
                      <a16:colId xmlns:a16="http://schemas.microsoft.com/office/drawing/2014/main" val="460954807"/>
                    </a:ext>
                  </a:extLst>
                </a:gridCol>
                <a:gridCol w="1157660">
                  <a:extLst>
                    <a:ext uri="{9D8B030D-6E8A-4147-A177-3AD203B41FA5}">
                      <a16:colId xmlns:a16="http://schemas.microsoft.com/office/drawing/2014/main" val="2089197202"/>
                    </a:ext>
                  </a:extLst>
                </a:gridCol>
                <a:gridCol w="1300976">
                  <a:extLst>
                    <a:ext uri="{9D8B030D-6E8A-4147-A177-3AD203B41FA5}">
                      <a16:colId xmlns:a16="http://schemas.microsoft.com/office/drawing/2014/main" val="94567661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7476801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38930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1834386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28881741"/>
                    </a:ext>
                  </a:extLst>
                </a:gridCol>
                <a:gridCol w="1226305">
                  <a:extLst>
                    <a:ext uri="{9D8B030D-6E8A-4147-A177-3AD203B41FA5}">
                      <a16:colId xmlns:a16="http://schemas.microsoft.com/office/drawing/2014/main" val="3520461903"/>
                    </a:ext>
                  </a:extLst>
                </a:gridCol>
                <a:gridCol w="1226305">
                  <a:extLst>
                    <a:ext uri="{9D8B030D-6E8A-4147-A177-3AD203B41FA5}">
                      <a16:colId xmlns:a16="http://schemas.microsoft.com/office/drawing/2014/main" val="301239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그룹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유닛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보호막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쿨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 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34934"/>
                  </a:ext>
                </a:extLst>
              </a:tr>
              <a:tr h="423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9759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1,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17672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04127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01769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5428"/>
                  </a:ext>
                </a:extLst>
              </a:tr>
              <a:tr h="339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75280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97954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1,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66828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91451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0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Observation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A7E074-4C61-4BE5-A796-A5554FDDD241}"/>
              </a:ext>
            </a:extLst>
          </p:cNvPr>
          <p:cNvGraphicFramePr>
            <a:graphicFrameLocks noGrp="1"/>
          </p:cNvGraphicFramePr>
          <p:nvPr/>
        </p:nvGraphicFramePr>
        <p:xfrm>
          <a:off x="1703512" y="2204864"/>
          <a:ext cx="88831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46">
                  <a:extLst>
                    <a:ext uri="{9D8B030D-6E8A-4147-A177-3AD203B41FA5}">
                      <a16:colId xmlns:a16="http://schemas.microsoft.com/office/drawing/2014/main" val="2849251395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259004549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3684339377"/>
                    </a:ext>
                  </a:extLst>
                </a:gridCol>
                <a:gridCol w="4442671">
                  <a:extLst>
                    <a:ext uri="{9D8B030D-6E8A-4147-A177-3AD203B41FA5}">
                      <a16:colId xmlns:a16="http://schemas.microsoft.com/office/drawing/2014/main" val="7098748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62818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이동 가능 정보</a:t>
                      </a:r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서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남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북</a:t>
                      </a:r>
                      <a:r>
                        <a:rPr lang="en-US" altLang="ko-KR" sz="1600" b="1" dirty="0"/>
                        <a:t>]</a:t>
                      </a:r>
                    </a:p>
                  </a:txBody>
                  <a:tcPr marL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/>
                        <a:t>[1, 1, 0 ,1]  </a:t>
                      </a:r>
                      <a:r>
                        <a:rPr lang="ko-KR" altLang="en-US" sz="1800" b="0" dirty="0"/>
                        <a:t>동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서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북 방향으로만 갈 수 있다</a:t>
                      </a:r>
                      <a:r>
                        <a:rPr lang="en-US" altLang="ko-KR" sz="1800" b="0" dirty="0"/>
                        <a:t>.</a:t>
                      </a:r>
                      <a:endParaRPr lang="ko-KR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28353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본 유닛 정보</a:t>
                      </a:r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체력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체력의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현재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체력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52840047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X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환경에서 </a:t>
                      </a:r>
                      <a:r>
                        <a:rPr lang="en-US" altLang="ko-KR" sz="1600" b="0" dirty="0"/>
                        <a:t>X</a:t>
                      </a:r>
                      <a:r>
                        <a:rPr lang="ko-KR" altLang="en-US" sz="1600" b="0" dirty="0"/>
                        <a:t>좌표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11873697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Y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환경에서 </a:t>
                      </a:r>
                      <a:r>
                        <a:rPr lang="en-US" altLang="ko-KR" sz="1600" b="0" dirty="0"/>
                        <a:t>Y</a:t>
                      </a:r>
                      <a:r>
                        <a:rPr lang="ko-KR" altLang="en-US" sz="1600" b="0" dirty="0"/>
                        <a:t>좌표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02348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보호막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보호막의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보호막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보호막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978021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유닛 종류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One hot vector ((Ex) [1, 0] : </a:t>
                      </a:r>
                      <a:r>
                        <a:rPr lang="ko-KR" altLang="en-US" sz="1600" b="0" dirty="0" err="1"/>
                        <a:t>질럿</a:t>
                      </a:r>
                      <a:r>
                        <a:rPr lang="en-US" altLang="ko-KR" sz="1600" b="0" dirty="0"/>
                        <a:t>, [0, 1] </a:t>
                      </a:r>
                      <a:r>
                        <a:rPr lang="ko-KR" altLang="en-US" sz="1600" b="0" dirty="0"/>
                        <a:t>추적자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96498"/>
                  </a:ext>
                </a:extLst>
              </a:tr>
              <a:tr h="133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타 유닛 정보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체력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체력의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현재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체력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13516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X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본 유닛의 </a:t>
                      </a:r>
                      <a:r>
                        <a:rPr lang="en-US" altLang="ko-KR" sz="1600" b="0" dirty="0"/>
                        <a:t>X</a:t>
                      </a:r>
                      <a:r>
                        <a:rPr lang="ko-KR" altLang="en-US" sz="1600" b="0" dirty="0"/>
                        <a:t>좌표와의 거리 비율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260090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Y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본 유닛의 </a:t>
                      </a:r>
                      <a:r>
                        <a:rPr lang="en-US" altLang="ko-KR" sz="1600" b="0" dirty="0"/>
                        <a:t>Y</a:t>
                      </a:r>
                      <a:r>
                        <a:rPr lang="ko-KR" altLang="en-US" sz="1600" b="0" dirty="0"/>
                        <a:t>좌표와의 거리 비율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33773223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보호막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보호막의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보호막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보호막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832231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유닛 종류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One hot vector ((Ex) [1, 0] : </a:t>
                      </a:r>
                      <a:r>
                        <a:rPr lang="ko-KR" altLang="en-US" sz="1600" b="0" dirty="0" err="1"/>
                        <a:t>질럿</a:t>
                      </a:r>
                      <a:r>
                        <a:rPr lang="en-US" altLang="ko-KR" sz="1600" b="0" dirty="0"/>
                        <a:t>, [0, 1] </a:t>
                      </a:r>
                      <a:r>
                        <a:rPr lang="ko-KR" altLang="en-US" sz="1600" b="0" dirty="0"/>
                        <a:t>추적자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5933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9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보상 체계</a:t>
            </a:r>
            <a:endParaRPr lang="en-US" altLang="ko-KR" b="1" dirty="0"/>
          </a:p>
          <a:p>
            <a:pPr lvl="1"/>
            <a:r>
              <a:rPr lang="ko-KR" altLang="en-US" b="1" dirty="0"/>
              <a:t>최대 보상 </a:t>
            </a:r>
            <a:r>
              <a:rPr lang="en-US" altLang="ko-KR" b="1" dirty="0"/>
              <a:t>: </a:t>
            </a:r>
            <a:r>
              <a:rPr lang="ko-KR" altLang="en-US" b="1" dirty="0"/>
              <a:t>적군 수</a:t>
            </a:r>
            <a:r>
              <a:rPr lang="en-US" altLang="ko-KR" b="1" dirty="0"/>
              <a:t>(n)</a:t>
            </a:r>
            <a:r>
              <a:rPr lang="ko-KR" altLang="en-US" b="1" dirty="0"/>
              <a:t> </a:t>
            </a:r>
            <a:r>
              <a:rPr lang="en-US" altLang="ko-KR" b="1" dirty="0"/>
              <a:t>X </a:t>
            </a:r>
            <a:r>
              <a:rPr lang="ko-KR" altLang="en-US" b="1" dirty="0"/>
              <a:t>처치 시 보상</a:t>
            </a:r>
            <a:r>
              <a:rPr lang="en-US" altLang="ko-KR" b="1" dirty="0"/>
              <a:t>(10)</a:t>
            </a:r>
            <a:r>
              <a:rPr lang="ko-KR" altLang="en-US" b="1" dirty="0"/>
              <a:t> </a:t>
            </a:r>
            <a:r>
              <a:rPr lang="en-US" altLang="ko-KR" b="1" dirty="0"/>
              <a:t>X</a:t>
            </a:r>
            <a:r>
              <a:rPr lang="ko-KR" altLang="en-US" b="1" dirty="0"/>
              <a:t> 승리 보상</a:t>
            </a:r>
            <a:r>
              <a:rPr lang="en-US" altLang="ko-KR" b="1" dirty="0"/>
              <a:t>(200)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Step</a:t>
            </a:r>
            <a:r>
              <a:rPr lang="ko-KR" altLang="en-US" b="1" dirty="0"/>
              <a:t>별 적군 및 아군의 체력으로 보상을 설정</a:t>
            </a:r>
            <a:endParaRPr lang="en-US" altLang="ko-KR" b="1" dirty="0"/>
          </a:p>
          <a:p>
            <a:pPr lvl="2"/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의 체력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/>
              <a:t>step</a:t>
            </a:r>
            <a:r>
              <a:rPr lang="ko-KR" altLang="en-US" dirty="0"/>
              <a:t>의 체력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산출된 </a:t>
            </a:r>
            <a:r>
              <a:rPr lang="en-US" altLang="ko-KR" b="1" dirty="0"/>
              <a:t>Reward</a:t>
            </a:r>
            <a:r>
              <a:rPr lang="ko-KR" altLang="en-US" b="1" dirty="0"/>
              <a:t>를 정규화 하여 사용한다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720D0-5D04-4014-94B3-6ED14AC3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564904"/>
            <a:ext cx="7036934" cy="102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43051C-2A2C-45FA-87AA-E12CAA7B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04" y="5661248"/>
            <a:ext cx="6135494" cy="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4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Action</a:t>
            </a:r>
            <a:r>
              <a:rPr lang="ko-KR" altLang="en-US" b="1" dirty="0"/>
              <a:t> 정보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0 : </a:t>
            </a:r>
            <a:r>
              <a:rPr lang="ko-KR" altLang="en-US" b="1" dirty="0"/>
              <a:t>죽은 </a:t>
            </a:r>
            <a:r>
              <a:rPr lang="en-US" altLang="ko-KR" b="1" dirty="0"/>
              <a:t>unit</a:t>
            </a:r>
            <a:r>
              <a:rPr lang="ko-KR" altLang="en-US" b="1" dirty="0"/>
              <a:t>을 </a:t>
            </a:r>
            <a:r>
              <a:rPr lang="en-US" altLang="ko-KR" b="1" dirty="0"/>
              <a:t>1</a:t>
            </a:r>
            <a:r>
              <a:rPr lang="ko-KR" altLang="en-US" b="1" dirty="0"/>
              <a:t>로 설정한다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1 : </a:t>
            </a:r>
            <a:r>
              <a:rPr lang="ko-KR" altLang="en-US" b="1" dirty="0"/>
              <a:t>가만히 서있는다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 : </a:t>
            </a:r>
            <a:r>
              <a:rPr lang="ko-KR" altLang="en-US" b="1" dirty="0"/>
              <a:t>북쪽으로 </a:t>
            </a:r>
            <a:r>
              <a:rPr lang="en-US" altLang="ko-KR" b="1" dirty="0"/>
              <a:t>2</a:t>
            </a:r>
            <a:r>
              <a:rPr lang="ko-KR" altLang="en-US" b="1" dirty="0"/>
              <a:t>픽셀 이동한다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D351D-B1A6-4BDA-85F4-9BE44DC2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596033"/>
            <a:ext cx="5039158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2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Action</a:t>
            </a:r>
            <a:r>
              <a:rPr lang="ko-KR" altLang="en-US" b="1" dirty="0"/>
              <a:t> 정보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3 : </a:t>
            </a:r>
            <a:r>
              <a:rPr lang="ko-KR" altLang="en-US" b="1" dirty="0"/>
              <a:t>남쪽으로 </a:t>
            </a:r>
            <a:r>
              <a:rPr lang="en-US" altLang="ko-KR" b="1" dirty="0"/>
              <a:t>2</a:t>
            </a:r>
            <a:r>
              <a:rPr lang="ko-KR" altLang="en-US" b="1" dirty="0"/>
              <a:t>픽셀 이동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 : </a:t>
            </a:r>
            <a:r>
              <a:rPr lang="ko-KR" altLang="en-US" b="1" dirty="0"/>
              <a:t>동쪽으로 </a:t>
            </a:r>
            <a:r>
              <a:rPr lang="en-US" altLang="ko-KR" b="1" dirty="0"/>
              <a:t>2 </a:t>
            </a:r>
            <a:r>
              <a:rPr lang="ko-KR" altLang="en-US" b="1" dirty="0"/>
              <a:t>픽셀 이동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 : </a:t>
            </a:r>
            <a:r>
              <a:rPr lang="ko-KR" altLang="en-US" b="1" dirty="0"/>
              <a:t>서쪽으로 </a:t>
            </a:r>
            <a:r>
              <a:rPr lang="en-US" altLang="ko-KR" b="1" dirty="0"/>
              <a:t>2</a:t>
            </a:r>
            <a:r>
              <a:rPr lang="ko-KR" altLang="en-US" b="1" dirty="0"/>
              <a:t>픽셀 이동한다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6FC4E0-6FC8-4E67-99E6-26A0F81C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132" y="1484784"/>
            <a:ext cx="5074703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7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SMAC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Action</a:t>
            </a:r>
            <a:r>
              <a:rPr lang="ko-KR" altLang="en-US" b="1" dirty="0"/>
              <a:t> 정보 </a:t>
            </a:r>
            <a:r>
              <a:rPr lang="en-US" altLang="ko-KR" b="1" dirty="0"/>
              <a:t>3</a:t>
            </a:r>
          </a:p>
          <a:p>
            <a:pPr lvl="1"/>
            <a:r>
              <a:rPr lang="ko-KR" altLang="en-US" b="1" dirty="0"/>
              <a:t>타깃을 지정해 공격한다</a:t>
            </a:r>
            <a:r>
              <a:rPr lang="en-US" altLang="ko-KR" b="1" dirty="0"/>
              <a:t>.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2D3EE-61BE-4DCA-AF75-47E571FF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45" y="2581363"/>
            <a:ext cx="5977110" cy="42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  <a:ea typeface="+mj-ea"/>
              </a:rPr>
              <a:t>환경이 복잡한 </a:t>
            </a:r>
            <a:r>
              <a:rPr lang="en-US" altLang="ko-KR" b="1" dirty="0">
                <a:latin typeface="Calibri (제목)"/>
                <a:ea typeface="+mj-ea"/>
              </a:rPr>
              <a:t>MARL</a:t>
            </a:r>
            <a:r>
              <a:rPr lang="ko-KR" altLang="en-US" b="1" dirty="0">
                <a:latin typeface="Calibri (제목)"/>
                <a:ea typeface="+mj-ea"/>
              </a:rPr>
              <a:t>의 특징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다음과 같은 경우 학습이 잘 안된다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  <a:ea typeface="+mj-ea"/>
              </a:rPr>
              <a:t>Agent</a:t>
            </a:r>
            <a:r>
              <a:rPr lang="ko-KR" altLang="en-US" dirty="0">
                <a:latin typeface="Calibri (제목)"/>
                <a:ea typeface="+mj-ea"/>
              </a:rPr>
              <a:t>의 개체 수가 많아지거나 구성이 복잡해 질</a:t>
            </a:r>
            <a:r>
              <a:rPr lang="en-US" altLang="ko-KR" dirty="0">
                <a:latin typeface="Calibri (제목)"/>
                <a:ea typeface="+mj-ea"/>
              </a:rPr>
              <a:t>(heterogeneous)</a:t>
            </a:r>
            <a:r>
              <a:rPr lang="ko-KR" altLang="en-US" dirty="0">
                <a:latin typeface="Calibri (제목)"/>
                <a:ea typeface="+mj-ea"/>
              </a:rPr>
              <a:t> 경우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2"/>
            <a:endParaRPr lang="en-US" altLang="ko-KR" dirty="0">
              <a:latin typeface="Calibri (제목)"/>
              <a:ea typeface="+mj-ea"/>
            </a:endParaRP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따라서 </a:t>
            </a:r>
            <a:r>
              <a:rPr lang="en-US" altLang="ko-KR" b="1" dirty="0">
                <a:latin typeface="Calibri (제목)"/>
                <a:ea typeface="+mj-ea"/>
              </a:rPr>
              <a:t>Task</a:t>
            </a:r>
            <a:r>
              <a:rPr lang="ko-KR" altLang="en-US" b="1" dirty="0">
                <a:latin typeface="Calibri (제목)"/>
                <a:ea typeface="+mj-ea"/>
              </a:rPr>
              <a:t>를 </a:t>
            </a:r>
            <a:r>
              <a:rPr lang="en-US" altLang="ko-KR" b="1" dirty="0"/>
              <a:t>decomposing </a:t>
            </a:r>
            <a:r>
              <a:rPr lang="ko-KR" altLang="en-US" b="1" dirty="0"/>
              <a:t>해서 복잡도를 줄여야 한다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이에 </a:t>
            </a:r>
            <a:r>
              <a:rPr lang="en-US" altLang="ko-KR" dirty="0"/>
              <a:t>Role</a:t>
            </a:r>
            <a:r>
              <a:rPr lang="ko-KR" altLang="en-US" dirty="0"/>
              <a:t>을 지정하여 접근하면 복잡도를 </a:t>
            </a:r>
            <a:r>
              <a:rPr lang="en-US" altLang="ko-KR" dirty="0"/>
              <a:t> </a:t>
            </a:r>
            <a:r>
              <a:rPr lang="ko-KR" altLang="en-US" dirty="0"/>
              <a:t>해결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r>
              <a:rPr lang="en-US" altLang="ko-KR" b="1" dirty="0">
                <a:latin typeface="Calibri (제목)"/>
                <a:ea typeface="+mj-ea"/>
              </a:rPr>
              <a:t>Role(</a:t>
            </a:r>
            <a:r>
              <a:rPr lang="ko-KR" altLang="en-US" b="1" dirty="0">
                <a:latin typeface="Calibri (제목)"/>
                <a:ea typeface="+mj-ea"/>
              </a:rPr>
              <a:t>역할</a:t>
            </a:r>
            <a:r>
              <a:rPr lang="en-US" altLang="ko-KR" b="1" dirty="0">
                <a:latin typeface="Calibri (제목)"/>
                <a:ea typeface="+mj-ea"/>
              </a:rPr>
              <a:t>) </a:t>
            </a:r>
            <a:r>
              <a:rPr lang="ko-KR" altLang="en-US" b="1" dirty="0">
                <a:latin typeface="Calibri (제목)"/>
                <a:ea typeface="+mj-ea"/>
              </a:rPr>
              <a:t>기반의 </a:t>
            </a:r>
            <a:r>
              <a:rPr lang="en-US" altLang="ko-KR" b="1" dirty="0">
                <a:latin typeface="Calibri (제목)"/>
                <a:ea typeface="+mj-ea"/>
              </a:rPr>
              <a:t>MARL </a:t>
            </a:r>
            <a:r>
              <a:rPr lang="ko-KR" altLang="en-US" b="1" dirty="0">
                <a:latin typeface="Calibri (제목)"/>
                <a:ea typeface="+mj-ea"/>
              </a:rPr>
              <a:t>모델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ROMA, RODE</a:t>
            </a:r>
          </a:p>
          <a:p>
            <a:pPr lvl="2"/>
            <a:r>
              <a:rPr lang="en-US" altLang="ko-KR" dirty="0">
                <a:latin typeface="Calibri (제목)"/>
                <a:ea typeface="+mj-ea"/>
              </a:rPr>
              <a:t>QMIX </a:t>
            </a:r>
            <a:r>
              <a:rPr lang="ko-KR" altLang="en-US" dirty="0">
                <a:latin typeface="Calibri (제목)"/>
                <a:ea typeface="+mj-ea"/>
              </a:rPr>
              <a:t>기반에 </a:t>
            </a:r>
            <a:r>
              <a:rPr lang="en-US" altLang="ko-KR" dirty="0">
                <a:latin typeface="Calibri (제목)"/>
                <a:ea typeface="+mj-ea"/>
              </a:rPr>
              <a:t>ROLE</a:t>
            </a:r>
            <a:r>
              <a:rPr lang="ko-KR" altLang="en-US" dirty="0">
                <a:latin typeface="Calibri (제목)"/>
                <a:ea typeface="+mj-ea"/>
              </a:rPr>
              <a:t>에 관련된 </a:t>
            </a:r>
            <a:r>
              <a:rPr lang="ko-KR" altLang="en-US" dirty="0" err="1">
                <a:latin typeface="Calibri (제목)"/>
                <a:ea typeface="+mj-ea"/>
              </a:rPr>
              <a:t>아키텍쳐</a:t>
            </a:r>
            <a:r>
              <a:rPr lang="ko-KR" altLang="en-US" dirty="0">
                <a:latin typeface="Calibri (제목)"/>
                <a:ea typeface="+mj-ea"/>
              </a:rPr>
              <a:t> 가 추가 된다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endParaRPr lang="en-US" altLang="ko-KR" b="1" dirty="0">
              <a:latin typeface="Calibri (제목)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ROMA</a:t>
            </a:r>
            <a:br>
              <a:rPr lang="en-US" altLang="ko-KR" b="1" i="0" dirty="0">
                <a:effectLst/>
                <a:latin typeface="Calibri (제목)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26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Calibri (제목)"/>
              </a:rPr>
              <a:t>ROMA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EX)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AAABAB-4C4B-40D2-95DD-580B0B0A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56" y="1762483"/>
            <a:ext cx="7992888" cy="3333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5D087-3FC7-4482-9BE2-231B9BF1B569}"/>
              </a:ext>
            </a:extLst>
          </p:cNvPr>
          <p:cNvSpPr txBox="1"/>
          <p:nvPr/>
        </p:nvSpPr>
        <p:spPr>
          <a:xfrm>
            <a:off x="1991544" y="5070494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최대 체력을 가진 </a:t>
            </a:r>
            <a:r>
              <a:rPr lang="en-US" altLang="ko-KR" sz="2000" b="1" dirty="0"/>
              <a:t>agent(6</a:t>
            </a:r>
            <a:r>
              <a:rPr lang="ko-KR" altLang="en-US" sz="2000" b="1" dirty="0"/>
              <a:t>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적을 향해 공격 지원 나가야 한다</a:t>
            </a:r>
            <a:r>
              <a:rPr lang="en-US" altLang="ko-KR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심각한 부상을 입은 </a:t>
            </a:r>
            <a:r>
              <a:rPr lang="en-US" altLang="ko-KR" dirty="0"/>
              <a:t>agent</a:t>
            </a:r>
            <a:r>
              <a:rPr lang="ko-KR" altLang="en-US" dirty="0"/>
              <a:t>를 보호 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Role</a:t>
            </a:r>
            <a:r>
              <a:rPr lang="ko-KR" altLang="en-US" sz="2000" b="1" dirty="0"/>
              <a:t>은 유연하게 변경될 수 있다</a:t>
            </a:r>
            <a:endParaRPr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유닛 타입</a:t>
            </a:r>
            <a:r>
              <a:rPr lang="en-US" altLang="ko-KR" dirty="0"/>
              <a:t>, </a:t>
            </a:r>
            <a:r>
              <a:rPr lang="ko-KR" altLang="en-US" dirty="0"/>
              <a:t>체력 등등에 따라서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2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Total Architecture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AE939-A622-4CA8-A0F6-23486558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030412"/>
            <a:ext cx="5676900" cy="4552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F6416-673A-4557-A7B4-1826BD47F92A}"/>
                  </a:ext>
                </a:extLst>
              </p:cNvPr>
              <p:cNvSpPr txBox="1"/>
              <p:nvPr/>
            </p:nvSpPr>
            <p:spPr>
              <a:xfrm>
                <a:off x="6672064" y="4336593"/>
                <a:ext cx="44644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agent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role (latent distribution)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agent</a:t>
                </a:r>
                <a:r>
                  <a:rPr lang="ko-KR" altLang="en-US" sz="2000" dirty="0"/>
                  <a:t>의</a:t>
                </a:r>
                <a:r>
                  <a:rPr lang="en-US" altLang="ko-KR" sz="2000" dirty="0"/>
                  <a:t> partial observation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/>
                  <a:t>: agent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policy </a:t>
                </a:r>
                <a:r>
                  <a:rPr lang="ko-KR" altLang="en-US" sz="2000" dirty="0"/>
                  <a:t>파라미터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:</a:t>
                </a:r>
                <a:r>
                  <a:rPr lang="en-US" altLang="ko-KR" sz="2000" dirty="0"/>
                  <a:t> trajectory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F6416-673A-4557-A7B4-1826BD47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336593"/>
                <a:ext cx="4464496" cy="2246769"/>
              </a:xfrm>
              <a:prstGeom prst="rect">
                <a:avLst/>
              </a:prstGeom>
              <a:blipFill>
                <a:blip r:embed="rId4"/>
                <a:stretch>
                  <a:fillRect t="-2168"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FA904E-8260-41A7-8FD7-E39E029474DC}"/>
              </a:ext>
            </a:extLst>
          </p:cNvPr>
          <p:cNvSpPr txBox="1"/>
          <p:nvPr/>
        </p:nvSpPr>
        <p:spPr>
          <a:xfrm>
            <a:off x="6744072" y="233882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VAE</a:t>
            </a:r>
            <a:r>
              <a:rPr lang="ko-KR" altLang="en-US" b="1" dirty="0"/>
              <a:t>로 산출된 </a:t>
            </a:r>
            <a:r>
              <a:rPr lang="en-US" altLang="ko-KR" sz="1800" b="1" dirty="0"/>
              <a:t>laten</a:t>
            </a:r>
            <a:r>
              <a:rPr lang="ko-KR" altLang="en-US" sz="1800" b="1" dirty="0"/>
              <a:t>값이 </a:t>
            </a:r>
            <a:r>
              <a:rPr lang="en-US" altLang="ko-KR" sz="1800" b="1" dirty="0"/>
              <a:t>role</a:t>
            </a:r>
            <a:r>
              <a:rPr lang="ko-KR" altLang="en-US" sz="1800" b="1" dirty="0"/>
              <a:t>의 분포이다</a:t>
            </a:r>
            <a:r>
              <a:rPr lang="en-US" altLang="ko-KR" sz="18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기존의 </a:t>
            </a:r>
            <a:r>
              <a:rPr lang="en-US" altLang="ko-KR" b="1" dirty="0"/>
              <a:t>QMIX</a:t>
            </a:r>
            <a:r>
              <a:rPr lang="ko-KR" altLang="en-US" b="1" dirty="0"/>
              <a:t>에 </a:t>
            </a:r>
            <a:r>
              <a:rPr lang="en-US" altLang="ko-KR" b="1" dirty="0"/>
              <a:t>Role </a:t>
            </a:r>
            <a:r>
              <a:rPr lang="ko-KR" altLang="en-US" b="1" dirty="0"/>
              <a:t>학습을 추가함 </a:t>
            </a:r>
          </a:p>
        </p:txBody>
      </p:sp>
    </p:spTree>
    <p:extLst>
      <p:ext uri="{BB962C8B-B14F-4D97-AF65-F5344CB8AC3E}">
        <p14:creationId xmlns:p14="http://schemas.microsoft.com/office/powerpoint/2010/main" val="21266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Learning Roles – Identifiable Roles</a:t>
            </a: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관측 정보에 따라 적합한 역할</a:t>
            </a:r>
            <a:r>
              <a:rPr lang="en-US" altLang="ko-KR" b="1" dirty="0">
                <a:latin typeface="Calibri (제목)"/>
                <a:ea typeface="+mj-ea"/>
              </a:rPr>
              <a:t>(Role)</a:t>
            </a:r>
            <a:r>
              <a:rPr lang="ko-KR" altLang="en-US" b="1" dirty="0">
                <a:latin typeface="Calibri (제목)"/>
                <a:ea typeface="+mj-ea"/>
              </a:rPr>
              <a:t>을 찾아간다</a:t>
            </a:r>
            <a:r>
              <a:rPr lang="en-US" altLang="ko-KR" b="1" dirty="0">
                <a:latin typeface="Calibri (제목)"/>
                <a:ea typeface="+mj-ea"/>
              </a:rPr>
              <a:t>!</a:t>
            </a:r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너무 자주 역할이 변경되면 안정적이지 못한다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Trajectory</a:t>
            </a:r>
            <a:r>
              <a:rPr lang="ko-KR" altLang="en-US" b="1" dirty="0"/>
              <a:t>와 </a:t>
            </a:r>
            <a:r>
              <a:rPr lang="en-US" altLang="ko-KR" b="1" dirty="0"/>
              <a:t>current observation</a:t>
            </a:r>
            <a:r>
              <a:rPr lang="ko-KR" altLang="en-US" b="1" dirty="0"/>
              <a:t>에 따라서 역할을 찾는다</a:t>
            </a:r>
            <a:endParaRPr lang="en-US" altLang="ko-KR" b="1" dirty="0"/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장기적인 관점으로 역할을 찾는다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826D30-520B-4B68-A5A3-C84CE701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4221088"/>
            <a:ext cx="4608512" cy="691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594E18-BA51-4FDD-B4A4-5982B4F00391}"/>
              </a:ext>
            </a:extLst>
          </p:cNvPr>
          <p:cNvSpPr txBox="1"/>
          <p:nvPr/>
        </p:nvSpPr>
        <p:spPr>
          <a:xfrm>
            <a:off x="1703512" y="429209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Lower - bound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16CE85-BC6A-4652-BDB6-991BE255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883" y="5180620"/>
            <a:ext cx="6233864" cy="406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16240-07CF-48B9-9842-B4D4326C12B3}"/>
              </a:ext>
            </a:extLst>
          </p:cNvPr>
          <p:cNvSpPr txBox="1"/>
          <p:nvPr/>
        </p:nvSpPr>
        <p:spPr>
          <a:xfrm>
            <a:off x="1415480" y="512551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Loss </a:t>
            </a:r>
            <a:r>
              <a:rPr lang="ko-KR" altLang="en-US" sz="2400" b="1" dirty="0"/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4906E6-1A57-4812-84B2-1AA33DA138CB}"/>
                  </a:ext>
                </a:extLst>
              </p:cNvPr>
              <p:cNvSpPr txBox="1"/>
              <p:nvPr/>
            </p:nvSpPr>
            <p:spPr>
              <a:xfrm>
                <a:off x="3268228" y="5983498"/>
                <a:ext cx="5655543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sub>
                    </m:sSub>
                  </m:oMath>
                </a14:m>
                <a:r>
                  <a:rPr lang="ko-KR" altLang="en-US" sz="2000" b="1" i="1" dirty="0"/>
                  <a:t> </a:t>
                </a:r>
                <a:r>
                  <a:rPr lang="en-US" altLang="ko-KR" sz="2000" b="1" dirty="0"/>
                  <a:t>: Encoder</a:t>
                </a:r>
                <a:r>
                  <a:rPr lang="ko-KR" altLang="en-US" sz="2000" b="1" dirty="0"/>
                  <a:t>의 파라미터         </a:t>
                </a:r>
                <a:r>
                  <a:rPr lang="en-US" altLang="ko-KR" sz="2000" b="1" dirty="0"/>
                  <a:t>D : replay buffer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4906E6-1A57-4812-84B2-1AA33DA1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28" y="5983498"/>
                <a:ext cx="5655543" cy="426976"/>
              </a:xfrm>
              <a:prstGeom prst="rect">
                <a:avLst/>
              </a:prstGeom>
              <a:blipFill>
                <a:blip r:embed="rId5"/>
                <a:stretch>
                  <a:fillRect t="-1285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71C8DD-9FD9-4F3F-8328-7CAE1D41019F}"/>
              </a:ext>
            </a:extLst>
          </p:cNvPr>
          <p:cNvCxnSpPr/>
          <p:nvPr/>
        </p:nvCxnSpPr>
        <p:spPr>
          <a:xfrm>
            <a:off x="3681809" y="5587176"/>
            <a:ext cx="93994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4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ROMA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4A2A2C6-370A-4B21-BA47-C6A6332B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40" y="1630362"/>
            <a:ext cx="11232960" cy="4953000"/>
          </a:xfrm>
        </p:spPr>
        <p:txBody>
          <a:bodyPr/>
          <a:lstStyle/>
          <a:p>
            <a:r>
              <a:rPr lang="en-US" altLang="ko-KR" b="1" dirty="0"/>
              <a:t>Identifiable Roles (MI loss) – </a:t>
            </a:r>
            <a:r>
              <a:rPr lang="ko-KR" altLang="en-US" b="1" dirty="0"/>
              <a:t>코드 기반</a:t>
            </a:r>
            <a:endParaRPr lang="en-US" altLang="ko-KR" b="1" dirty="0"/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1904A-3E8D-464D-8DE0-001ABCB7BC7D}"/>
                  </a:ext>
                </a:extLst>
              </p:cNvPr>
              <p:cNvSpPr txBox="1"/>
              <p:nvPr/>
            </p:nvSpPr>
            <p:spPr>
              <a:xfrm>
                <a:off x="767408" y="357301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1904A-3E8D-464D-8DE0-001ABCB7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573016"/>
                <a:ext cx="4283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0DBA59-0D3D-4D8B-962E-212D16FA713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1195730" y="3119145"/>
            <a:ext cx="867822" cy="63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411A7A-D506-4B71-8768-2170656E41D1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1195730" y="3757682"/>
            <a:ext cx="867822" cy="56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764C0-772B-4CA4-88C3-34DBAC23A768}"/>
              </a:ext>
            </a:extLst>
          </p:cNvPr>
          <p:cNvSpPr/>
          <p:nvPr/>
        </p:nvSpPr>
        <p:spPr>
          <a:xfrm>
            <a:off x="2063552" y="2809290"/>
            <a:ext cx="1242000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 layer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95FD68-7370-457D-9A86-BCC2F566A7F9}"/>
              </a:ext>
            </a:extLst>
          </p:cNvPr>
          <p:cNvSpPr/>
          <p:nvPr/>
        </p:nvSpPr>
        <p:spPr>
          <a:xfrm>
            <a:off x="2063552" y="4013676"/>
            <a:ext cx="1241942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inference layer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B13FF4-A920-4C26-9CBF-96EB0B3854A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684523" y="4633386"/>
            <a:ext cx="0" cy="46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36CCDA-D921-4705-8C7D-2AE7F9786AF4}"/>
                  </a:ext>
                </a:extLst>
              </p:cNvPr>
              <p:cNvSpPr txBox="1"/>
              <p:nvPr/>
            </p:nvSpPr>
            <p:spPr>
              <a:xfrm>
                <a:off x="2470362" y="500851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36CCDA-D921-4705-8C7D-2AE7F978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62" y="5008513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7A28B613-2BF9-4BD4-A08F-9A5F2CBA7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70" y="5783781"/>
            <a:ext cx="5953125" cy="4572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648FDDB-500D-4331-9113-DDD72A035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664" y="4142556"/>
            <a:ext cx="1543050" cy="36195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736CF6-F24E-4DD4-BA42-58AB0ADDABBB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3305552" y="3119145"/>
            <a:ext cx="472112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94F393-E9B8-440B-8CE5-6AD6F219396E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3305494" y="4323531"/>
            <a:ext cx="4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906F591D-1A35-4414-8365-DD94EB7BB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7664" y="2919840"/>
            <a:ext cx="819150" cy="4000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5F9C3B-E8E9-4F3B-B5B3-C030EE8D5A20}"/>
              </a:ext>
            </a:extLst>
          </p:cNvPr>
          <p:cNvSpPr/>
          <p:nvPr/>
        </p:nvSpPr>
        <p:spPr>
          <a:xfrm>
            <a:off x="1928439" y="2534469"/>
            <a:ext cx="1512168" cy="12486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FFCED3-B4E8-4415-BAFE-A4C486186360}"/>
              </a:ext>
            </a:extLst>
          </p:cNvPr>
          <p:cNvSpPr txBox="1"/>
          <p:nvPr/>
        </p:nvSpPr>
        <p:spPr>
          <a:xfrm>
            <a:off x="2005423" y="2130103"/>
            <a:ext cx="14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Role encoder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807248-97BC-4B0B-9944-1826C19AD097}"/>
              </a:ext>
            </a:extLst>
          </p:cNvPr>
          <p:cNvSpPr/>
          <p:nvPr/>
        </p:nvSpPr>
        <p:spPr>
          <a:xfrm>
            <a:off x="4943467" y="2776331"/>
            <a:ext cx="1152533" cy="68562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Role Decoder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ABC868-6D03-4641-A41C-4C101BE2A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4596814" y="3119145"/>
            <a:ext cx="346653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CA22A0F-252E-47F4-B843-E864CB0D763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096000" y="3119144"/>
            <a:ext cx="346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DD9ABA-3E14-4DAF-A0F8-118789E9989C}"/>
              </a:ext>
            </a:extLst>
          </p:cNvPr>
          <p:cNvSpPr/>
          <p:nvPr/>
        </p:nvSpPr>
        <p:spPr>
          <a:xfrm>
            <a:off x="6444666" y="2809290"/>
            <a:ext cx="1379525" cy="6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utility network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0F8FF79-A2E6-469C-BE28-28FD04B76DC7}"/>
              </a:ext>
            </a:extLst>
          </p:cNvPr>
          <p:cNvCxnSpPr>
            <a:cxnSpLocks/>
          </p:cNvCxnSpPr>
          <p:nvPr/>
        </p:nvCxnSpPr>
        <p:spPr>
          <a:xfrm flipV="1">
            <a:off x="7847737" y="3119143"/>
            <a:ext cx="346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4F3CE7-BDF2-4936-888E-9E7130F0B33E}"/>
                  </a:ext>
                </a:extLst>
              </p:cNvPr>
              <p:cNvSpPr txBox="1"/>
              <p:nvPr/>
            </p:nvSpPr>
            <p:spPr>
              <a:xfrm>
                <a:off x="8198181" y="2919123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4F3CE7-BDF2-4936-888E-9E7130F0B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181" y="2919123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D2DB35D0-49B6-44A8-A643-E0D31D6E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9758" y="1838394"/>
            <a:ext cx="1990725" cy="383857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0058945-1B66-47ED-8197-49E945AEF9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3003" y="4416239"/>
            <a:ext cx="1343025" cy="447675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0D1E4CE-F853-4CEF-9B82-0B37551E10DE}"/>
              </a:ext>
            </a:extLst>
          </p:cNvPr>
          <p:cNvCxnSpPr/>
          <p:nvPr/>
        </p:nvCxnSpPr>
        <p:spPr>
          <a:xfrm flipH="1">
            <a:off x="10272464" y="4640076"/>
            <a:ext cx="51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B16C10-8650-42C9-86A4-CD1D10789BAD}"/>
              </a:ext>
            </a:extLst>
          </p:cNvPr>
          <p:cNvSpPr txBox="1"/>
          <p:nvPr/>
        </p:nvSpPr>
        <p:spPr>
          <a:xfrm>
            <a:off x="1596405" y="5827715"/>
            <a:ext cx="108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 loss 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452908-E9FC-4ECA-824E-14EE7BD1EAD6}"/>
                  </a:ext>
                </a:extLst>
              </p:cNvPr>
              <p:cNvSpPr txBox="1"/>
              <p:nvPr/>
            </p:nvSpPr>
            <p:spPr>
              <a:xfrm>
                <a:off x="6779428" y="2078038"/>
                <a:ext cx="710002" cy="42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452908-E9FC-4ECA-824E-14EE7BD1E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28" y="2078038"/>
                <a:ext cx="710002" cy="421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BAE888-04E1-4CA0-9C96-C03884B772E7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7134429" y="2499435"/>
            <a:ext cx="0" cy="30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F86AE4-1EDC-4F7C-AD48-F66BCDDAC651}"/>
                  </a:ext>
                </a:extLst>
              </p:cNvPr>
              <p:cNvSpPr txBox="1"/>
              <p:nvPr/>
            </p:nvSpPr>
            <p:spPr>
              <a:xfrm>
                <a:off x="6916075" y="385594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F86AE4-1EDC-4F7C-AD48-F66BCDDA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75" y="3855940"/>
                <a:ext cx="428322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CA2EB86-8115-49C1-AA40-A88533965E1B}"/>
              </a:ext>
            </a:extLst>
          </p:cNvPr>
          <p:cNvCxnSpPr>
            <a:cxnSpLocks/>
            <a:stCxn id="74" idx="0"/>
            <a:endCxn id="58" idx="2"/>
          </p:cNvCxnSpPr>
          <p:nvPr/>
        </p:nvCxnSpPr>
        <p:spPr>
          <a:xfrm flipV="1">
            <a:off x="7130236" y="3429000"/>
            <a:ext cx="4193" cy="4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4187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81523</TotalTime>
  <Words>2398</Words>
  <Application>Microsoft Office PowerPoint</Application>
  <PresentationFormat>와이드스크린</PresentationFormat>
  <Paragraphs>614</Paragraphs>
  <Slides>36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Calibri (제목)</vt:lpstr>
      <vt:lpstr>se-nanumgothic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비트맵 이미지</vt:lpstr>
      <vt:lpstr>Role 기반의 MARL</vt:lpstr>
      <vt:lpstr>Index</vt:lpstr>
      <vt:lpstr>Introduction  </vt:lpstr>
      <vt:lpstr>Introduction</vt:lpstr>
      <vt:lpstr>ROMA  </vt:lpstr>
      <vt:lpstr>ROMA</vt:lpstr>
      <vt:lpstr>ROMA</vt:lpstr>
      <vt:lpstr>ROMA</vt:lpstr>
      <vt:lpstr>ROMA</vt:lpstr>
      <vt:lpstr>ROMA</vt:lpstr>
      <vt:lpstr>ROMA</vt:lpstr>
      <vt:lpstr>ROMA</vt:lpstr>
      <vt:lpstr>ROMA</vt:lpstr>
      <vt:lpstr>RODE  </vt:lpstr>
      <vt:lpstr>Introduction</vt:lpstr>
      <vt:lpstr>RODE</vt:lpstr>
      <vt:lpstr>RODE</vt:lpstr>
      <vt:lpstr>실제 입력, 출력 데이터 정리</vt:lpstr>
      <vt:lpstr>RODE</vt:lpstr>
      <vt:lpstr>실제 입력, 출력 데이터 정리</vt:lpstr>
      <vt:lpstr>RODE</vt:lpstr>
      <vt:lpstr>비교분석  </vt:lpstr>
      <vt:lpstr>ROMA, RODE의 role 기반 접근법 비교</vt:lpstr>
      <vt:lpstr>ROMA, RODE의 role 기반 접근법 비교</vt:lpstr>
      <vt:lpstr>Experiment </vt:lpstr>
      <vt:lpstr>Experiment</vt:lpstr>
      <vt:lpstr>Experiment</vt:lpstr>
      <vt:lpstr>Experiment</vt:lpstr>
      <vt:lpstr>SMAC  </vt:lpstr>
      <vt:lpstr>SMAC</vt:lpstr>
      <vt:lpstr>SMAC</vt:lpstr>
      <vt:lpstr>SMAC</vt:lpstr>
      <vt:lpstr>SMAC</vt:lpstr>
      <vt:lpstr>SMAC</vt:lpstr>
      <vt:lpstr>SMAC</vt:lpstr>
      <vt:lpstr>SMAC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4489</cp:revision>
  <cp:lastPrinted>2014-01-28T15:06:27Z</cp:lastPrinted>
  <dcterms:created xsi:type="dcterms:W3CDTF">2014-01-17T23:41:00Z</dcterms:created>
  <dcterms:modified xsi:type="dcterms:W3CDTF">2021-01-29T02:09:29Z</dcterms:modified>
</cp:coreProperties>
</file>