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449" r:id="rId2"/>
    <p:sldId id="480" r:id="rId3"/>
    <p:sldId id="574" r:id="rId4"/>
    <p:sldId id="575" r:id="rId5"/>
    <p:sldId id="576" r:id="rId6"/>
    <p:sldId id="577" r:id="rId7"/>
    <p:sldId id="578" r:id="rId8"/>
    <p:sldId id="592" r:id="rId9"/>
    <p:sldId id="594" r:id="rId10"/>
    <p:sldId id="595" r:id="rId11"/>
    <p:sldId id="649" r:id="rId12"/>
    <p:sldId id="596" r:id="rId13"/>
    <p:sldId id="597" r:id="rId14"/>
    <p:sldId id="598" r:id="rId15"/>
    <p:sldId id="599" r:id="rId16"/>
    <p:sldId id="600" r:id="rId17"/>
    <p:sldId id="602" r:id="rId18"/>
    <p:sldId id="603" r:id="rId19"/>
    <p:sldId id="604" r:id="rId20"/>
    <p:sldId id="605" r:id="rId21"/>
    <p:sldId id="606" r:id="rId22"/>
    <p:sldId id="588" r:id="rId23"/>
    <p:sldId id="607" r:id="rId24"/>
    <p:sldId id="608" r:id="rId25"/>
    <p:sldId id="609" r:id="rId26"/>
    <p:sldId id="589" r:id="rId27"/>
    <p:sldId id="611" r:id="rId28"/>
    <p:sldId id="591" r:id="rId29"/>
    <p:sldId id="650" r:id="rId30"/>
    <p:sldId id="651" r:id="rId31"/>
    <p:sldId id="652" r:id="rId32"/>
    <p:sldId id="653" r:id="rId33"/>
    <p:sldId id="613" r:id="rId34"/>
    <p:sldId id="614" r:id="rId35"/>
    <p:sldId id="615" r:id="rId36"/>
    <p:sldId id="633" r:id="rId37"/>
    <p:sldId id="636" r:id="rId38"/>
    <p:sldId id="640" r:id="rId39"/>
    <p:sldId id="641" r:id="rId40"/>
    <p:sldId id="642" r:id="rId41"/>
    <p:sldId id="645" r:id="rId42"/>
    <p:sldId id="646" r:id="rId43"/>
    <p:sldId id="647" r:id="rId44"/>
    <p:sldId id="648" r:id="rId45"/>
    <p:sldId id="657" r:id="rId46"/>
    <p:sldId id="658" r:id="rId47"/>
    <p:sldId id="659" r:id="rId48"/>
    <p:sldId id="643" r:id="rId49"/>
    <p:sldId id="644" r:id="rId50"/>
    <p:sldId id="654" r:id="rId51"/>
    <p:sldId id="655" r:id="rId52"/>
    <p:sldId id="660" r:id="rId53"/>
    <p:sldId id="661" r:id="rId5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9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BBE3"/>
    <a:srgbClr val="0000FF"/>
    <a:srgbClr val="0077BB"/>
    <a:srgbClr val="FF7043"/>
    <a:srgbClr val="BBBBBB"/>
    <a:srgbClr val="EE3377"/>
    <a:srgbClr val="079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3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8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5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0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05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49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4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4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31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70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5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19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5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52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41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9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2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1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33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14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02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77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5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2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71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2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283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546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93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55491-D9CA-4738-B26A-C40C6DEF995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8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0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7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2021-02-19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96491/NeuralNetwork_Tutorials/blob/main/Week10/FrozenLake_Table.py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jk96491/221964240769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96491/NeuralNetwork_Tutorials/blob/main/Week12/Cartpole_REINFORCE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12" y="2924944"/>
            <a:ext cx="12817424" cy="1368152"/>
          </a:xfrm>
        </p:spPr>
        <p:txBody>
          <a:bodyPr/>
          <a:lstStyle/>
          <a:p>
            <a:r>
              <a:rPr lang="en-US" altLang="ko-KR" dirty="0"/>
              <a:t>MARL</a:t>
            </a:r>
            <a:r>
              <a:rPr lang="ko-KR" altLang="en-US" dirty="0"/>
              <a:t>의 개념 및 군사용 적용방안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077072"/>
            <a:ext cx="8534400" cy="2362200"/>
          </a:xfrm>
        </p:spPr>
        <p:txBody>
          <a:bodyPr/>
          <a:lstStyle/>
          <a:p>
            <a:r>
              <a:rPr lang="en-US" altLang="ko-KR" dirty="0"/>
              <a:t>2021.2.25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Value base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Q-Learning</a:t>
            </a:r>
          </a:p>
          <a:p>
            <a:pPr lvl="1"/>
            <a:r>
              <a:rPr lang="en-US" altLang="ko-KR" b="1" dirty="0">
                <a:latin typeface="Calibri (제목)"/>
              </a:rPr>
              <a:t>Frozen Lake </a:t>
            </a:r>
          </a:p>
        </p:txBody>
      </p:sp>
      <p:pic>
        <p:nvPicPr>
          <p:cNvPr id="6" name="Picture 2" descr="OpenAI Gym으로 Q-table 알고리즘 만들기 2 – 지니코딩">
            <a:extLst>
              <a:ext uri="{FF2B5EF4-FFF2-40B4-BE49-F238E27FC236}">
                <a16:creationId xmlns:a16="http://schemas.microsoft.com/office/drawing/2014/main" id="{312FAB87-A366-4BCE-B514-F31A49F3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913" y="2636912"/>
            <a:ext cx="7322174" cy="22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CD9851-721A-4328-876E-8A6A2FD21A1E}"/>
              </a:ext>
            </a:extLst>
          </p:cNvPr>
          <p:cNvSpPr txBox="1"/>
          <p:nvPr/>
        </p:nvSpPr>
        <p:spPr>
          <a:xfrm>
            <a:off x="2135560" y="5123990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Table</a:t>
            </a:r>
            <a:r>
              <a:rPr lang="ko-KR" altLang="en-US" sz="2400" b="1" dirty="0"/>
              <a:t>을 만들어 상태에 대한 행동 별 가치를 평가한다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B097AC-822C-4FE1-8CAE-9A464BAFA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349" y="5537900"/>
            <a:ext cx="3181350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8888C-6861-4922-BDF7-6ACF8A90E8EB}"/>
              </a:ext>
            </a:extLst>
          </p:cNvPr>
          <p:cNvSpPr txBox="1"/>
          <p:nvPr/>
        </p:nvSpPr>
        <p:spPr>
          <a:xfrm>
            <a:off x="1127448" y="6260196"/>
            <a:ext cx="1159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코드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https://github.com/jk96491/NeuralNetwork_Tutorials/blob/main/Week10/FrozenLake_Table.py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6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7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40" y="2016773"/>
            <a:ext cx="3781425" cy="6858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4524C13E-122C-4519-8493-DF69C6E6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695" y="1618826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7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7172264" y="5913868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D733FF-3B13-4BA8-893B-D22B7E922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757" y="1495860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425666" y="589540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172264" y="522581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722" y="1897578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5102395" y="5941034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0AE39-37FC-4BF1-A9D6-6B79899ACAB0}"/>
              </a:ext>
            </a:extLst>
          </p:cNvPr>
          <p:cNvSpPr txBox="1"/>
          <p:nvPr/>
        </p:nvSpPr>
        <p:spPr>
          <a:xfrm>
            <a:off x="6502575" y="2446846"/>
            <a:ext cx="25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21E8C-9C08-4933-B6D5-600A66B5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722" y="1516371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74373"/>
            <a:chOff x="4231260" y="4628549"/>
            <a:chExt cx="2056680" cy="9743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742646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5115584" y="523359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7188902" y="4968924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99ADA-FC28-4431-8EF3-5A10219D6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17" y="1483730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93533"/>
            <a:chOff x="4231260" y="4628549"/>
            <a:chExt cx="2056680" cy="99353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591455" y="4931816"/>
              <a:ext cx="59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4954491" y="5252750"/>
              <a:ext cx="64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74373"/>
            <a:chOff x="6254952" y="3688664"/>
            <a:chExt cx="2056680" cy="974373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8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7139276" y="429370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65750" y="333846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722417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7162287" y="334590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95943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715097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88035" y="523938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BEC61C3D-12E4-4590-9FB6-3AB6C26B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08" y="1850737"/>
            <a:ext cx="3781425" cy="685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B3F5A9-FD8D-4125-887E-CBAB89077DA6}"/>
              </a:ext>
            </a:extLst>
          </p:cNvPr>
          <p:cNvSpPr/>
          <p:nvPr/>
        </p:nvSpPr>
        <p:spPr>
          <a:xfrm>
            <a:off x="5124427" y="4969670"/>
            <a:ext cx="257671" cy="27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A0D771-79F1-4957-920A-89B87AC9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17" y="1494798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latin typeface="Calibri (제목)"/>
                  </a:rPr>
                  <a:t>Q-Learning</a:t>
                </a:r>
              </a:p>
              <a:p>
                <a:pPr lvl="1"/>
                <a:r>
                  <a:rPr lang="en-US" altLang="ko-KR" b="1" dirty="0">
                    <a:latin typeface="Calibri (제목)"/>
                  </a:rPr>
                  <a:t>Frozen Lake – Table (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altLang="ko-KR" b="1" dirty="0">
                    <a:latin typeface="Calibri (제목)"/>
                  </a:rPr>
                  <a:t>)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3B939E-6F1B-4DB1-A2C0-23A388B1AA0F}"/>
              </a:ext>
            </a:extLst>
          </p:cNvPr>
          <p:cNvGraphicFramePr>
            <a:graphicFrameLocks noGrp="1"/>
          </p:cNvGraphicFramePr>
          <p:nvPr/>
        </p:nvGraphicFramePr>
        <p:xfrm>
          <a:off x="2207568" y="2750392"/>
          <a:ext cx="8128000" cy="380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57221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868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6461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36668"/>
                    </a:ext>
                  </a:extLst>
                </a:gridCol>
              </a:tblGrid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272701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99880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56798"/>
                  </a:ext>
                </a:extLst>
              </a:tr>
              <a:tr h="950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Goal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9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80174"/>
                  </a:ext>
                </a:extLst>
              </a:tr>
            </a:tbl>
          </a:graphicData>
        </a:graphic>
      </p:graphicFrame>
      <p:grpSp>
        <p:nvGrpSpPr>
          <p:cNvPr id="91" name="그룹 90">
            <a:extLst>
              <a:ext uri="{FF2B5EF4-FFF2-40B4-BE49-F238E27FC236}">
                <a16:creationId xmlns:a16="http://schemas.microsoft.com/office/drawing/2014/main" id="{B0B95C29-2322-44B0-9958-CAB7C49BE02D}"/>
              </a:ext>
            </a:extLst>
          </p:cNvPr>
          <p:cNvGrpSpPr/>
          <p:nvPr/>
        </p:nvGrpSpPr>
        <p:grpSpPr>
          <a:xfrm>
            <a:off x="6271568" y="5578455"/>
            <a:ext cx="2056680" cy="974373"/>
            <a:chOff x="6271568" y="5578455"/>
            <a:chExt cx="2056680" cy="9743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6619F8-37AD-4A6D-9160-5B5E05F7479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A77CEE0-CF62-49B5-AD31-D3EDD4800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1568" y="558924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BA80B-6657-45CB-9E6D-A4FFE2A73391}"/>
                </a:ext>
              </a:extLst>
            </p:cNvPr>
            <p:cNvSpPr txBox="1"/>
            <p:nvPr/>
          </p:nvSpPr>
          <p:spPr>
            <a:xfrm>
              <a:off x="7782954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DB181-95B1-49A5-A27A-4B746CEDFAF9}"/>
                </a:ext>
              </a:extLst>
            </p:cNvPr>
            <p:cNvSpPr txBox="1"/>
            <p:nvPr/>
          </p:nvSpPr>
          <p:spPr>
            <a:xfrm>
              <a:off x="7155892" y="618349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F83451-FDF4-489E-8906-C530F058C305}"/>
                </a:ext>
              </a:extLst>
            </p:cNvPr>
            <p:cNvSpPr txBox="1"/>
            <p:nvPr/>
          </p:nvSpPr>
          <p:spPr>
            <a:xfrm>
              <a:off x="6486203" y="58817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648CED-8D13-4D98-BDED-729777C524A6}"/>
                </a:ext>
              </a:extLst>
            </p:cNvPr>
            <p:cNvSpPr txBox="1"/>
            <p:nvPr/>
          </p:nvSpPr>
          <p:spPr>
            <a:xfrm>
              <a:off x="7155892" y="557845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5B210E9-3887-4C4A-ADFC-093DA60D4202}"/>
              </a:ext>
            </a:extLst>
          </p:cNvPr>
          <p:cNvGrpSpPr/>
          <p:nvPr/>
        </p:nvGrpSpPr>
        <p:grpSpPr>
          <a:xfrm>
            <a:off x="4211031" y="5592137"/>
            <a:ext cx="2056680" cy="974373"/>
            <a:chOff x="4211031" y="5592137"/>
            <a:chExt cx="2056680" cy="97437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3B781EF-D09C-4EF0-9C2B-741DAA904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BFDC20-38E0-41FA-98E2-101E16671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5602922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CD57-CADD-400A-BA56-971AE4EE33E3}"/>
                </a:ext>
              </a:extLst>
            </p:cNvPr>
            <p:cNvSpPr txBox="1"/>
            <p:nvPr/>
          </p:nvSpPr>
          <p:spPr>
            <a:xfrm>
              <a:off x="5722416" y="5895404"/>
              <a:ext cx="47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057DC0-0A95-421C-888F-C8158050C1EE}"/>
                </a:ext>
              </a:extLst>
            </p:cNvPr>
            <p:cNvSpPr txBox="1"/>
            <p:nvPr/>
          </p:nvSpPr>
          <p:spPr>
            <a:xfrm>
              <a:off x="5095355" y="61971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C0572-13C8-4AB7-A990-22BAEB691B83}"/>
                </a:ext>
              </a:extLst>
            </p:cNvPr>
            <p:cNvSpPr txBox="1"/>
            <p:nvPr/>
          </p:nvSpPr>
          <p:spPr>
            <a:xfrm>
              <a:off x="4332056" y="5895404"/>
              <a:ext cx="40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725839-1FE1-40C0-942F-A5ABAA472A77}"/>
                </a:ext>
              </a:extLst>
            </p:cNvPr>
            <p:cNvSpPr txBox="1"/>
            <p:nvPr/>
          </p:nvSpPr>
          <p:spPr>
            <a:xfrm>
              <a:off x="5095355" y="559213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B4545D7-8793-4F0C-A744-10AEC787D936}"/>
              </a:ext>
            </a:extLst>
          </p:cNvPr>
          <p:cNvGrpSpPr/>
          <p:nvPr/>
        </p:nvGrpSpPr>
        <p:grpSpPr>
          <a:xfrm>
            <a:off x="4231260" y="4628549"/>
            <a:ext cx="2056680" cy="993533"/>
            <a:chOff x="4231260" y="4628549"/>
            <a:chExt cx="2056680" cy="99353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AF2CFB-4316-47B4-BD5D-0EFCB0E04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6305884-5B7C-49CC-B25E-D3AC9E992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1260" y="4639334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D6A0D-1453-4AC8-8C40-AAFF001DAEB1}"/>
                </a:ext>
              </a:extLst>
            </p:cNvPr>
            <p:cNvSpPr txBox="1"/>
            <p:nvPr/>
          </p:nvSpPr>
          <p:spPr>
            <a:xfrm>
              <a:off x="5591455" y="4931816"/>
              <a:ext cx="59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D6D2E1-A811-41F0-80F1-450F12FCD25D}"/>
                </a:ext>
              </a:extLst>
            </p:cNvPr>
            <p:cNvSpPr txBox="1"/>
            <p:nvPr/>
          </p:nvSpPr>
          <p:spPr>
            <a:xfrm>
              <a:off x="4954491" y="5252750"/>
              <a:ext cx="64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D46180-B550-416D-B44C-B4779B86215C}"/>
                </a:ext>
              </a:extLst>
            </p:cNvPr>
            <p:cNvSpPr txBox="1"/>
            <p:nvPr/>
          </p:nvSpPr>
          <p:spPr>
            <a:xfrm>
              <a:off x="4445895" y="493181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6517A5-50D5-4702-ABB7-DA2F2B6F2851}"/>
                </a:ext>
              </a:extLst>
            </p:cNvPr>
            <p:cNvSpPr txBox="1"/>
            <p:nvPr/>
          </p:nvSpPr>
          <p:spPr>
            <a:xfrm>
              <a:off x="5115584" y="462854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EFDB8F3-4AAC-4868-B28E-38D31A65CB03}"/>
              </a:ext>
            </a:extLst>
          </p:cNvPr>
          <p:cNvGrpSpPr/>
          <p:nvPr/>
        </p:nvGrpSpPr>
        <p:grpSpPr>
          <a:xfrm>
            <a:off x="6254952" y="3688664"/>
            <a:ext cx="2056680" cy="981028"/>
            <a:chOff x="6254952" y="3688664"/>
            <a:chExt cx="2056680" cy="98102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12E227-C3D7-4B51-B419-29E84485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9DC0773-52BF-4253-8AC7-EB3E24DA2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952" y="3699449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33AB59-9BE9-4693-9C2A-5BFD62201D77}"/>
                </a:ext>
              </a:extLst>
            </p:cNvPr>
            <p:cNvSpPr txBox="1"/>
            <p:nvPr/>
          </p:nvSpPr>
          <p:spPr>
            <a:xfrm>
              <a:off x="7766337" y="3991931"/>
              <a:ext cx="377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1F2B5F-F296-427A-B7A4-9FFB5C451D75}"/>
                </a:ext>
              </a:extLst>
            </p:cNvPr>
            <p:cNvSpPr txBox="1"/>
            <p:nvPr/>
          </p:nvSpPr>
          <p:spPr>
            <a:xfrm>
              <a:off x="6977348" y="4300360"/>
              <a:ext cx="66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0.81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C4DC6-BCE6-47E9-9D4B-5CFBA6EA94EC}"/>
                </a:ext>
              </a:extLst>
            </p:cNvPr>
            <p:cNvSpPr txBox="1"/>
            <p:nvPr/>
          </p:nvSpPr>
          <p:spPr>
            <a:xfrm>
              <a:off x="6469587" y="3991931"/>
              <a:ext cx="377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597CCD-C9BC-4BAA-81D4-82F6EC9E3FDE}"/>
                </a:ext>
              </a:extLst>
            </p:cNvPr>
            <p:cNvSpPr txBox="1"/>
            <p:nvPr/>
          </p:nvSpPr>
          <p:spPr>
            <a:xfrm>
              <a:off x="7139276" y="368866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C230463-DEDA-4C4B-A8CF-C5DA9F822CD8}"/>
              </a:ext>
            </a:extLst>
          </p:cNvPr>
          <p:cNvGrpSpPr/>
          <p:nvPr/>
        </p:nvGrpSpPr>
        <p:grpSpPr>
          <a:xfrm>
            <a:off x="6287940" y="4620773"/>
            <a:ext cx="2056680" cy="974373"/>
            <a:chOff x="6287940" y="4620773"/>
            <a:chExt cx="2056680" cy="9743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116EDA8-0A6D-4D1D-8EEC-E2BACB499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3C0792F-1CE7-4198-81DC-BD396044F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940" y="463155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1BA54A-3D39-4EF7-AB07-E4AAD05F8D33}"/>
                </a:ext>
              </a:extLst>
            </p:cNvPr>
            <p:cNvSpPr txBox="1"/>
            <p:nvPr/>
          </p:nvSpPr>
          <p:spPr>
            <a:xfrm>
              <a:off x="7799326" y="4924040"/>
              <a:ext cx="38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6B2B32-E58A-48DF-AAC2-7ACBC5184D4D}"/>
                </a:ext>
              </a:extLst>
            </p:cNvPr>
            <p:cNvSpPr txBox="1"/>
            <p:nvPr/>
          </p:nvSpPr>
          <p:spPr>
            <a:xfrm>
              <a:off x="7047869" y="5225814"/>
              <a:ext cx="502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0.9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6690EC-B9FF-4E94-8C17-55E0C6D6729A}"/>
                </a:ext>
              </a:extLst>
            </p:cNvPr>
            <p:cNvSpPr txBox="1"/>
            <p:nvPr/>
          </p:nvSpPr>
          <p:spPr>
            <a:xfrm>
              <a:off x="6502575" y="492404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9B9CE1-1603-42CA-94D8-7721B10FE60D}"/>
                </a:ext>
              </a:extLst>
            </p:cNvPr>
            <p:cNvSpPr txBox="1"/>
            <p:nvPr/>
          </p:nvSpPr>
          <p:spPr>
            <a:xfrm>
              <a:off x="7172264" y="462077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26EEF52-4FBD-4AA7-87E4-0C4CCDE6E6B3}"/>
              </a:ext>
            </a:extLst>
          </p:cNvPr>
          <p:cNvGrpSpPr/>
          <p:nvPr/>
        </p:nvGrpSpPr>
        <p:grpSpPr>
          <a:xfrm>
            <a:off x="8281426" y="2733422"/>
            <a:ext cx="2056680" cy="974373"/>
            <a:chOff x="8281426" y="2733422"/>
            <a:chExt cx="2056680" cy="974373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6F5A3B-E71A-4CFB-9C7C-D8F2DA01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9FEE44-C85A-4D9D-B6A2-0888C1614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1426" y="2744207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6F25F-C797-450A-BE24-F7FC326FB254}"/>
                </a:ext>
              </a:extLst>
            </p:cNvPr>
            <p:cNvSpPr txBox="1"/>
            <p:nvPr/>
          </p:nvSpPr>
          <p:spPr>
            <a:xfrm>
              <a:off x="9792812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D5C028-2FBA-47E7-B64D-33DA5074853A}"/>
                </a:ext>
              </a:extLst>
            </p:cNvPr>
            <p:cNvSpPr txBox="1"/>
            <p:nvPr/>
          </p:nvSpPr>
          <p:spPr>
            <a:xfrm>
              <a:off x="9118580" y="3330117"/>
              <a:ext cx="3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563D54-32A8-4F40-8A88-7567EF788A80}"/>
                </a:ext>
              </a:extLst>
            </p:cNvPr>
            <p:cNvSpPr txBox="1"/>
            <p:nvPr/>
          </p:nvSpPr>
          <p:spPr>
            <a:xfrm>
              <a:off x="8496061" y="303668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25BDAC-8ECB-408A-8D05-8E4FDCB8D827}"/>
                </a:ext>
              </a:extLst>
            </p:cNvPr>
            <p:cNvSpPr txBox="1"/>
            <p:nvPr/>
          </p:nvSpPr>
          <p:spPr>
            <a:xfrm>
              <a:off x="9165750" y="273342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DE5EE2-C8E8-4AE6-B091-EA3B7F23C5D9}"/>
              </a:ext>
            </a:extLst>
          </p:cNvPr>
          <p:cNvGrpSpPr/>
          <p:nvPr/>
        </p:nvGrpSpPr>
        <p:grpSpPr>
          <a:xfrm>
            <a:off x="4211031" y="2725883"/>
            <a:ext cx="2056680" cy="974373"/>
            <a:chOff x="4211031" y="2725883"/>
            <a:chExt cx="2056680" cy="97437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81BD745-D127-4561-B911-D2C9CB2B0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E5F1A9-BA90-420F-8C28-B31EA27966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031" y="2736668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6A483E-8760-44A1-875C-C4905EB91C60}"/>
                </a:ext>
              </a:extLst>
            </p:cNvPr>
            <p:cNvSpPr txBox="1"/>
            <p:nvPr/>
          </p:nvSpPr>
          <p:spPr>
            <a:xfrm>
              <a:off x="5567948" y="3044332"/>
              <a:ext cx="60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0.66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CA192B-2610-44EE-82BB-6007260AC852}"/>
                </a:ext>
              </a:extLst>
            </p:cNvPr>
            <p:cNvSpPr txBox="1"/>
            <p:nvPr/>
          </p:nvSpPr>
          <p:spPr>
            <a:xfrm>
              <a:off x="5095355" y="33309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DBB17-91B1-4ED8-9591-CC9FB3F2A42B}"/>
                </a:ext>
              </a:extLst>
            </p:cNvPr>
            <p:cNvSpPr txBox="1"/>
            <p:nvPr/>
          </p:nvSpPr>
          <p:spPr>
            <a:xfrm>
              <a:off x="4425666" y="30291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F6693EA-0187-4F8B-A56F-C55A101BC15E}"/>
                </a:ext>
              </a:extLst>
            </p:cNvPr>
            <p:cNvSpPr txBox="1"/>
            <p:nvPr/>
          </p:nvSpPr>
          <p:spPr>
            <a:xfrm>
              <a:off x="5095355" y="272588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C894C7B-4E6E-4CDA-994A-64DFBF7A5B29}"/>
              </a:ext>
            </a:extLst>
          </p:cNvPr>
          <p:cNvGrpSpPr/>
          <p:nvPr/>
        </p:nvGrpSpPr>
        <p:grpSpPr>
          <a:xfrm>
            <a:off x="6277963" y="2740865"/>
            <a:ext cx="2056680" cy="974373"/>
            <a:chOff x="6277963" y="2740865"/>
            <a:chExt cx="2056680" cy="974373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CDCC8C7-EB72-4A47-A3D3-021D12AB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9CD28C3-ADF9-4571-B3C4-387C7F1F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63" y="2751650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004E74-44B2-49AC-AF3C-2A7F009690A6}"/>
                </a:ext>
              </a:extLst>
            </p:cNvPr>
            <p:cNvSpPr txBox="1"/>
            <p:nvPr/>
          </p:nvSpPr>
          <p:spPr>
            <a:xfrm>
              <a:off x="7789349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E9C191-3A87-4BE6-82C4-9530C2C9D2E9}"/>
                </a:ext>
              </a:extLst>
            </p:cNvPr>
            <p:cNvSpPr txBox="1"/>
            <p:nvPr/>
          </p:nvSpPr>
          <p:spPr>
            <a:xfrm>
              <a:off x="6965154" y="3335637"/>
              <a:ext cx="68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0.73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C7F2D0-F118-4A47-A3B2-9DAE2D655D3A}"/>
                </a:ext>
              </a:extLst>
            </p:cNvPr>
            <p:cNvSpPr txBox="1"/>
            <p:nvPr/>
          </p:nvSpPr>
          <p:spPr>
            <a:xfrm>
              <a:off x="6492598" y="30441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9808D1-1C4D-4349-97A7-052B64A86D90}"/>
                </a:ext>
              </a:extLst>
            </p:cNvPr>
            <p:cNvSpPr txBox="1"/>
            <p:nvPr/>
          </p:nvSpPr>
          <p:spPr>
            <a:xfrm>
              <a:off x="7162287" y="274086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2DA9F-9673-44FF-9364-3AC4F3745EDE}"/>
              </a:ext>
            </a:extLst>
          </p:cNvPr>
          <p:cNvGrpSpPr/>
          <p:nvPr/>
        </p:nvGrpSpPr>
        <p:grpSpPr>
          <a:xfrm>
            <a:off x="2184557" y="3689410"/>
            <a:ext cx="2056680" cy="974373"/>
            <a:chOff x="2184557" y="3689410"/>
            <a:chExt cx="2056680" cy="974373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62AB977-F1C0-448C-B9EC-223A29C4F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473BE8-FD53-46E9-B219-42B9AADE9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557" y="3700195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E43594C-6780-4DA3-98F5-49F60992B86C}"/>
                </a:ext>
              </a:extLst>
            </p:cNvPr>
            <p:cNvSpPr txBox="1"/>
            <p:nvPr/>
          </p:nvSpPr>
          <p:spPr>
            <a:xfrm>
              <a:off x="3608694" y="3991931"/>
              <a:ext cx="50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AE645-017D-4C21-8C7C-90FD10A3AE03}"/>
                </a:ext>
              </a:extLst>
            </p:cNvPr>
            <p:cNvSpPr txBox="1"/>
            <p:nvPr/>
          </p:nvSpPr>
          <p:spPr>
            <a:xfrm>
              <a:off x="3068881" y="429445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F9B642-040C-436B-A6A3-E889735CA53B}"/>
                </a:ext>
              </a:extLst>
            </p:cNvPr>
            <p:cNvSpPr txBox="1"/>
            <p:nvPr/>
          </p:nvSpPr>
          <p:spPr>
            <a:xfrm>
              <a:off x="2399192" y="399267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FDDFEF-D9F1-4E0A-AEF0-183BA9F2B48E}"/>
                </a:ext>
              </a:extLst>
            </p:cNvPr>
            <p:cNvSpPr txBox="1"/>
            <p:nvPr/>
          </p:nvSpPr>
          <p:spPr>
            <a:xfrm>
              <a:off x="3068881" y="368941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6C6648D-A61D-4659-B0FA-AE3AECD8ACDC}"/>
              </a:ext>
            </a:extLst>
          </p:cNvPr>
          <p:cNvGrpSpPr/>
          <p:nvPr/>
        </p:nvGrpSpPr>
        <p:grpSpPr>
          <a:xfrm>
            <a:off x="2203711" y="4634346"/>
            <a:ext cx="2056680" cy="974373"/>
            <a:chOff x="2203711" y="4634346"/>
            <a:chExt cx="2056680" cy="97437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E713708-2BCD-4309-878E-983CC0AD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323369-5602-423B-978E-C37A074B4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3711" y="4645131"/>
              <a:ext cx="2056680" cy="963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ACF9B6-69D3-460E-8EFF-06377B3D9BB9}"/>
                </a:ext>
              </a:extLst>
            </p:cNvPr>
            <p:cNvSpPr txBox="1"/>
            <p:nvPr/>
          </p:nvSpPr>
          <p:spPr>
            <a:xfrm>
              <a:off x="3570523" y="4940710"/>
              <a:ext cx="60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0.73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D0B81A-DE4F-4502-ABE0-69E6431B2F7C}"/>
                </a:ext>
              </a:extLst>
            </p:cNvPr>
            <p:cNvSpPr txBox="1"/>
            <p:nvPr/>
          </p:nvSpPr>
          <p:spPr>
            <a:xfrm>
              <a:off x="3000713" y="5239387"/>
              <a:ext cx="428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E5E9D7-11D0-4817-B346-CB6DF7B2C1E5}"/>
                </a:ext>
              </a:extLst>
            </p:cNvPr>
            <p:cNvSpPr txBox="1"/>
            <p:nvPr/>
          </p:nvSpPr>
          <p:spPr>
            <a:xfrm>
              <a:off x="2418346" y="493761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A03CD2-6470-4553-ADF4-16AD93B4AB3D}"/>
                </a:ext>
              </a:extLst>
            </p:cNvPr>
            <p:cNvSpPr txBox="1"/>
            <p:nvPr/>
          </p:nvSpPr>
          <p:spPr>
            <a:xfrm>
              <a:off x="3088035" y="4634346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BB23BC-D6F8-47B7-978F-BD36529DF1CE}"/>
              </a:ext>
            </a:extLst>
          </p:cNvPr>
          <p:cNvSpPr txBox="1"/>
          <p:nvPr/>
        </p:nvSpPr>
        <p:spPr>
          <a:xfrm>
            <a:off x="5321338" y="1961791"/>
            <a:ext cx="2905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Final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3F785B-448E-4ED0-B934-C4A8EF6C1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381" y="2020449"/>
            <a:ext cx="3181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</a:t>
            </a:r>
            <a:r>
              <a:rPr lang="ko-KR" altLang="en-US" b="1" dirty="0">
                <a:latin typeface="Calibri (제목)"/>
              </a:rPr>
              <a:t>란</a:t>
            </a:r>
            <a:r>
              <a:rPr lang="en-US" altLang="ko-KR" b="1" dirty="0">
                <a:latin typeface="Calibri (제목)"/>
              </a:rPr>
              <a:t>?</a:t>
            </a:r>
          </a:p>
          <a:p>
            <a:pPr lvl="1"/>
            <a:r>
              <a:rPr lang="en-US" altLang="ko-KR" b="1" dirty="0">
                <a:latin typeface="Calibri (제목)"/>
              </a:rPr>
              <a:t>Q</a:t>
            </a:r>
            <a:r>
              <a:rPr lang="ko-KR" altLang="en-US" b="1" dirty="0">
                <a:latin typeface="Calibri (제목)"/>
              </a:rPr>
              <a:t>러닝과 달리 </a:t>
            </a:r>
            <a:r>
              <a:rPr lang="en-US" altLang="ko-KR" b="1" dirty="0">
                <a:latin typeface="Calibri (제목)"/>
              </a:rPr>
              <a:t>Action</a:t>
            </a:r>
            <a:r>
              <a:rPr lang="ko-KR" altLang="en-US" b="1" dirty="0">
                <a:latin typeface="Calibri (제목)"/>
              </a:rPr>
              <a:t>에 대한 확률 값을 산출한다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1"/>
            <a:r>
              <a:rPr lang="ko-KR" altLang="en-US" b="1" dirty="0">
                <a:latin typeface="Calibri (제목)"/>
              </a:rPr>
              <a:t>일정 시간동안 동일한 </a:t>
            </a:r>
            <a:r>
              <a:rPr lang="en-US" altLang="ko-KR" b="1" dirty="0">
                <a:latin typeface="Calibri (제목)"/>
              </a:rPr>
              <a:t>policy </a:t>
            </a:r>
            <a:r>
              <a:rPr lang="ko-KR" altLang="en-US" b="1" dirty="0">
                <a:latin typeface="Calibri (제목)"/>
              </a:rPr>
              <a:t>를 수행한다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이때 </a:t>
            </a:r>
            <a:r>
              <a:rPr lang="en-US" altLang="ko-KR" dirty="0">
                <a:latin typeface="Calibri (제목)"/>
              </a:rPr>
              <a:t>Policy</a:t>
            </a:r>
            <a:r>
              <a:rPr lang="ko-KR" altLang="en-US" dirty="0">
                <a:latin typeface="Calibri (제목)"/>
              </a:rPr>
              <a:t>의 변경은 없다 </a:t>
            </a:r>
            <a:r>
              <a:rPr lang="en-US" altLang="ko-KR" dirty="0">
                <a:latin typeface="Calibri (제목)"/>
              </a:rPr>
              <a:t>(on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-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policy)</a:t>
            </a:r>
          </a:p>
          <a:p>
            <a:pPr lvl="3"/>
            <a:r>
              <a:rPr lang="en-US" altLang="ko-KR" dirty="0">
                <a:latin typeface="Calibri (제목)"/>
              </a:rPr>
              <a:t> Q </a:t>
            </a:r>
            <a:r>
              <a:rPr lang="ko-KR" altLang="en-US" dirty="0">
                <a:latin typeface="Calibri (제목)"/>
              </a:rPr>
              <a:t>러닝은 매 </a:t>
            </a:r>
            <a:r>
              <a:rPr lang="en-US" altLang="ko-KR" dirty="0">
                <a:latin typeface="Calibri (제목)"/>
              </a:rPr>
              <a:t>state </a:t>
            </a:r>
            <a:r>
              <a:rPr lang="ko-KR" altLang="en-US" dirty="0">
                <a:latin typeface="Calibri (제목)"/>
              </a:rPr>
              <a:t>마다 변경된다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60343-BA7C-4350-BE2F-E1A915E90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677692"/>
            <a:ext cx="3305175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35CEE-BF8D-414B-BD68-3BCCA46A7430}"/>
              </a:ext>
            </a:extLst>
          </p:cNvPr>
          <p:cNvSpPr txBox="1"/>
          <p:nvPr/>
        </p:nvSpPr>
        <p:spPr>
          <a:xfrm>
            <a:off x="1739516" y="580630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위 목적함수가 최대가 되도록 수렴 시킨다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8C72BC-39FE-4495-9A20-99C636E240EB}"/>
              </a:ext>
            </a:extLst>
          </p:cNvPr>
          <p:cNvCxnSpPr/>
          <p:nvPr/>
        </p:nvCxnSpPr>
        <p:spPr>
          <a:xfrm>
            <a:off x="4655840" y="4830217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E8BD89D-D1A2-42F7-826E-96B0410A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41" y="4005064"/>
            <a:ext cx="4888973" cy="1903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4E006-6C21-45B9-87CC-F0F5593ABA94}"/>
              </a:ext>
            </a:extLst>
          </p:cNvPr>
          <p:cNvSpPr txBox="1"/>
          <p:nvPr/>
        </p:nvSpPr>
        <p:spPr>
          <a:xfrm>
            <a:off x="2859047" y="635059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유도 과정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https://blog.naver.com/jk96491/221964240769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177596-8F47-431C-A4E0-D0236EB42622}"/>
              </a:ext>
            </a:extLst>
          </p:cNvPr>
          <p:cNvCxnSpPr/>
          <p:nvPr/>
        </p:nvCxnSpPr>
        <p:spPr>
          <a:xfrm>
            <a:off x="7176120" y="5806305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0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  <a:ea typeface="+mj-ea"/>
              </a:rPr>
              <a:t>Reinforcement Learning – </a:t>
            </a:r>
            <a:r>
              <a:rPr lang="en-US" altLang="ko-KR" sz="3600" b="1" dirty="0">
                <a:latin typeface="Calibri (제목)"/>
              </a:rPr>
              <a:t>Policy</a:t>
            </a:r>
            <a:r>
              <a:rPr lang="ko-KR" altLang="en-US" sz="3600" b="1" dirty="0">
                <a:latin typeface="Calibri (제목)"/>
              </a:rPr>
              <a:t> </a:t>
            </a:r>
            <a:r>
              <a:rPr lang="en-US" altLang="ko-KR" sz="3600" b="1" dirty="0">
                <a:latin typeface="Calibri (제목)"/>
              </a:rPr>
              <a:t>base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Policy base</a:t>
            </a:r>
            <a:r>
              <a:rPr lang="ko-KR" altLang="en-US" b="1" dirty="0">
                <a:latin typeface="Calibri (제목)"/>
              </a:rPr>
              <a:t>란</a:t>
            </a:r>
            <a:r>
              <a:rPr lang="en-US" altLang="ko-KR" b="1" dirty="0">
                <a:latin typeface="Calibri (제목)"/>
              </a:rPr>
              <a:t> – REINFORCE</a:t>
            </a:r>
          </a:p>
          <a:p>
            <a:pPr lvl="1"/>
            <a:r>
              <a:rPr lang="en-US" altLang="ko-KR" dirty="0">
                <a:latin typeface="Calibri (제목)"/>
              </a:rPr>
              <a:t>Ex)</a:t>
            </a: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BCE26-4507-42BD-B5A4-D2A7E9809CFA}"/>
              </a:ext>
            </a:extLst>
          </p:cNvPr>
          <p:cNvSpPr txBox="1"/>
          <p:nvPr/>
        </p:nvSpPr>
        <p:spPr>
          <a:xfrm>
            <a:off x="2710582" y="4328551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[0.1,  0.6,  0.1 , 0.2]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CA504-0928-45A6-819A-A927FD56882D}"/>
              </a:ext>
            </a:extLst>
          </p:cNvPr>
          <p:cNvSpPr txBox="1"/>
          <p:nvPr/>
        </p:nvSpPr>
        <p:spPr>
          <a:xfrm>
            <a:off x="3611665" y="4014926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D2E6E-9BF0-4E6D-96A6-5D011BB2667B}"/>
              </a:ext>
            </a:extLst>
          </p:cNvPr>
          <p:cNvSpPr txBox="1"/>
          <p:nvPr/>
        </p:nvSpPr>
        <p:spPr>
          <a:xfrm>
            <a:off x="6528048" y="4005064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06266-6A38-4914-B5D7-94FCC4F1787C}"/>
              </a:ext>
            </a:extLst>
          </p:cNvPr>
          <p:cNvSpPr txBox="1"/>
          <p:nvPr/>
        </p:nvSpPr>
        <p:spPr>
          <a:xfrm>
            <a:off x="5649089" y="4310795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[3 ,  1,  6 , 10]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C7931-92B6-433D-8E6F-E2753C9E189D}"/>
              </a:ext>
            </a:extLst>
          </p:cNvPr>
          <p:cNvSpPr txBox="1"/>
          <p:nvPr/>
        </p:nvSpPr>
        <p:spPr>
          <a:xfrm>
            <a:off x="4079776" y="5193831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* 0.1 + 1 * 0.6 + 6 * 0.1 + 10 * 0.2 =  3.5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2EB34-1812-456F-B8CE-5B0AFA876300}"/>
              </a:ext>
            </a:extLst>
          </p:cNvPr>
          <p:cNvSpPr txBox="1"/>
          <p:nvPr/>
        </p:nvSpPr>
        <p:spPr>
          <a:xfrm>
            <a:off x="3129865" y="5183539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856F2-B4AB-4D46-BB57-DA256CCB2B63}"/>
              </a:ext>
            </a:extLst>
          </p:cNvPr>
          <p:cNvSpPr txBox="1"/>
          <p:nvPr/>
        </p:nvSpPr>
        <p:spPr>
          <a:xfrm>
            <a:off x="3129864" y="569800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4C609-D089-4CD7-8986-E4917F17247E}"/>
              </a:ext>
            </a:extLst>
          </p:cNvPr>
          <p:cNvSpPr txBox="1"/>
          <p:nvPr/>
        </p:nvSpPr>
        <p:spPr>
          <a:xfrm>
            <a:off x="2449606" y="4335394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8E246-0513-4317-81B4-FB0D62140884}"/>
              </a:ext>
            </a:extLst>
          </p:cNvPr>
          <p:cNvSpPr txBox="1"/>
          <p:nvPr/>
        </p:nvSpPr>
        <p:spPr>
          <a:xfrm>
            <a:off x="2837826" y="4683655"/>
            <a:ext cx="316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[0.05,  0.15,  0.2 , 0.6]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552FD-42FD-4CD3-8C84-CDB746FEF437}"/>
              </a:ext>
            </a:extLst>
          </p:cNvPr>
          <p:cNvSpPr txBox="1"/>
          <p:nvPr/>
        </p:nvSpPr>
        <p:spPr>
          <a:xfrm>
            <a:off x="2449606" y="4701411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2A914-EB19-4527-98A1-F10D58672440}"/>
              </a:ext>
            </a:extLst>
          </p:cNvPr>
          <p:cNvSpPr txBox="1"/>
          <p:nvPr/>
        </p:nvSpPr>
        <p:spPr>
          <a:xfrm>
            <a:off x="4079775" y="5704019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* 0.05 + 1 * 0.15 + 6 * 0.2 + 10 * 0.6 =  </a:t>
            </a:r>
            <a:r>
              <a:rPr lang="en-US" altLang="ko-KR" dirty="0">
                <a:solidFill>
                  <a:srgbClr val="00B0F0"/>
                </a:solidFill>
              </a:rPr>
              <a:t>8.4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18BA96-A6B2-4E13-8F01-4511D427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26" y="2050955"/>
            <a:ext cx="4888973" cy="1903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C20D10-E5D0-434C-A2E9-7AC3BEFE3457}"/>
              </a:ext>
            </a:extLst>
          </p:cNvPr>
          <p:cNvSpPr txBox="1"/>
          <p:nvPr/>
        </p:nvSpPr>
        <p:spPr>
          <a:xfrm>
            <a:off x="803412" y="6414818"/>
            <a:ext cx="11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https://github.com/jk96491/NeuralNetwork_Tutorials/blob/main/Week12/Cartpole_REINFORCE.py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45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Calibri (본문)"/>
                <a:ea typeface="+mj-ea"/>
              </a:rPr>
              <a:t>제안된 모델들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1" dirty="0">
                <a:latin typeface="Calibri (본문)"/>
                <a:ea typeface="+mj-ea"/>
              </a:rPr>
              <a:t>현재 </a:t>
            </a:r>
            <a:r>
              <a:rPr lang="en-US" altLang="ko-KR" sz="2800" b="1" dirty="0">
                <a:latin typeface="Calibri (본문)"/>
                <a:ea typeface="+mj-ea"/>
              </a:rPr>
              <a:t>MARL</a:t>
            </a:r>
            <a:r>
              <a:rPr lang="ko-KR" altLang="en-US" sz="2800" b="1" dirty="0">
                <a:latin typeface="Calibri (본문)"/>
                <a:ea typeface="+mj-ea"/>
              </a:rPr>
              <a:t>의 </a:t>
            </a:r>
            <a:r>
              <a:rPr lang="ko-KR" altLang="en-US" b="1" dirty="0">
                <a:latin typeface="Calibri (본문)"/>
                <a:ea typeface="+mj-ea"/>
              </a:rPr>
              <a:t>연구 방향</a:t>
            </a:r>
            <a:endParaRPr lang="en-US" altLang="ko-KR" b="1" dirty="0">
              <a:latin typeface="Calibri (본문)"/>
              <a:ea typeface="+mj-ea"/>
            </a:endParaRPr>
          </a:p>
          <a:p>
            <a:r>
              <a:rPr lang="ko-KR" altLang="en-US" b="1" dirty="0">
                <a:latin typeface="Calibri (본문)"/>
                <a:ea typeface="+mj-ea"/>
              </a:rPr>
              <a:t>강화학습의 간단한 리뷰</a:t>
            </a:r>
            <a:endParaRPr lang="en-US" altLang="ko-KR" b="1" dirty="0">
              <a:latin typeface="Calibri (본문)"/>
              <a:ea typeface="+mj-ea"/>
            </a:endParaRPr>
          </a:p>
          <a:p>
            <a:r>
              <a:rPr lang="ko-KR" altLang="en-US" b="1" dirty="0">
                <a:latin typeface="Calibri (본문)"/>
                <a:ea typeface="+mj-ea"/>
              </a:rPr>
              <a:t>제안된 모델들</a:t>
            </a:r>
            <a:endParaRPr lang="en-US" altLang="ko-KR" b="1" dirty="0">
              <a:latin typeface="Calibri (본문)"/>
              <a:ea typeface="+mj-ea"/>
            </a:endParaRPr>
          </a:p>
          <a:p>
            <a:r>
              <a:rPr lang="ko-KR" altLang="en-US" b="1" dirty="0">
                <a:latin typeface="Calibri (본문)"/>
                <a:ea typeface="+mj-ea"/>
              </a:rPr>
              <a:t>실험 환경</a:t>
            </a:r>
            <a:endParaRPr lang="en-US" altLang="ko-KR" b="1" dirty="0">
              <a:latin typeface="Calibri (본문)"/>
              <a:ea typeface="+mj-ea"/>
            </a:endParaRPr>
          </a:p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</a:p>
          <a:p>
            <a:r>
              <a:rPr lang="ko-KR" altLang="en-US" b="1" dirty="0">
                <a:latin typeface="Calibri (본문)"/>
                <a:ea typeface="+mj-ea"/>
              </a:rPr>
              <a:t>군사용으로 적용 방안</a:t>
            </a:r>
            <a:endParaRPr lang="en-US" altLang="ko-KR" b="1" dirty="0">
              <a:latin typeface="Calibri (본문)"/>
              <a:ea typeface="+mj-ea"/>
            </a:endParaRPr>
          </a:p>
          <a:p>
            <a:endParaRPr lang="en-US" altLang="ko-KR" b="1" dirty="0">
              <a:latin typeface="Calibri (본문)"/>
              <a:ea typeface="+mj-ea"/>
            </a:endParaRPr>
          </a:p>
          <a:p>
            <a:pPr marL="457200" lvl="1" indent="0">
              <a:buNone/>
            </a:pPr>
            <a:endParaRPr lang="en-US" altLang="ko-KR" b="1" dirty="0">
              <a:latin typeface="Calibri (본문)"/>
              <a:ea typeface="+mj-ea"/>
            </a:endParaRPr>
          </a:p>
          <a:p>
            <a:endParaRPr lang="en-US" altLang="ko-KR" sz="2800" b="1" dirty="0">
              <a:latin typeface="Calibri (본문)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Value Base</a:t>
            </a:r>
          </a:p>
          <a:p>
            <a:pPr lvl="1"/>
            <a:r>
              <a:rPr lang="en-US" altLang="ko-KR" b="1" dirty="0">
                <a:latin typeface="Calibri (제목)"/>
              </a:rPr>
              <a:t>QMIX, RODE</a:t>
            </a:r>
          </a:p>
          <a:p>
            <a:pPr lvl="2"/>
            <a:r>
              <a:rPr lang="ko-KR" altLang="en-US" dirty="0">
                <a:latin typeface="Calibri (제목)"/>
              </a:rPr>
              <a:t>현재 대다수의 </a:t>
            </a:r>
            <a:r>
              <a:rPr lang="en-US" altLang="ko-KR" dirty="0">
                <a:latin typeface="Calibri (제목)"/>
              </a:rPr>
              <a:t>Value base</a:t>
            </a:r>
            <a:r>
              <a:rPr lang="ko-KR" altLang="en-US" dirty="0">
                <a:latin typeface="Calibri (제목)"/>
              </a:rPr>
              <a:t> 기법은 </a:t>
            </a:r>
            <a:r>
              <a:rPr lang="en-US" altLang="ko-KR" dirty="0">
                <a:latin typeface="Calibri (제목)"/>
              </a:rPr>
              <a:t>QMIX </a:t>
            </a:r>
            <a:r>
              <a:rPr lang="ko-KR" altLang="en-US" dirty="0">
                <a:latin typeface="Calibri (제목)"/>
              </a:rPr>
              <a:t>기반으로 발전하였다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r>
              <a:rPr lang="ko-KR" altLang="en-US" dirty="0">
                <a:latin typeface="Calibri (제목)"/>
              </a:rPr>
              <a:t>그 중 </a:t>
            </a:r>
            <a:r>
              <a:rPr lang="en-US" altLang="ko-KR" dirty="0">
                <a:latin typeface="Calibri (제목)"/>
              </a:rPr>
              <a:t>SOTA</a:t>
            </a:r>
            <a:r>
              <a:rPr lang="ko-KR" altLang="en-US" dirty="0">
                <a:latin typeface="Calibri (제목)"/>
              </a:rPr>
              <a:t>라 할 수 있는 </a:t>
            </a:r>
            <a:r>
              <a:rPr lang="en-US" altLang="ko-KR" dirty="0">
                <a:latin typeface="Calibri (제목)"/>
              </a:rPr>
              <a:t>RODE </a:t>
            </a:r>
            <a:r>
              <a:rPr lang="ko-KR" altLang="en-US" dirty="0">
                <a:latin typeface="Calibri (제목)"/>
              </a:rPr>
              <a:t>도 다룰 예정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endParaRPr lang="en-US" altLang="ko-KR" b="1" dirty="0">
              <a:latin typeface="Calibri (제목)"/>
            </a:endParaRPr>
          </a:p>
          <a:p>
            <a:r>
              <a:rPr lang="en-US" altLang="ko-KR" b="1" dirty="0">
                <a:latin typeface="Calibri (제목)"/>
              </a:rPr>
              <a:t>Policy Base</a:t>
            </a:r>
          </a:p>
          <a:p>
            <a:pPr lvl="1"/>
            <a:r>
              <a:rPr lang="en-US" altLang="ko-KR" b="1" dirty="0">
                <a:latin typeface="Calibri (제목)"/>
              </a:rPr>
              <a:t>COMA, MADDPG</a:t>
            </a:r>
          </a:p>
          <a:p>
            <a:pPr lvl="2"/>
            <a:r>
              <a:rPr lang="en-US" altLang="ko-KR" dirty="0">
                <a:latin typeface="Calibri (제목)"/>
              </a:rPr>
              <a:t>Actor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critic</a:t>
            </a:r>
            <a:r>
              <a:rPr lang="ko-KR" altLang="en-US" dirty="0">
                <a:latin typeface="Calibri (제목)"/>
              </a:rPr>
              <a:t> 기반의 </a:t>
            </a:r>
            <a:r>
              <a:rPr lang="en-US" altLang="ko-KR" dirty="0">
                <a:latin typeface="Calibri (제목)"/>
              </a:rPr>
              <a:t>MARL</a:t>
            </a:r>
            <a:r>
              <a:rPr lang="ko-KR" altLang="en-US" dirty="0">
                <a:latin typeface="Calibri (제목)"/>
              </a:rPr>
              <a:t>은 </a:t>
            </a:r>
            <a:r>
              <a:rPr lang="en-US" altLang="ko-KR" dirty="0">
                <a:latin typeface="Calibri (제목)"/>
              </a:rPr>
              <a:t>COMA </a:t>
            </a:r>
            <a:r>
              <a:rPr lang="ko-KR" altLang="en-US" dirty="0">
                <a:latin typeface="Calibri (제목)"/>
              </a:rPr>
              <a:t>기반으로 발전 하였다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2"/>
            <a:r>
              <a:rPr lang="en-US" altLang="ko-KR" dirty="0">
                <a:latin typeface="Calibri (제목)"/>
              </a:rPr>
              <a:t>SHIVA</a:t>
            </a:r>
            <a:r>
              <a:rPr lang="ko-KR" altLang="en-US" dirty="0">
                <a:latin typeface="Calibri (제목)"/>
              </a:rPr>
              <a:t>에서 사용된 </a:t>
            </a:r>
            <a:r>
              <a:rPr lang="en-US" altLang="ko-KR" dirty="0">
                <a:latin typeface="Calibri (제목)"/>
              </a:rPr>
              <a:t>MMDDPG</a:t>
            </a:r>
            <a:r>
              <a:rPr lang="ko-KR" altLang="en-US" dirty="0">
                <a:latin typeface="Calibri (제목)"/>
              </a:rPr>
              <a:t>도 다룰 예정</a:t>
            </a:r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53118-852A-4A64-9DFF-C70BC07CD0B5}"/>
              </a:ext>
            </a:extLst>
          </p:cNvPr>
          <p:cNvSpPr txBox="1"/>
          <p:nvPr/>
        </p:nvSpPr>
        <p:spPr>
          <a:xfrm>
            <a:off x="1991544" y="5722203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시도하고 있는 </a:t>
            </a:r>
            <a:r>
              <a:rPr lang="en-US" altLang="ko-KR" sz="2400" b="1" dirty="0"/>
              <a:t>MARL  </a:t>
            </a:r>
            <a:r>
              <a:rPr lang="ko-KR" altLang="en-US" sz="2400" b="1" dirty="0"/>
              <a:t>특성상 </a:t>
            </a:r>
            <a:r>
              <a:rPr lang="en-US" altLang="ko-KR" sz="2400" b="1" dirty="0"/>
              <a:t>Action space</a:t>
            </a:r>
            <a:r>
              <a:rPr lang="ko-KR" altLang="en-US" sz="2400" b="1" dirty="0"/>
              <a:t>가 크지 않다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따라서 </a:t>
            </a:r>
            <a:r>
              <a:rPr lang="en-US" altLang="ko-KR" sz="2400" b="1" dirty="0"/>
              <a:t>Value Base </a:t>
            </a:r>
            <a:r>
              <a:rPr lang="ko-KR" altLang="en-US" sz="2400" b="1" dirty="0"/>
              <a:t>기반인 </a:t>
            </a:r>
            <a:r>
              <a:rPr lang="en-US" altLang="ko-KR" sz="2400" b="1" dirty="0"/>
              <a:t>QMIX</a:t>
            </a:r>
            <a:r>
              <a:rPr lang="ko-KR" altLang="en-US" sz="2400" b="1" dirty="0"/>
              <a:t>가 상당히 강력하게 작동한다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205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QMIX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QMIX</a:t>
            </a:r>
          </a:p>
          <a:p>
            <a:pPr lvl="1"/>
            <a:r>
              <a:rPr lang="ko-KR" altLang="en-US" b="1" dirty="0">
                <a:latin typeface="Calibri (제목)"/>
              </a:rPr>
              <a:t>각 </a:t>
            </a:r>
            <a:r>
              <a:rPr lang="en-US" altLang="ko-KR" b="1" dirty="0">
                <a:latin typeface="Calibri (제목)"/>
              </a:rPr>
              <a:t>Agent</a:t>
            </a:r>
            <a:r>
              <a:rPr lang="ko-KR" altLang="en-US" b="1" dirty="0">
                <a:latin typeface="Calibri (제목)"/>
              </a:rPr>
              <a:t>를 </a:t>
            </a:r>
            <a:r>
              <a:rPr lang="en-US" altLang="ko-KR" b="1" dirty="0">
                <a:latin typeface="Calibri (제목)"/>
              </a:rPr>
              <a:t>Q</a:t>
            </a:r>
            <a:r>
              <a:rPr lang="ko-KR" altLang="en-US" b="1" dirty="0">
                <a:latin typeface="Calibri (제목)"/>
              </a:rPr>
              <a:t>러닝 하여 학습 시킨다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endParaRPr lang="en-US" altLang="ko-KR" dirty="0">
              <a:latin typeface="Calibri (제목)"/>
            </a:endParaRPr>
          </a:p>
          <a:p>
            <a:endParaRPr lang="en-US" altLang="ko-KR" dirty="0">
              <a:latin typeface="Calibri (제목)"/>
            </a:endParaRPr>
          </a:p>
          <a:p>
            <a:pPr lvl="3"/>
            <a:endParaRPr lang="en-US" altLang="ko-KR" b="1" dirty="0">
              <a:latin typeface="Calibri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36D00B-3766-4597-A3F0-D4CAAE2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72" y="2996952"/>
            <a:ext cx="7855255" cy="31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4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</a:t>
            </a:r>
            <a:r>
              <a:rPr lang="en-US" altLang="ko-KR" sz="3600" b="1" dirty="0">
                <a:latin typeface="Calibri (본문)"/>
              </a:rPr>
              <a:t>QMIX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07368" y="1545233"/>
            <a:ext cx="8229600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/>
              <a:t>Centralised</a:t>
            </a:r>
            <a:r>
              <a:rPr lang="en-US" altLang="ko-KR" sz="2400" b="1" dirty="0"/>
              <a:t> Learning</a:t>
            </a: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값을 비선형으로 조합하여 </a:t>
            </a:r>
            <a:r>
              <a:rPr lang="en-US" altLang="ko-KR" sz="2000" dirty="0" err="1"/>
              <a:t>Q_tot</a:t>
            </a:r>
            <a:r>
              <a:rPr lang="en-US" altLang="ko-KR" sz="2000" dirty="0"/>
              <a:t> </a:t>
            </a:r>
            <a:r>
              <a:rPr lang="ko-KR" altLang="en-US" sz="2000" dirty="0"/>
              <a:t>산출</a:t>
            </a:r>
            <a:endParaRPr lang="en-US" altLang="ko-KR" dirty="0"/>
          </a:p>
          <a:p>
            <a:pPr lvl="1"/>
            <a:r>
              <a:rPr lang="ko-KR" altLang="en-US" sz="2000" dirty="0"/>
              <a:t>단 </a:t>
            </a:r>
            <a:r>
              <a:rPr lang="en-US" altLang="ko-KR" sz="2000" dirty="0"/>
              <a:t>Q</a:t>
            </a:r>
            <a:r>
              <a:rPr lang="ko-KR" altLang="en-US" sz="2000" dirty="0"/>
              <a:t>값이 단조증가 해야함</a:t>
            </a:r>
            <a:endParaRPr lang="en-US" altLang="ko-KR" sz="2000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Reward Shape</a:t>
            </a:r>
          </a:p>
          <a:p>
            <a:pPr lvl="1"/>
            <a:r>
              <a:rPr lang="en-US" altLang="ko-KR" sz="2000" dirty="0" err="1"/>
              <a:t>Q_tot</a:t>
            </a:r>
            <a:r>
              <a:rPr lang="ko-KR" altLang="en-US" sz="2000" dirty="0"/>
              <a:t>의 </a:t>
            </a:r>
            <a:r>
              <a:rPr lang="en-US" altLang="ko-KR" sz="2000" dirty="0"/>
              <a:t>MSE</a:t>
            </a:r>
            <a:r>
              <a:rPr lang="ko-KR" altLang="en-US" sz="2000" dirty="0"/>
              <a:t>로 역전파를 수행하여 각</a:t>
            </a:r>
            <a:r>
              <a:rPr lang="en-US" altLang="ko-KR" sz="2000" dirty="0"/>
              <a:t> 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함수도 수정이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8BA780-6E75-4F82-B801-AD586EDA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766" y="2479914"/>
            <a:ext cx="4305300" cy="2305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101084-20B7-44EB-99E5-561BC0B1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43" y="3136767"/>
            <a:ext cx="2010225" cy="991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8C52E-2778-43F3-AE49-99359A9A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21" y="5530830"/>
            <a:ext cx="3960440" cy="10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</a:t>
            </a:r>
            <a:r>
              <a:rPr lang="en-US" altLang="ko-KR" sz="3600" b="1" dirty="0">
                <a:latin typeface="Calibri (본문)"/>
              </a:rPr>
              <a:t>COMA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07368" y="1545233"/>
            <a:ext cx="11377264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COMA</a:t>
            </a:r>
          </a:p>
          <a:p>
            <a:pPr lvl="1"/>
            <a:r>
              <a:rPr lang="en-US" altLang="ko-KR" sz="2000" b="1" dirty="0"/>
              <a:t>Actor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Critic  </a:t>
            </a:r>
            <a:r>
              <a:rPr lang="ko-KR" altLang="en-US" sz="2000" b="1" dirty="0"/>
              <a:t>기법으로 학습을 진행한다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1F7680-E2D5-425F-A062-E43187A3E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91" y="2780928"/>
            <a:ext cx="8974217" cy="32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</a:t>
            </a:r>
            <a:r>
              <a:rPr lang="en-US" altLang="ko-KR" sz="3600" b="1" dirty="0">
                <a:latin typeface="Calibri (본문)"/>
              </a:rPr>
              <a:t>COMA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07368" y="1545233"/>
            <a:ext cx="11377264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보상 설정</a:t>
            </a:r>
            <a:endParaRPr lang="en-US" altLang="ko-KR" b="1" dirty="0"/>
          </a:p>
          <a:p>
            <a:pPr lvl="1"/>
            <a:r>
              <a:rPr lang="en-US" altLang="ko-KR" b="1" dirty="0"/>
              <a:t>Difference Reward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Counterfactual Baseline </a:t>
            </a:r>
            <a:r>
              <a:rPr lang="ko-KR" altLang="en-US" b="1" dirty="0"/>
              <a:t>적용</a:t>
            </a:r>
            <a:endParaRPr lang="en-US" altLang="ko-KR" b="1" dirty="0"/>
          </a:p>
          <a:p>
            <a:pPr lvl="2"/>
            <a:r>
              <a:rPr lang="ko-KR" altLang="en-US" b="1" dirty="0"/>
              <a:t>상대의</a:t>
            </a:r>
            <a:r>
              <a:rPr lang="en-US" altLang="ko-KR" b="1" dirty="0"/>
              <a:t> Action</a:t>
            </a:r>
            <a:r>
              <a:rPr lang="ko-KR" altLang="en-US" b="1" dirty="0"/>
              <a:t>은 고정하고 자신의 </a:t>
            </a:r>
            <a:r>
              <a:rPr lang="en-US" altLang="ko-KR" b="1" dirty="0"/>
              <a:t>Action</a:t>
            </a:r>
            <a:r>
              <a:rPr lang="ko-KR" altLang="en-US" b="1" dirty="0"/>
              <a:t>에 관한 가치를 평가한다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A9A118-5BB4-4187-B371-CC2B7FC1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646485"/>
            <a:ext cx="3248025" cy="31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4F51B-F137-41BA-B471-38AF16DBF08C}"/>
              </a:ext>
            </a:extLst>
          </p:cNvPr>
          <p:cNvSpPr txBox="1"/>
          <p:nvPr/>
        </p:nvSpPr>
        <p:spPr>
          <a:xfrm>
            <a:off x="6384032" y="26189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경우의수가 많음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03C56F-5F83-458F-BEC5-3B8179818A7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27601" y="2803648"/>
            <a:ext cx="78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63CF299-422E-4D1B-BB3A-CCC42534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4443254"/>
            <a:ext cx="5295900" cy="571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3D5167-2BE0-46D0-8F4A-32ECE5780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224" y="4208463"/>
            <a:ext cx="3200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5911CD-62A2-432E-B531-EE2E11EEAB27}"/>
              </a:ext>
            </a:extLst>
          </p:cNvPr>
          <p:cNvSpPr txBox="1">
            <a:spLocks/>
          </p:cNvSpPr>
          <p:nvPr/>
        </p:nvSpPr>
        <p:spPr bwMode="auto">
          <a:xfrm>
            <a:off x="407368" y="1545233"/>
            <a:ext cx="11377264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QMIX </a:t>
            </a:r>
            <a:r>
              <a:rPr lang="ko-KR" altLang="en-US" b="1" dirty="0"/>
              <a:t>기반에 </a:t>
            </a:r>
            <a:r>
              <a:rPr lang="en-US" altLang="ko-KR" b="1" dirty="0"/>
              <a:t>ROLE</a:t>
            </a:r>
            <a:r>
              <a:rPr lang="ko-KR" altLang="en-US" b="1" dirty="0"/>
              <a:t>을 학습한다</a:t>
            </a:r>
            <a:r>
              <a:rPr lang="en-US" altLang="ko-KR" b="1" dirty="0"/>
              <a:t>.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550CD-0976-4F2D-B88A-3D07C405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17" y="2276872"/>
            <a:ext cx="9126166" cy="35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6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DETERMINING ROLE ACTION SPACES BY LEARNING ACTION REPRESENTATIONS</a:t>
                </a:r>
              </a:p>
              <a:p>
                <a:pPr lvl="1"/>
                <a:r>
                  <a:rPr lang="en-US" altLang="ko-KR" b="1" dirty="0">
                    <a:latin typeface="Calibri (제목)"/>
                    <a:ea typeface="+mj-ea"/>
                  </a:rPr>
                  <a:t>Action Representation(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b="1" dirty="0">
                    <a:latin typeface="Calibri (제목)"/>
                    <a:ea typeface="+mj-ea"/>
                  </a:rPr>
                  <a:t>)</a:t>
                </a:r>
                <a:r>
                  <a:rPr lang="ko-KR" altLang="en-US" b="1" dirty="0">
                    <a:latin typeface="Calibri (제목)"/>
                    <a:ea typeface="+mj-ea"/>
                  </a:rPr>
                  <a:t>을 뽑아 낸다</a:t>
                </a:r>
                <a:r>
                  <a:rPr lang="en-US" altLang="ko-KR" b="1" dirty="0">
                    <a:latin typeface="Calibri (제목)"/>
                    <a:ea typeface="+mj-ea"/>
                  </a:rPr>
                  <a:t>.</a:t>
                </a:r>
              </a:p>
              <a:p>
                <a:pPr lvl="2"/>
                <a:r>
                  <a:rPr lang="en-US" altLang="ko-KR" dirty="0">
                    <a:latin typeface="Calibri (제목)"/>
                    <a:ea typeface="+mj-ea"/>
                  </a:rPr>
                  <a:t>Action Encoder</a:t>
                </a:r>
                <a:r>
                  <a:rPr lang="ko-KR" altLang="en-US" dirty="0">
                    <a:latin typeface="Calibri (제목)"/>
                    <a:ea typeface="+mj-ea"/>
                  </a:rPr>
                  <a:t>로 부터 뽑아낸다</a:t>
                </a:r>
                <a:r>
                  <a:rPr lang="en-US" altLang="ko-KR" dirty="0">
                    <a:latin typeface="Calibri (제목)"/>
                    <a:ea typeface="+mj-ea"/>
                  </a:rPr>
                  <a:t>.</a:t>
                </a:r>
              </a:p>
              <a:p>
                <a:pPr lvl="1"/>
                <a:endParaRPr lang="en-US" altLang="ko-KR" b="1" dirty="0">
                  <a:latin typeface="Calibri (제목)"/>
                  <a:ea typeface="+mj-ea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  <a:ea typeface="+mj-ea"/>
                  </a:rPr>
                  <a:t>Learning</a:t>
                </a:r>
                <a:r>
                  <a:rPr lang="ko-KR" altLang="en-US" b="1" dirty="0">
                    <a:latin typeface="Calibri (제목)"/>
                    <a:ea typeface="+mj-ea"/>
                  </a:rPr>
                  <a:t>을 위한 </a:t>
                </a:r>
                <a:r>
                  <a:rPr lang="en-US" altLang="ko-KR" b="1" dirty="0">
                    <a:latin typeface="Calibri (제목)"/>
                    <a:ea typeface="+mj-ea"/>
                  </a:rPr>
                  <a:t>Loss</a:t>
                </a:r>
              </a:p>
              <a:p>
                <a:pPr lvl="2"/>
                <a:r>
                  <a:rPr lang="ko-KR" altLang="en-US" dirty="0">
                    <a:latin typeface="Calibri (제목)"/>
                    <a:ea typeface="+mj-ea"/>
                  </a:rPr>
                  <a:t>예측된 </a:t>
                </a:r>
                <a:r>
                  <a:rPr lang="en-US" altLang="ko-KR" dirty="0">
                    <a:latin typeface="Calibri (제목)"/>
                    <a:ea typeface="+mj-ea"/>
                  </a:rPr>
                  <a:t>observation</a:t>
                </a:r>
                <a:r>
                  <a:rPr lang="ko-KR" altLang="en-US" dirty="0">
                    <a:latin typeface="Calibri (제목)"/>
                    <a:ea typeface="+mj-ea"/>
                  </a:rPr>
                  <a:t>과 </a:t>
                </a:r>
                <a:r>
                  <a:rPr lang="en-US" altLang="ko-KR" dirty="0">
                    <a:latin typeface="Calibri (제목)"/>
                    <a:ea typeface="+mj-ea"/>
                  </a:rPr>
                  <a:t>reward</a:t>
                </a:r>
                <a:r>
                  <a:rPr lang="ko-KR" altLang="en-US" dirty="0">
                    <a:latin typeface="Calibri (제목)"/>
                    <a:ea typeface="+mj-ea"/>
                  </a:rPr>
                  <a:t>를 통하여 학습한다</a:t>
                </a:r>
                <a:r>
                  <a:rPr lang="en-US" altLang="ko-KR" dirty="0">
                    <a:latin typeface="Calibri (제목)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BDF16AC-696A-4C03-839C-1A318FAD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406" y="2132484"/>
            <a:ext cx="3515569" cy="3888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26A854-17DA-40BC-A498-7832BC82B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5085184"/>
            <a:ext cx="7992888" cy="769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8969C-DAAF-4374-8E50-C4A9EFD1A40D}"/>
                  </a:ext>
                </a:extLst>
              </p:cNvPr>
              <p:cNvSpPr txBox="1"/>
              <p:nvPr/>
            </p:nvSpPr>
            <p:spPr>
              <a:xfrm>
                <a:off x="767408" y="6019504"/>
                <a:ext cx="6912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Action Encoder</a:t>
                </a:r>
                <a:r>
                  <a:rPr lang="ko-KR" altLang="en-US" dirty="0"/>
                  <a:t>의 파라미터</a:t>
                </a:r>
                <a:r>
                  <a:rPr lang="en-US" altLang="ko-KR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전체 모델의 파라미터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B8969C-DAAF-4374-8E50-C4A9EFD1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6019504"/>
                <a:ext cx="6912768" cy="369332"/>
              </a:xfrm>
              <a:prstGeom prst="rect">
                <a:avLst/>
              </a:prstGeom>
              <a:blipFill>
                <a:blip r:embed="rId6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03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045A3-344E-4E2C-BCE1-DC4B374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RODE – Role Selector</a:t>
            </a:r>
          </a:p>
          <a:p>
            <a:pPr lvl="1"/>
            <a:r>
              <a:rPr lang="en-US" altLang="ko-KR" dirty="0"/>
              <a:t>Ex) Role</a:t>
            </a:r>
            <a:r>
              <a:rPr lang="ko-KR" altLang="en-US" dirty="0"/>
              <a:t>의 종류가 </a:t>
            </a:r>
            <a:r>
              <a:rPr lang="en-US" altLang="ko-KR" dirty="0"/>
              <a:t>4</a:t>
            </a:r>
            <a:r>
              <a:rPr lang="ko-KR" altLang="en-US" dirty="0"/>
              <a:t>개이고 </a:t>
            </a: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마리 라면</a:t>
            </a:r>
            <a:endParaRPr lang="ko-KR" altLang="en-US" b="1" dirty="0"/>
          </a:p>
        </p:txBody>
      </p:sp>
      <p:graphicFrame>
        <p:nvGraphicFramePr>
          <p:cNvPr id="13" name="표 27">
            <a:extLst>
              <a:ext uri="{FF2B5EF4-FFF2-40B4-BE49-F238E27FC236}">
                <a16:creationId xmlns:a16="http://schemas.microsoft.com/office/drawing/2014/main" id="{8F58110B-05C6-4FD4-9561-424A61307CA0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3373728"/>
          <a:ext cx="6750828" cy="188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24">
                  <a:extLst>
                    <a:ext uri="{9D8B030D-6E8A-4147-A177-3AD203B41FA5}">
                      <a16:colId xmlns:a16="http://schemas.microsoft.com/office/drawing/2014/main" val="2455844275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3844476551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254406734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1738652928"/>
                    </a:ext>
                  </a:extLst>
                </a:gridCol>
                <a:gridCol w="1350151">
                  <a:extLst>
                    <a:ext uri="{9D8B030D-6E8A-4147-A177-3AD203B41FA5}">
                      <a16:colId xmlns:a16="http://schemas.microsoft.com/office/drawing/2014/main" val="341341884"/>
                    </a:ext>
                  </a:extLst>
                </a:gridCol>
              </a:tblGrid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Role Q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8645408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0.0802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0.1140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0.0802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0.1140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15367123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0.1259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0.0929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0.1259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8160992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Agent 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0.1069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0.1436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0.1069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0.1436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560838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20C3F102-D320-4AF3-A23B-CDBC431C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182" y="2263328"/>
            <a:ext cx="3829699" cy="3626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4D6DDD-272A-459A-AD7C-0685DA549C55}"/>
                  </a:ext>
                </a:extLst>
              </p:cNvPr>
              <p:cNvSpPr txBox="1"/>
              <p:nvPr/>
            </p:nvSpPr>
            <p:spPr>
              <a:xfrm>
                <a:off x="4079776" y="2872599"/>
                <a:ext cx="1824133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Role Q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</m:sSubSup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4D6DDD-272A-459A-AD7C-0685DA54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872599"/>
                <a:ext cx="1824133" cy="478785"/>
              </a:xfrm>
              <a:prstGeom prst="rect">
                <a:avLst/>
              </a:prstGeom>
              <a:blipFill>
                <a:blip r:embed="rId4"/>
                <a:stretch>
                  <a:fillRect l="-3344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4D1BCA-D0B6-4321-BCAE-2E74980DB277}"/>
              </a:ext>
            </a:extLst>
          </p:cNvPr>
          <p:cNvSpPr txBox="1"/>
          <p:nvPr/>
        </p:nvSpPr>
        <p:spPr>
          <a:xfrm>
            <a:off x="2207568" y="599677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Agent </a:t>
            </a:r>
            <a:r>
              <a:rPr lang="ko-KR" altLang="en-US" sz="2800" b="1" dirty="0"/>
              <a:t>각각이 </a:t>
            </a:r>
            <a:r>
              <a:rPr lang="en-US" altLang="ko-KR" sz="2800" b="1" dirty="0"/>
              <a:t>Role </a:t>
            </a:r>
            <a:r>
              <a:rPr lang="ko-KR" altLang="en-US" sz="2800" b="1" dirty="0"/>
              <a:t>마다 가치를 평가한다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080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ko-KR" altLang="en-US" sz="4000" b="1" dirty="0">
                <a:latin typeface="Calibri (본문)"/>
                <a:ea typeface="+mj-ea"/>
              </a:rPr>
              <a:t>제안된 모델들 </a:t>
            </a:r>
            <a:r>
              <a:rPr lang="en-US" altLang="ko-KR" sz="4000" b="1" dirty="0">
                <a:latin typeface="Calibri (본문)"/>
                <a:ea typeface="+mj-ea"/>
              </a:rPr>
              <a:t>- RODE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44" y="1663849"/>
            <a:ext cx="8022272" cy="5157192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/>
              <a:t>LEARNING THE ROLE POLICY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/>
              <a:t>agent</a:t>
            </a:r>
            <a:r>
              <a:rPr lang="ko-KR" altLang="en-US" b="1" dirty="0"/>
              <a:t>의 </a:t>
            </a:r>
            <a:r>
              <a:rPr lang="en-US" altLang="ko-KR" b="1" dirty="0" err="1"/>
              <a:t>Traectory</a:t>
            </a:r>
            <a:r>
              <a:rPr lang="ko-KR" altLang="en-US" b="1" dirty="0"/>
              <a:t>로 부터 </a:t>
            </a:r>
            <a:r>
              <a:rPr lang="en-US" altLang="ko-KR" b="1" dirty="0"/>
              <a:t>latent </a:t>
            </a:r>
            <a:r>
              <a:rPr lang="ko-KR" altLang="en-US" b="1" dirty="0"/>
              <a:t>뽑아낸다</a:t>
            </a:r>
            <a:r>
              <a:rPr lang="en-US" altLang="ko-KR" b="1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action Representation </a:t>
            </a:r>
            <a:r>
              <a:rPr lang="ko-KR" altLang="en-US" b="1" dirty="0"/>
              <a:t>과 내적을 수행하여 </a:t>
            </a:r>
            <a:r>
              <a:rPr lang="en-US" altLang="ko-KR" b="1" dirty="0"/>
              <a:t>role</a:t>
            </a:r>
            <a:r>
              <a:rPr lang="ko-KR" altLang="en-US" b="1" dirty="0"/>
              <a:t>에 대한 </a:t>
            </a:r>
            <a:r>
              <a:rPr lang="en-US" altLang="ko-KR" b="1" dirty="0"/>
              <a:t>Q </a:t>
            </a:r>
            <a:r>
              <a:rPr lang="ko-KR" altLang="en-US" b="1" dirty="0"/>
              <a:t>값을 뽑아낸다</a:t>
            </a:r>
            <a:r>
              <a:rPr lang="en-US" altLang="ko-KR" b="1" dirty="0"/>
              <a:t>.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role selector</a:t>
            </a:r>
            <a:r>
              <a:rPr lang="ko-KR" altLang="en-US" b="1" dirty="0"/>
              <a:t>로 부터 할당 받은 </a:t>
            </a:r>
            <a:r>
              <a:rPr lang="en-US" altLang="ko-KR" b="1" dirty="0"/>
              <a:t>role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이용하여 </a:t>
            </a:r>
            <a:r>
              <a:rPr lang="en-US" altLang="ko-KR" b="1" dirty="0"/>
              <a:t>agent</a:t>
            </a:r>
            <a:r>
              <a:rPr lang="ko-KR" altLang="en-US" b="1" dirty="0"/>
              <a:t>별 </a:t>
            </a:r>
            <a:r>
              <a:rPr lang="en-US" altLang="ko-KR" b="1" dirty="0"/>
              <a:t>Q </a:t>
            </a:r>
            <a:r>
              <a:rPr lang="ko-KR" altLang="en-US" b="1" dirty="0"/>
              <a:t>값을 뽑아낸다</a:t>
            </a:r>
            <a:r>
              <a:rPr lang="en-US" altLang="ko-KR" b="1" dirty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b="1" dirty="0"/>
          </a:p>
          <a:p>
            <a:pPr lvl="1">
              <a:lnSpc>
                <a:spcPct val="90000"/>
              </a:lnSpc>
            </a:pPr>
            <a:r>
              <a:rPr lang="en-US" altLang="ko-KR" b="1" dirty="0"/>
              <a:t>LOSS </a:t>
            </a:r>
          </a:p>
          <a:p>
            <a:pPr lvl="1">
              <a:lnSpc>
                <a:spcPct val="90000"/>
              </a:lnSpc>
            </a:pPr>
            <a:endParaRPr lang="en-US" altLang="ko-KR" b="1" dirty="0"/>
          </a:p>
          <a:p>
            <a:pPr lvl="2">
              <a:lnSpc>
                <a:spcPct val="90000"/>
              </a:lnSpc>
            </a:pPr>
            <a:endParaRPr lang="en-US" altLang="ko-KR" sz="26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ko-KR" sz="2600" dirty="0"/>
              <a:t>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ko-KR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208510-99E0-4844-8CF0-2934B7F6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12" y="1684412"/>
            <a:ext cx="3893044" cy="4525963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F26623-B614-424F-A122-C7E8B26DE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5221236"/>
            <a:ext cx="2330401" cy="5288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962DBE-CDFD-409E-A583-DFE53CEB0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04" y="5818453"/>
            <a:ext cx="6624736" cy="8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96EDC7-0634-4D3A-819F-0207E7B2C372}"/>
              </a:ext>
            </a:extLst>
          </p:cNvPr>
          <p:cNvSpPr txBox="1">
            <a:spLocks/>
          </p:cNvSpPr>
          <p:nvPr/>
        </p:nvSpPr>
        <p:spPr bwMode="auto">
          <a:xfrm>
            <a:off x="609600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2s3z Task</a:t>
            </a:r>
            <a:r>
              <a:rPr lang="ko-KR" altLang="en-US" b="1" dirty="0">
                <a:latin typeface="Calibri (제목)"/>
                <a:ea typeface="+mj-ea"/>
              </a:rPr>
              <a:t>에서 </a:t>
            </a:r>
            <a:r>
              <a:rPr lang="en-US" altLang="ko-KR" b="1" dirty="0">
                <a:latin typeface="Calibri (제목)"/>
                <a:ea typeface="+mj-ea"/>
              </a:rPr>
              <a:t> Action space </a:t>
            </a:r>
            <a:r>
              <a:rPr lang="ko-KR" altLang="en-US" b="1" dirty="0">
                <a:latin typeface="Calibri (제목)"/>
                <a:ea typeface="+mj-ea"/>
              </a:rPr>
              <a:t>파악</a:t>
            </a:r>
            <a:endParaRPr lang="en-US" altLang="ko-KR" b="1" dirty="0">
              <a:latin typeface="Calibri (제목)"/>
              <a:ea typeface="+mj-ea"/>
            </a:endParaRP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Action space size : 11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480E079-26B2-4EE8-9A89-34251CFAEC79}"/>
              </a:ext>
            </a:extLst>
          </p:cNvPr>
          <p:cNvGraphicFramePr>
            <a:graphicFrameLocks noGrp="1"/>
          </p:cNvGraphicFramePr>
          <p:nvPr/>
        </p:nvGraphicFramePr>
        <p:xfrm>
          <a:off x="260932" y="2609725"/>
          <a:ext cx="11937889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86">
                  <a:extLst>
                    <a:ext uri="{9D8B030D-6E8A-4147-A177-3AD203B41FA5}">
                      <a16:colId xmlns:a16="http://schemas.microsoft.com/office/drawing/2014/main" val="3288996119"/>
                    </a:ext>
                  </a:extLst>
                </a:gridCol>
                <a:gridCol w="646702">
                  <a:extLst>
                    <a:ext uri="{9D8B030D-6E8A-4147-A177-3AD203B41FA5}">
                      <a16:colId xmlns:a16="http://schemas.microsoft.com/office/drawing/2014/main" val="2131994436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2296314640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1261123086"/>
                    </a:ext>
                  </a:extLst>
                </a:gridCol>
                <a:gridCol w="1026449">
                  <a:extLst>
                    <a:ext uri="{9D8B030D-6E8A-4147-A177-3AD203B41FA5}">
                      <a16:colId xmlns:a16="http://schemas.microsoft.com/office/drawing/2014/main" val="366563137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4146513155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519088162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84810901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862347211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1169252622"/>
                    </a:ext>
                  </a:extLst>
                </a:gridCol>
                <a:gridCol w="1487188">
                  <a:extLst>
                    <a:ext uri="{9D8B030D-6E8A-4147-A177-3AD203B41FA5}">
                      <a16:colId xmlns:a16="http://schemas.microsoft.com/office/drawing/2014/main" val="3058520797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082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3 </a:t>
                      </a:r>
                      <a:r>
                        <a:rPr lang="ko-KR" altLang="en-US" sz="1600" dirty="0"/>
                        <a:t>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11064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CCD729-6BA7-4353-B0DF-DB562FA59925}"/>
              </a:ext>
            </a:extLst>
          </p:cNvPr>
          <p:cNvCxnSpPr/>
          <p:nvPr/>
        </p:nvCxnSpPr>
        <p:spPr>
          <a:xfrm>
            <a:off x="1271464" y="3519289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749344-9378-422F-B615-561E1A18C9C4}"/>
              </a:ext>
            </a:extLst>
          </p:cNvPr>
          <p:cNvCxnSpPr/>
          <p:nvPr/>
        </p:nvCxnSpPr>
        <p:spPr>
          <a:xfrm>
            <a:off x="3503712" y="356463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268FCB-E9B1-45F0-936D-C6459941B0A8}"/>
              </a:ext>
            </a:extLst>
          </p:cNvPr>
          <p:cNvSpPr txBox="1"/>
          <p:nvPr/>
        </p:nvSpPr>
        <p:spPr>
          <a:xfrm>
            <a:off x="2783632" y="38137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 관련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82894E-82C8-4D58-B13F-BC723930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224401"/>
            <a:ext cx="4267200" cy="207645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CBE1D1-5159-47DC-BCBA-A18D58BABD84}"/>
              </a:ext>
            </a:extLst>
          </p:cNvPr>
          <p:cNvCxnSpPr>
            <a:cxnSpLocks/>
          </p:cNvCxnSpPr>
          <p:nvPr/>
        </p:nvCxnSpPr>
        <p:spPr>
          <a:xfrm flipH="1">
            <a:off x="5965776" y="3542556"/>
            <a:ext cx="432048" cy="144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FD99B1-3ECD-48CD-A4E3-8222E7EA2358}"/>
              </a:ext>
            </a:extLst>
          </p:cNvPr>
          <p:cNvCxnSpPr>
            <a:cxnSpLocks/>
          </p:cNvCxnSpPr>
          <p:nvPr/>
        </p:nvCxnSpPr>
        <p:spPr>
          <a:xfrm flipH="1">
            <a:off x="6456040" y="3459162"/>
            <a:ext cx="1224136" cy="140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C47FB0-D234-4DC7-965D-4D566EF6B07D}"/>
              </a:ext>
            </a:extLst>
          </p:cNvPr>
          <p:cNvCxnSpPr>
            <a:cxnSpLocks/>
          </p:cNvCxnSpPr>
          <p:nvPr/>
        </p:nvCxnSpPr>
        <p:spPr>
          <a:xfrm flipH="1">
            <a:off x="7068108" y="3459162"/>
            <a:ext cx="1791780" cy="140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0D3DC0C-5E61-495F-8921-6D21D45AFDE1}"/>
              </a:ext>
            </a:extLst>
          </p:cNvPr>
          <p:cNvCxnSpPr>
            <a:cxnSpLocks/>
          </p:cNvCxnSpPr>
          <p:nvPr/>
        </p:nvCxnSpPr>
        <p:spPr>
          <a:xfrm flipH="1">
            <a:off x="7477944" y="3439846"/>
            <a:ext cx="2650504" cy="164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6B327A-9A8E-42FB-8D03-4936A7E9F972}"/>
              </a:ext>
            </a:extLst>
          </p:cNvPr>
          <p:cNvCxnSpPr>
            <a:cxnSpLocks/>
          </p:cNvCxnSpPr>
          <p:nvPr/>
        </p:nvCxnSpPr>
        <p:spPr>
          <a:xfrm flipH="1">
            <a:off x="7250106" y="3418154"/>
            <a:ext cx="4238074" cy="22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1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Calibri (본문)"/>
                <a:ea typeface="+mj-ea"/>
              </a:rPr>
              <a:t>현재 </a:t>
            </a:r>
            <a:r>
              <a:rPr lang="en-US" altLang="ko-KR" sz="4000" b="1" dirty="0">
                <a:latin typeface="Calibri (본문)"/>
                <a:ea typeface="+mj-ea"/>
              </a:rPr>
              <a:t>MARL</a:t>
            </a:r>
            <a:r>
              <a:rPr lang="ko-KR" altLang="en-US" sz="4000" b="1" dirty="0">
                <a:latin typeface="Calibri (본문)"/>
                <a:ea typeface="+mj-ea"/>
              </a:rPr>
              <a:t>의 </a:t>
            </a:r>
            <a:r>
              <a:rPr lang="ko-KR" altLang="en-US" b="1" dirty="0">
                <a:latin typeface="Calibri (본문)"/>
                <a:ea typeface="+mj-ea"/>
              </a:rPr>
              <a:t>연구 방향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96EDC7-0634-4D3A-819F-0207E7B2C372}"/>
              </a:ext>
            </a:extLst>
          </p:cNvPr>
          <p:cNvSpPr txBox="1">
            <a:spLocks/>
          </p:cNvSpPr>
          <p:nvPr/>
        </p:nvSpPr>
        <p:spPr bwMode="auto">
          <a:xfrm>
            <a:off x="609600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Action </a:t>
            </a:r>
            <a:r>
              <a:rPr lang="en-US" altLang="ko-KR" b="1" dirty="0"/>
              <a:t>Representation</a:t>
            </a:r>
            <a:r>
              <a:rPr lang="ko-KR" altLang="en-US" b="1" dirty="0"/>
              <a:t>에 대한 클러스터링 결과</a:t>
            </a:r>
            <a:r>
              <a:rPr lang="en-US" altLang="ko-KR" b="1" dirty="0"/>
              <a:t>(cluster</a:t>
            </a:r>
            <a:r>
              <a:rPr lang="ko-KR" altLang="en-US" b="1" dirty="0"/>
              <a:t>수 </a:t>
            </a:r>
            <a:r>
              <a:rPr lang="en-US" altLang="ko-KR" b="1" dirty="0"/>
              <a:t>= 5)</a:t>
            </a:r>
          </a:p>
          <a:p>
            <a:pPr lvl="1"/>
            <a:r>
              <a:rPr lang="en-US" altLang="ko-KR" b="1" dirty="0">
                <a:latin typeface="Calibri (제목)"/>
                <a:ea typeface="+mj-ea"/>
              </a:rPr>
              <a:t>[3, 0, 0, 0 ,4, 0, 1, 1, 1, 2,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0B27D-47BD-4943-9454-E566373CE48B}"/>
              </a:ext>
            </a:extLst>
          </p:cNvPr>
          <p:cNvSpPr txBox="1"/>
          <p:nvPr/>
        </p:nvSpPr>
        <p:spPr>
          <a:xfrm>
            <a:off x="1631504" y="3768080"/>
            <a:ext cx="6264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 : </a:t>
            </a:r>
            <a:r>
              <a:rPr lang="ko-KR" altLang="en-US" sz="2000" b="1" dirty="0"/>
              <a:t>정지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서  이동에 관련된 </a:t>
            </a:r>
            <a:r>
              <a:rPr lang="en-US" altLang="ko-KR" sz="2000" b="1" dirty="0">
                <a:latin typeface="Calibri (제목)"/>
                <a:ea typeface="+mj-ea"/>
              </a:rPr>
              <a:t>Action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 : </a:t>
            </a:r>
            <a:r>
              <a:rPr lang="ko-KR" altLang="en-US" sz="2000" b="1" dirty="0" err="1"/>
              <a:t>질럿</a:t>
            </a:r>
            <a:r>
              <a:rPr lang="ko-KR" altLang="en-US" sz="2000" b="1" dirty="0"/>
              <a:t> 공격에 대한 </a:t>
            </a:r>
            <a:r>
              <a:rPr lang="en-US" altLang="ko-KR" sz="2000" b="1" dirty="0">
                <a:latin typeface="Calibri (제목)"/>
                <a:ea typeface="+mj-ea"/>
              </a:rPr>
              <a:t>Action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b="1" dirty="0"/>
              <a:t>2 : </a:t>
            </a:r>
            <a:r>
              <a:rPr lang="ko-KR" altLang="en-US" sz="2000" b="1" dirty="0"/>
              <a:t>추적자 공격에 대한 </a:t>
            </a:r>
            <a:r>
              <a:rPr lang="en-US" altLang="ko-KR" sz="2000" b="1" dirty="0">
                <a:latin typeface="Calibri (제목)"/>
                <a:ea typeface="+mj-ea"/>
              </a:rPr>
              <a:t>Action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3 : </a:t>
            </a:r>
            <a:r>
              <a:rPr lang="ko-KR" altLang="en-US" sz="2000" b="1" dirty="0"/>
              <a:t>생존여부라 별 의미 없다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4 : </a:t>
            </a:r>
            <a:r>
              <a:rPr lang="ko-KR" altLang="en-US" sz="2000" b="1" dirty="0"/>
              <a:t>동쪽으로 이동에 대한 </a:t>
            </a:r>
            <a:r>
              <a:rPr lang="en-US" altLang="ko-KR" sz="2000" b="1" dirty="0">
                <a:latin typeface="Calibri (제목)"/>
                <a:ea typeface="+mj-ea"/>
              </a:rPr>
              <a:t>Action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5CDF-165F-499D-B4C8-C5462731F720}"/>
              </a:ext>
            </a:extLst>
          </p:cNvPr>
          <p:cNvSpPr txBox="1"/>
          <p:nvPr/>
        </p:nvSpPr>
        <p:spPr>
          <a:xfrm>
            <a:off x="7248128" y="3789040"/>
            <a:ext cx="6264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[0, 1, 1, 1, 0, 1, 0, 0, 0, 0, 0]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[0, 0, 0, 0, 0, 0, 1, 1, 1, 0, 0]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[0, 0, 0, 0, 0, 0, 0, 0, 0, 1, 1]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[1, 0, 0, 0, 0, 0, 0, 0, 0, 0, 0]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[0, 0, 0, 0, 1, 0, 0, 0, 0, 0, 0]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613BF5E2-A24A-429F-A43B-745669923DEA}"/>
              </a:ext>
            </a:extLst>
          </p:cNvPr>
          <p:cNvGraphicFramePr>
            <a:graphicFrameLocks noGrp="1"/>
          </p:cNvGraphicFramePr>
          <p:nvPr/>
        </p:nvGraphicFramePr>
        <p:xfrm>
          <a:off x="127055" y="2688483"/>
          <a:ext cx="11937889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86">
                  <a:extLst>
                    <a:ext uri="{9D8B030D-6E8A-4147-A177-3AD203B41FA5}">
                      <a16:colId xmlns:a16="http://schemas.microsoft.com/office/drawing/2014/main" val="3288996119"/>
                    </a:ext>
                  </a:extLst>
                </a:gridCol>
                <a:gridCol w="646702">
                  <a:extLst>
                    <a:ext uri="{9D8B030D-6E8A-4147-A177-3AD203B41FA5}">
                      <a16:colId xmlns:a16="http://schemas.microsoft.com/office/drawing/2014/main" val="2131994436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2296314640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1261123086"/>
                    </a:ext>
                  </a:extLst>
                </a:gridCol>
                <a:gridCol w="1026449">
                  <a:extLst>
                    <a:ext uri="{9D8B030D-6E8A-4147-A177-3AD203B41FA5}">
                      <a16:colId xmlns:a16="http://schemas.microsoft.com/office/drawing/2014/main" val="366563137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4146513155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519088162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84810901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862347211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1169252622"/>
                    </a:ext>
                  </a:extLst>
                </a:gridCol>
                <a:gridCol w="1487188">
                  <a:extLst>
                    <a:ext uri="{9D8B030D-6E8A-4147-A177-3AD203B41FA5}">
                      <a16:colId xmlns:a16="http://schemas.microsoft.com/office/drawing/2014/main" val="3058520797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082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3 </a:t>
                      </a:r>
                      <a:r>
                        <a:rPr lang="ko-KR" altLang="en-US" sz="1600" dirty="0"/>
                        <a:t>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1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632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96EDC7-0634-4D3A-819F-0207E7B2C372}"/>
              </a:ext>
            </a:extLst>
          </p:cNvPr>
          <p:cNvSpPr txBox="1">
            <a:spLocks/>
          </p:cNvSpPr>
          <p:nvPr/>
        </p:nvSpPr>
        <p:spPr bwMode="auto">
          <a:xfrm>
            <a:off x="609600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Action </a:t>
            </a:r>
            <a:r>
              <a:rPr lang="en-US" altLang="ko-KR" b="1" dirty="0"/>
              <a:t>Representation</a:t>
            </a:r>
            <a:r>
              <a:rPr lang="ko-KR" altLang="en-US" b="1" dirty="0"/>
              <a:t>에 대한 클러스터링 결과</a:t>
            </a:r>
            <a:r>
              <a:rPr lang="en-US" altLang="ko-KR" b="1" dirty="0"/>
              <a:t>(cluster</a:t>
            </a:r>
            <a:r>
              <a:rPr lang="ko-KR" altLang="en-US" b="1" dirty="0"/>
              <a:t>수 </a:t>
            </a:r>
            <a:r>
              <a:rPr lang="en-US" altLang="ko-KR" b="1" dirty="0"/>
              <a:t>= 5)</a:t>
            </a:r>
          </a:p>
          <a:p>
            <a:pPr lvl="1"/>
            <a:r>
              <a:rPr lang="ko-KR" altLang="en-US" b="1" dirty="0"/>
              <a:t>가능한 행동 종류에 따라 정리한다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>
                <a:solidFill>
                  <a:srgbClr val="00B0F0"/>
                </a:solidFill>
              </a:rPr>
              <a:t>3</a:t>
            </a:r>
            <a:r>
              <a:rPr lang="ko-KR" altLang="en-US" b="1" dirty="0">
                <a:solidFill>
                  <a:srgbClr val="00B0F0"/>
                </a:solidFill>
              </a:rPr>
              <a:t>개 이상이면 이동을 보장함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>
                <a:solidFill>
                  <a:srgbClr val="7030A0"/>
                </a:solidFill>
              </a:rPr>
              <a:t>2</a:t>
            </a:r>
            <a:r>
              <a:rPr lang="ko-KR" altLang="en-US" b="1" dirty="0">
                <a:solidFill>
                  <a:srgbClr val="7030A0"/>
                </a:solidFill>
              </a:rPr>
              <a:t>개이면  그 행동들만 수행함</a:t>
            </a:r>
            <a:endParaRPr lang="en-US" altLang="ko-KR" b="1" dirty="0">
              <a:solidFill>
                <a:srgbClr val="7030A0"/>
              </a:solidFill>
            </a:endParaRPr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 이하면 버림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5CDF-165F-499D-B4C8-C5462731F720}"/>
              </a:ext>
            </a:extLst>
          </p:cNvPr>
          <p:cNvSpPr txBox="1"/>
          <p:nvPr/>
        </p:nvSpPr>
        <p:spPr>
          <a:xfrm>
            <a:off x="5519936" y="2492896"/>
            <a:ext cx="6264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[0, 1, 1, 1, 0, 1, 0, 0, 0, 0, 0]  -&gt;  [1, 1, 1, 1, 1, 1, 0, 0, 0, 0, 0] </a:t>
            </a:r>
          </a:p>
          <a:p>
            <a:endParaRPr lang="en-US" altLang="ko-KR" sz="2000" b="1" dirty="0"/>
          </a:p>
          <a:p>
            <a:r>
              <a:rPr lang="en-US" altLang="ko-KR" sz="2000" b="1" dirty="0">
                <a:solidFill>
                  <a:srgbClr val="00B0F0"/>
                </a:solidFill>
              </a:rPr>
              <a:t>[0, 0, 0, 0, 0, 0, 1, 1, 1, 0, 0]  -&gt;  [1, 1, 1, 1, 1, 1, 1, 1, 1, 0, 0] </a:t>
            </a:r>
          </a:p>
          <a:p>
            <a:endParaRPr lang="en-US" altLang="ko-KR" sz="2000" b="1" dirty="0"/>
          </a:p>
          <a:p>
            <a:r>
              <a:rPr lang="en-US" altLang="ko-KR" sz="2000" b="1" dirty="0">
                <a:solidFill>
                  <a:srgbClr val="7030A0"/>
                </a:solidFill>
              </a:rPr>
              <a:t>[0, 0, 0, 0, 0, 0, 0, 0, 0, 1, 1]  -&gt;  [1, 0, 0, 0, 0, 0, 0, 0, 0, 1, 1]</a:t>
            </a:r>
          </a:p>
          <a:p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[1, 0, 0, 0, 0, 0, 0, 0, 0, 0, 0]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[0, 0, 0, 0, 1, 0, 0, 0, 0, 0, 0]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5080BD-D1D6-4C69-8AF3-1A61E73EE845}"/>
              </a:ext>
            </a:extLst>
          </p:cNvPr>
          <p:cNvCxnSpPr/>
          <p:nvPr/>
        </p:nvCxnSpPr>
        <p:spPr>
          <a:xfrm>
            <a:off x="263352" y="5373216"/>
            <a:ext cx="11809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B358C7-2F52-4780-9451-A6049EA88F05}"/>
              </a:ext>
            </a:extLst>
          </p:cNvPr>
          <p:cNvSpPr txBox="1"/>
          <p:nvPr/>
        </p:nvSpPr>
        <p:spPr>
          <a:xfrm>
            <a:off x="4295800" y="5583704"/>
            <a:ext cx="6264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[1, 1, 1, 1, 1, 1, 0, 0, 0, 0, 0] 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00B0F0"/>
                </a:solidFill>
              </a:rPr>
              <a:t>[1, 1, 1, 1, 1, 1, 1, 1, 1, 0, 0] 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7030A0"/>
                </a:solidFill>
              </a:rPr>
              <a:t>[1, 0, 0, 0, 0, 0, 0, 0, 0, 1, 1]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0CD0-7729-44B4-8846-6B29A29A64D4}"/>
              </a:ext>
            </a:extLst>
          </p:cNvPr>
          <p:cNvSpPr txBox="1"/>
          <p:nvPr/>
        </p:nvSpPr>
        <p:spPr>
          <a:xfrm>
            <a:off x="2812740" y="5883786"/>
            <a:ext cx="12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결과</a:t>
            </a:r>
          </a:p>
        </p:txBody>
      </p:sp>
    </p:spTree>
    <p:extLst>
      <p:ext uri="{BB962C8B-B14F-4D97-AF65-F5344CB8AC3E}">
        <p14:creationId xmlns:p14="http://schemas.microsoft.com/office/powerpoint/2010/main" val="1210890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제안된 모델들 </a:t>
            </a:r>
            <a:r>
              <a:rPr lang="en-US" altLang="ko-KR" sz="3600" b="1" dirty="0">
                <a:latin typeface="Calibri (본문)"/>
                <a:ea typeface="+mj-ea"/>
              </a:rPr>
              <a:t>- RODE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>
              <a:latin typeface="Calibri (제목)"/>
              <a:ea typeface="+mj-ea"/>
            </a:endParaRPr>
          </a:p>
          <a:p>
            <a:pPr lvl="1"/>
            <a:endParaRPr lang="en-US" altLang="ko-KR" b="1" dirty="0">
              <a:latin typeface="Calibri (제목)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96EDC7-0634-4D3A-819F-0207E7B2C372}"/>
              </a:ext>
            </a:extLst>
          </p:cNvPr>
          <p:cNvSpPr txBox="1">
            <a:spLocks/>
          </p:cNvSpPr>
          <p:nvPr/>
        </p:nvSpPr>
        <p:spPr bwMode="auto">
          <a:xfrm>
            <a:off x="609600" y="1630362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Calibri (제목)"/>
                <a:ea typeface="+mj-ea"/>
              </a:rPr>
              <a:t>Action </a:t>
            </a:r>
            <a:r>
              <a:rPr lang="en-US" altLang="ko-KR" b="1" dirty="0"/>
              <a:t>Representation</a:t>
            </a:r>
            <a:r>
              <a:rPr lang="ko-KR" altLang="en-US" b="1" dirty="0"/>
              <a:t>에 대한 클러스터링 결과 해석</a:t>
            </a:r>
            <a:endParaRPr lang="en-US" altLang="ko-KR" b="1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1</a:t>
            </a:r>
            <a:r>
              <a:rPr lang="ko-KR" altLang="en-US" b="1" dirty="0"/>
              <a:t>번 </a:t>
            </a:r>
            <a:r>
              <a:rPr lang="en-US" altLang="ko-KR" b="1" dirty="0"/>
              <a:t>Role [</a:t>
            </a:r>
            <a:r>
              <a:rPr lang="en-US" altLang="ko-KR" sz="2400" b="1" dirty="0"/>
              <a:t>1, 1, 1, 1, 1, 1, 0, 0, 0, 0, 0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b="1" dirty="0"/>
              <a:t>이동만 하는 </a:t>
            </a:r>
            <a:r>
              <a:rPr lang="en-US" altLang="ko-KR" b="1" dirty="0"/>
              <a:t>Role</a:t>
            </a:r>
          </a:p>
          <a:p>
            <a:pPr lvl="2"/>
            <a:endParaRPr lang="en-US" altLang="ko-KR" b="1" dirty="0"/>
          </a:p>
          <a:p>
            <a:pPr lvl="1"/>
            <a:r>
              <a:rPr lang="en-US" altLang="ko-KR" b="1" dirty="0"/>
              <a:t>2</a:t>
            </a:r>
            <a:r>
              <a:rPr lang="ko-KR" altLang="en-US" b="1" dirty="0"/>
              <a:t>번 </a:t>
            </a:r>
            <a:r>
              <a:rPr lang="en-US" altLang="ko-KR" b="1" dirty="0"/>
              <a:t>Role </a:t>
            </a:r>
            <a:r>
              <a:rPr lang="en-US" altLang="ko-KR" sz="2400" b="1" dirty="0"/>
              <a:t>[1, 1, 1, 1, 1, 1, 1, 1, 1, 0, 0]</a:t>
            </a:r>
            <a:endParaRPr lang="en-US" altLang="ko-KR" b="1" dirty="0"/>
          </a:p>
          <a:p>
            <a:pPr lvl="2"/>
            <a:r>
              <a:rPr lang="ko-KR" altLang="en-US" b="1" dirty="0"/>
              <a:t>이동 및 </a:t>
            </a:r>
            <a:r>
              <a:rPr lang="ko-KR" altLang="en-US" b="1" dirty="0" err="1"/>
              <a:t>질럿을</a:t>
            </a:r>
            <a:r>
              <a:rPr lang="ko-KR" altLang="en-US" b="1" dirty="0"/>
              <a:t> 공격 할 수 있는 </a:t>
            </a:r>
            <a:r>
              <a:rPr lang="en-US" altLang="ko-KR" b="1" dirty="0"/>
              <a:t>Role</a:t>
            </a:r>
          </a:p>
          <a:p>
            <a:pPr lvl="2"/>
            <a:endParaRPr lang="en-US" altLang="ko-KR" b="1" dirty="0"/>
          </a:p>
          <a:p>
            <a:pPr lvl="1"/>
            <a:r>
              <a:rPr lang="en-US" altLang="ko-KR" b="1" dirty="0"/>
              <a:t>3</a:t>
            </a:r>
            <a:r>
              <a:rPr lang="ko-KR" altLang="en-US" b="1" dirty="0"/>
              <a:t>번 </a:t>
            </a:r>
            <a:r>
              <a:rPr lang="en-US" altLang="ko-KR" b="1" dirty="0"/>
              <a:t>Role [1</a:t>
            </a:r>
            <a:r>
              <a:rPr lang="en-US" altLang="ko-KR" sz="2400" b="1" dirty="0"/>
              <a:t>, 0, 0, 0, 0, 0, 0, 0, 0, 1, 1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b="1" dirty="0"/>
              <a:t>추적자만 공격하는 </a:t>
            </a:r>
            <a:r>
              <a:rPr lang="en-US" altLang="ko-KR" b="1" dirty="0"/>
              <a:t>Role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358C7-2F52-4780-9451-A6049EA88F05}"/>
              </a:ext>
            </a:extLst>
          </p:cNvPr>
          <p:cNvSpPr txBox="1"/>
          <p:nvPr/>
        </p:nvSpPr>
        <p:spPr>
          <a:xfrm>
            <a:off x="6096000" y="366132"/>
            <a:ext cx="6264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</a:rPr>
              <a:t>[1, 1, 1, 1, 1, 1, 0, 0, 0, 0, 0] 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00B0F0"/>
                </a:solidFill>
              </a:rPr>
              <a:t>[1, 1, 1, 1, 1, 1, 1, 1, 1, 0, 0] 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7030A0"/>
                </a:solidFill>
              </a:rPr>
              <a:t>[1, 0, 0, 0, 0, 0, 0, 0, 0, 1, 1]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30CD0-7729-44B4-8846-6B29A29A64D4}"/>
              </a:ext>
            </a:extLst>
          </p:cNvPr>
          <p:cNvSpPr txBox="1"/>
          <p:nvPr/>
        </p:nvSpPr>
        <p:spPr>
          <a:xfrm>
            <a:off x="5015880" y="675318"/>
            <a:ext cx="12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최종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A6CC1-982F-43A7-AB08-60762B07FF95}"/>
              </a:ext>
            </a:extLst>
          </p:cNvPr>
          <p:cNvSpPr txBox="1"/>
          <p:nvPr/>
        </p:nvSpPr>
        <p:spPr>
          <a:xfrm>
            <a:off x="7392144" y="4626704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Best Case</a:t>
            </a:r>
            <a:endParaRPr lang="ko-KR" altLang="en-US" sz="3200" b="1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CC96726-F8F9-4AD9-9F87-598A614A02D0}"/>
              </a:ext>
            </a:extLst>
          </p:cNvPr>
          <p:cNvGraphicFramePr>
            <a:graphicFrameLocks noGrp="1"/>
          </p:cNvGraphicFramePr>
          <p:nvPr/>
        </p:nvGraphicFramePr>
        <p:xfrm>
          <a:off x="127055" y="2492896"/>
          <a:ext cx="11937889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86">
                  <a:extLst>
                    <a:ext uri="{9D8B030D-6E8A-4147-A177-3AD203B41FA5}">
                      <a16:colId xmlns:a16="http://schemas.microsoft.com/office/drawing/2014/main" val="3288996119"/>
                    </a:ext>
                  </a:extLst>
                </a:gridCol>
                <a:gridCol w="646702">
                  <a:extLst>
                    <a:ext uri="{9D8B030D-6E8A-4147-A177-3AD203B41FA5}">
                      <a16:colId xmlns:a16="http://schemas.microsoft.com/office/drawing/2014/main" val="2131994436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2296314640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1261123086"/>
                    </a:ext>
                  </a:extLst>
                </a:gridCol>
                <a:gridCol w="1026449">
                  <a:extLst>
                    <a:ext uri="{9D8B030D-6E8A-4147-A177-3AD203B41FA5}">
                      <a16:colId xmlns:a16="http://schemas.microsoft.com/office/drawing/2014/main" val="366563137"/>
                    </a:ext>
                  </a:extLst>
                </a:gridCol>
                <a:gridCol w="979586">
                  <a:extLst>
                    <a:ext uri="{9D8B030D-6E8A-4147-A177-3AD203B41FA5}">
                      <a16:colId xmlns:a16="http://schemas.microsoft.com/office/drawing/2014/main" val="4146513155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519088162"/>
                    </a:ext>
                  </a:extLst>
                </a:gridCol>
                <a:gridCol w="1190942">
                  <a:extLst>
                    <a:ext uri="{9D8B030D-6E8A-4147-A177-3AD203B41FA5}">
                      <a16:colId xmlns:a16="http://schemas.microsoft.com/office/drawing/2014/main" val="384810901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862347211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1169252622"/>
                    </a:ext>
                  </a:extLst>
                </a:gridCol>
                <a:gridCol w="1487188">
                  <a:extLst>
                    <a:ext uri="{9D8B030D-6E8A-4147-A177-3AD203B41FA5}">
                      <a16:colId xmlns:a16="http://schemas.microsoft.com/office/drawing/2014/main" val="3058520797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082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북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질럿</a:t>
                      </a:r>
                      <a:r>
                        <a:rPr lang="en-US" altLang="ko-KR" sz="1600" dirty="0"/>
                        <a:t>3 </a:t>
                      </a:r>
                      <a:r>
                        <a:rPr lang="ko-KR" altLang="en-US" sz="1600" dirty="0"/>
                        <a:t>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1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추적자</a:t>
                      </a:r>
                      <a:r>
                        <a:rPr lang="en-US" altLang="ko-KR" sz="1600" dirty="0"/>
                        <a:t>2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61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738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6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1556792"/>
            <a:ext cx="11377264" cy="5157192"/>
          </a:xfrm>
        </p:spPr>
        <p:txBody>
          <a:bodyPr wrap="square" anchor="t"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SMAC(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Starcraft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Multi-Agent Challenge)</a:t>
            </a: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에이전트 강화학습을 도전하고 싶다면 추천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lvl="1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다수의 </a:t>
            </a:r>
            <a:r>
              <a:rPr lang="ko-KR" altLang="en-US" b="1" dirty="0">
                <a:solidFill>
                  <a:srgbClr val="223A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미니게임을 제공한다</a:t>
            </a:r>
            <a:endParaRPr lang="en-US" altLang="ko-KR" b="1" dirty="0">
              <a:solidFill>
                <a:srgbClr val="223A3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미니 게임들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3M, 8M, 2S3Z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ko-KR" sz="2600" dirty="0"/>
              <a:t>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ko-KR" sz="2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0EB4C-6A2C-4ACB-94FF-A26E012C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4" y="3429000"/>
            <a:ext cx="5935697" cy="2588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8AE3D6-A85D-465A-AABF-F21983B1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37" y="3429000"/>
            <a:ext cx="4572000" cy="25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2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b">
            <a:normAutofit/>
          </a:bodyPr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endParaRPr lang="en-US" altLang="ko-KR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368" y="1556792"/>
            <a:ext cx="11593288" cy="51571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/>
              <a:t>State </a:t>
            </a:r>
            <a:r>
              <a:rPr lang="ko-KR" altLang="en-US" sz="2400" b="1" dirty="0"/>
              <a:t>정보 예시</a:t>
            </a:r>
            <a:endParaRPr lang="en-US" altLang="ko-KR" b="1" dirty="0"/>
          </a:p>
          <a:p>
            <a:pPr lvl="2">
              <a:lnSpc>
                <a:spcPct val="90000"/>
              </a:lnSpc>
            </a:pPr>
            <a:endParaRPr lang="en-US" altLang="ko-KR" sz="26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ko-KR" sz="2600" dirty="0"/>
              <a:t>	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altLang="ko-KR" sz="2600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BACD427-0CAD-4A40-893C-025F1BB64030}"/>
              </a:ext>
            </a:extLst>
          </p:cNvPr>
          <p:cNvGraphicFramePr>
            <a:graphicFrameLocks noGrp="1"/>
          </p:cNvGraphicFramePr>
          <p:nvPr/>
        </p:nvGraphicFramePr>
        <p:xfrm>
          <a:off x="1271464" y="2044467"/>
          <a:ext cx="94682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36">
                  <a:extLst>
                    <a:ext uri="{9D8B030D-6E8A-4147-A177-3AD203B41FA5}">
                      <a16:colId xmlns:a16="http://schemas.microsoft.com/office/drawing/2014/main" val="2361699442"/>
                    </a:ext>
                  </a:extLst>
                </a:gridCol>
                <a:gridCol w="1195373">
                  <a:extLst>
                    <a:ext uri="{9D8B030D-6E8A-4147-A177-3AD203B41FA5}">
                      <a16:colId xmlns:a16="http://schemas.microsoft.com/office/drawing/2014/main" val="1348344873"/>
                    </a:ext>
                  </a:extLst>
                </a:gridCol>
                <a:gridCol w="7500021">
                  <a:extLst>
                    <a:ext uri="{9D8B030D-6E8A-4147-A177-3AD203B41FA5}">
                      <a16:colId xmlns:a16="http://schemas.microsoft.com/office/drawing/2014/main" val="3409055560"/>
                    </a:ext>
                  </a:extLst>
                </a:gridCol>
              </a:tblGrid>
              <a:tr h="350931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유닛 정보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1977889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그룹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One hot vector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 Ex) [1, 0]: agent </a:t>
                      </a:r>
                      <a:r>
                        <a:rPr lang="ko-KR" altLang="en-US" sz="1800" dirty="0"/>
                        <a:t>그룹</a:t>
                      </a:r>
                      <a:r>
                        <a:rPr lang="en-US" altLang="ko-KR" sz="1800" dirty="0"/>
                        <a:t> , [0, 1]  </a:t>
                      </a:r>
                      <a:r>
                        <a:rPr lang="ko-KR" altLang="en-US" sz="1800" dirty="0"/>
                        <a:t>적군 그룹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09566472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수행 가능한 </a:t>
                      </a:r>
                      <a:r>
                        <a:rPr lang="en-US" altLang="ko-KR" b="1" dirty="0"/>
                        <a:t>action vector</a:t>
                      </a:r>
                    </a:p>
                    <a:p>
                      <a:pPr algn="ctr" latinLnBrk="1"/>
                      <a:r>
                        <a:rPr lang="en-US" altLang="ko-KR" dirty="0"/>
                        <a:t>Ex) [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[1, 0, 1]</a:t>
                      </a:r>
                      <a:r>
                        <a:rPr lang="ko-KR" altLang="en-US" dirty="0"/>
                        <a:t>이라면 가능한 </a:t>
                      </a:r>
                      <a:r>
                        <a:rPr lang="en-US" altLang="ko-KR" dirty="0"/>
                        <a:t>action</a:t>
                      </a:r>
                      <a:r>
                        <a:rPr lang="ko-KR" altLang="en-US" dirty="0"/>
                        <a:t>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회피이다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46183514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One hot vector 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Ex) [1, 0] : </a:t>
                      </a:r>
                      <a:r>
                        <a:rPr lang="ko-KR" altLang="en-US" sz="1800" dirty="0" err="1"/>
                        <a:t>질럿</a:t>
                      </a:r>
                      <a:r>
                        <a:rPr lang="en-US" altLang="ko-KR" sz="1800" dirty="0"/>
                        <a:t>, [0, 1] </a:t>
                      </a:r>
                      <a:r>
                        <a:rPr lang="ko-KR" altLang="en-US" sz="1800" dirty="0"/>
                        <a:t>추적자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35283109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체력의 비율 값 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현재 체력 </a:t>
                      </a:r>
                      <a:r>
                        <a:rPr lang="en-US" altLang="ko-KR" sz="1800" dirty="0"/>
                        <a:t>/ max </a:t>
                      </a:r>
                      <a:r>
                        <a:rPr lang="ko-KR" altLang="en-US" sz="1800" dirty="0"/>
                        <a:t>체력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0699505"/>
                  </a:ext>
                </a:extLst>
              </a:tr>
              <a:tr h="6057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보호막의 비율 값 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보호막 체력 </a:t>
                      </a:r>
                      <a:r>
                        <a:rPr lang="en-US" altLang="ko-KR" sz="1800" dirty="0"/>
                        <a:t>/ max </a:t>
                      </a:r>
                      <a:r>
                        <a:rPr lang="ko-KR" altLang="en-US" sz="1800" dirty="0"/>
                        <a:t>보호막</a:t>
                      </a:r>
                      <a:endParaRPr lang="en-US" altLang="ko-KR" sz="1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9708134"/>
                  </a:ext>
                </a:extLst>
              </a:tr>
              <a:tr h="3509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쿨 타임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공격 후 다음 공격 수행까지 </a:t>
                      </a:r>
                      <a:r>
                        <a:rPr lang="en-US" altLang="ko-KR" sz="1800" b="1" dirty="0"/>
                        <a:t>Delay</a:t>
                      </a:r>
                      <a:r>
                        <a:rPr lang="ko-KR" altLang="en-US" sz="1800" b="1" dirty="0"/>
                        <a:t>되는 시간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22077462"/>
                  </a:ext>
                </a:extLst>
              </a:tr>
              <a:tr h="346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환경에서 </a:t>
                      </a:r>
                      <a:r>
                        <a:rPr lang="en-US" altLang="ko-KR" sz="1800" b="1" dirty="0"/>
                        <a:t>X</a:t>
                      </a:r>
                      <a:r>
                        <a:rPr lang="ko-KR" altLang="en-US" sz="1800" b="1" dirty="0"/>
                        <a:t>좌표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3518071"/>
                  </a:ext>
                </a:extLst>
              </a:tr>
              <a:tr h="263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환경에서 </a:t>
                      </a:r>
                      <a:r>
                        <a:rPr lang="en-US" altLang="ko-KR" sz="1800" b="1" dirty="0"/>
                        <a:t>Y</a:t>
                      </a:r>
                      <a:r>
                        <a:rPr lang="ko-KR" altLang="en-US" sz="1800" b="1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82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808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7" name="내용 개체 틀 1">
            <a:extLst>
              <a:ext uri="{FF2B5EF4-FFF2-40B4-BE49-F238E27FC236}">
                <a16:creationId xmlns:a16="http://schemas.microsoft.com/office/drawing/2014/main" id="{9C10412D-FE8D-4F34-AB30-28A574D8E914}"/>
              </a:ext>
            </a:extLst>
          </p:cNvPr>
          <p:cNvSpPr txBox="1">
            <a:spLocks/>
          </p:cNvSpPr>
          <p:nvPr/>
        </p:nvSpPr>
        <p:spPr bwMode="auto">
          <a:xfrm>
            <a:off x="697015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2S3Z </a:t>
            </a:r>
            <a:r>
              <a:rPr lang="ko-KR" altLang="en-US" sz="2400" b="1" dirty="0"/>
              <a:t>환경에서 </a:t>
            </a:r>
            <a:r>
              <a:rPr lang="en-US" altLang="ko-KR" sz="2400" b="1" dirty="0"/>
              <a:t>state </a:t>
            </a:r>
            <a:r>
              <a:rPr lang="ko-KR" altLang="en-US" sz="2400" b="1" dirty="0"/>
              <a:t>예시</a:t>
            </a:r>
            <a:endParaRPr lang="en-US" altLang="ko-KR" sz="1600" b="1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CF41921-F6E1-4524-8D96-0985C7D2734E}"/>
              </a:ext>
            </a:extLst>
          </p:cNvPr>
          <p:cNvGraphicFramePr>
            <a:graphicFrameLocks noGrp="1"/>
          </p:cNvGraphicFramePr>
          <p:nvPr/>
        </p:nvGraphicFramePr>
        <p:xfrm>
          <a:off x="983432" y="2060848"/>
          <a:ext cx="10347013" cy="408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11">
                  <a:extLst>
                    <a:ext uri="{9D8B030D-6E8A-4147-A177-3AD203B41FA5}">
                      <a16:colId xmlns:a16="http://schemas.microsoft.com/office/drawing/2014/main" val="460954807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89197202"/>
                    </a:ext>
                  </a:extLst>
                </a:gridCol>
                <a:gridCol w="1300976">
                  <a:extLst>
                    <a:ext uri="{9D8B030D-6E8A-4147-A177-3AD203B41FA5}">
                      <a16:colId xmlns:a16="http://schemas.microsoft.com/office/drawing/2014/main" val="94567661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7476801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438930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1834386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28881741"/>
                    </a:ext>
                  </a:extLst>
                </a:gridCol>
                <a:gridCol w="1226305">
                  <a:extLst>
                    <a:ext uri="{9D8B030D-6E8A-4147-A177-3AD203B41FA5}">
                      <a16:colId xmlns:a16="http://schemas.microsoft.com/office/drawing/2014/main" val="3520461903"/>
                    </a:ext>
                  </a:extLst>
                </a:gridCol>
                <a:gridCol w="1226305">
                  <a:extLst>
                    <a:ext uri="{9D8B030D-6E8A-4147-A177-3AD203B41FA5}">
                      <a16:colId xmlns:a16="http://schemas.microsoft.com/office/drawing/2014/main" val="301239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그룹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유닛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보호막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쿨 타임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 </a:t>
                      </a:r>
                      <a:r>
                        <a:rPr lang="ko-KR" altLang="en-US" dirty="0"/>
                        <a:t>좌표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34934"/>
                  </a:ext>
                </a:extLst>
              </a:tr>
              <a:tr h="423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9759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1,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417672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04127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01769"/>
                  </a:ext>
                </a:extLst>
              </a:tr>
              <a:tr h="293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5428"/>
                  </a:ext>
                </a:extLst>
              </a:tr>
              <a:tr h="339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75280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97954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질럿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1,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 , 0]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66828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91451"/>
                  </a:ext>
                </a:extLst>
              </a:tr>
              <a:tr h="289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추적자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[1, 0,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[0 , 1]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-0.3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308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Observation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A7E074-4C61-4BE5-A796-A5554FDDD241}"/>
              </a:ext>
            </a:extLst>
          </p:cNvPr>
          <p:cNvGraphicFramePr>
            <a:graphicFrameLocks noGrp="1"/>
          </p:cNvGraphicFramePr>
          <p:nvPr/>
        </p:nvGraphicFramePr>
        <p:xfrm>
          <a:off x="1703512" y="2204864"/>
          <a:ext cx="88831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46">
                  <a:extLst>
                    <a:ext uri="{9D8B030D-6E8A-4147-A177-3AD203B41FA5}">
                      <a16:colId xmlns:a16="http://schemas.microsoft.com/office/drawing/2014/main" val="2849251395"/>
                    </a:ext>
                  </a:extLst>
                </a:gridCol>
                <a:gridCol w="1683068">
                  <a:extLst>
                    <a:ext uri="{9D8B030D-6E8A-4147-A177-3AD203B41FA5}">
                      <a16:colId xmlns:a16="http://schemas.microsoft.com/office/drawing/2014/main" val="259004549"/>
                    </a:ext>
                  </a:extLst>
                </a:gridCol>
                <a:gridCol w="1364615">
                  <a:extLst>
                    <a:ext uri="{9D8B030D-6E8A-4147-A177-3AD203B41FA5}">
                      <a16:colId xmlns:a16="http://schemas.microsoft.com/office/drawing/2014/main" val="3684339377"/>
                    </a:ext>
                  </a:extLst>
                </a:gridCol>
                <a:gridCol w="4442671">
                  <a:extLst>
                    <a:ext uri="{9D8B030D-6E8A-4147-A177-3AD203B41FA5}">
                      <a16:colId xmlns:a16="http://schemas.microsoft.com/office/drawing/2014/main" val="7098748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62818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이동 가능 정보</a:t>
                      </a: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600" b="1" dirty="0"/>
                        <a:t>[</a:t>
                      </a:r>
                      <a:r>
                        <a:rPr lang="ko-KR" altLang="en-US" sz="1600" b="1" dirty="0"/>
                        <a:t>동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서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남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북</a:t>
                      </a:r>
                      <a:r>
                        <a:rPr lang="en-US" altLang="ko-KR" sz="1600" b="1" dirty="0"/>
                        <a:t>]</a:t>
                      </a:r>
                    </a:p>
                  </a:txBody>
                  <a:tcPr marL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/>
                        <a:t>[1, 1, 0 ,1]  </a:t>
                      </a:r>
                      <a:r>
                        <a:rPr lang="ko-KR" altLang="en-US" sz="1800" b="0" dirty="0"/>
                        <a:t>동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서</a:t>
                      </a:r>
                      <a:r>
                        <a:rPr lang="en-US" altLang="ko-KR" sz="1800" b="0" dirty="0"/>
                        <a:t>, </a:t>
                      </a:r>
                      <a:r>
                        <a:rPr lang="ko-KR" altLang="en-US" sz="1800" b="0" dirty="0"/>
                        <a:t>북 방향으로만 갈 수 있다</a:t>
                      </a:r>
                      <a:r>
                        <a:rPr lang="en-US" altLang="ko-KR" sz="1800" b="0" dirty="0"/>
                        <a:t>.</a:t>
                      </a:r>
                      <a:endParaRPr lang="ko-KR" altLang="en-US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28353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유닛 정보</a:t>
                      </a:r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체력의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현재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체력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52840047"/>
                  </a:ext>
                </a:extLst>
              </a:tr>
              <a:tr h="319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X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환경에서 </a:t>
                      </a:r>
                      <a:r>
                        <a:rPr lang="en-US" altLang="ko-KR" sz="1600" b="0" dirty="0"/>
                        <a:t>X</a:t>
                      </a:r>
                      <a:r>
                        <a:rPr lang="ko-KR" altLang="en-US" sz="1600" b="0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11873697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Y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환경에서 </a:t>
                      </a:r>
                      <a:r>
                        <a:rPr lang="en-US" altLang="ko-KR" sz="1600" b="0" dirty="0"/>
                        <a:t>Y</a:t>
                      </a:r>
                      <a:r>
                        <a:rPr lang="ko-KR" altLang="en-US" sz="1600" b="0" dirty="0"/>
                        <a:t>좌표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023489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보호막의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보호막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보호막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978021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One hot vector ((Ex) [1, 0] : </a:t>
                      </a:r>
                      <a:r>
                        <a:rPr lang="ko-KR" altLang="en-US" sz="1600" b="0" dirty="0" err="1"/>
                        <a:t>질럿</a:t>
                      </a:r>
                      <a:r>
                        <a:rPr lang="en-US" altLang="ko-KR" sz="1600" b="0" dirty="0"/>
                        <a:t>, [0, 1] </a:t>
                      </a:r>
                      <a:r>
                        <a:rPr lang="ko-KR" altLang="en-US" sz="1600" b="0" dirty="0"/>
                        <a:t>추적자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096498"/>
                  </a:ext>
                </a:extLst>
              </a:tr>
              <a:tr h="133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타 유닛 정보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 anchorCtr="1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체력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체력의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현재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체력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135167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X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본 유닛의 </a:t>
                      </a:r>
                      <a:r>
                        <a:rPr lang="en-US" altLang="ko-KR" sz="1600" b="0" dirty="0"/>
                        <a:t>X</a:t>
                      </a:r>
                      <a:r>
                        <a:rPr lang="ko-KR" altLang="en-US" sz="1600" b="0" dirty="0"/>
                        <a:t>좌표와의 거리 비율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2600906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Y</a:t>
                      </a:r>
                      <a:r>
                        <a:rPr lang="ko-KR" altLang="en-US" sz="1600" b="1" dirty="0"/>
                        <a:t>좌표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본 유닛의 </a:t>
                      </a:r>
                      <a:r>
                        <a:rPr lang="en-US" altLang="ko-KR" sz="1600" b="0" dirty="0"/>
                        <a:t>Y</a:t>
                      </a:r>
                      <a:r>
                        <a:rPr lang="ko-KR" altLang="en-US" sz="1600" b="0" dirty="0"/>
                        <a:t>좌표와의 거리 비율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3377322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보호막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보호막의 비율 값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보호막 체력 </a:t>
                      </a:r>
                      <a:r>
                        <a:rPr lang="en-US" altLang="ko-KR" sz="1600" b="0" dirty="0"/>
                        <a:t>/ max </a:t>
                      </a:r>
                      <a:r>
                        <a:rPr lang="ko-KR" altLang="en-US" sz="1600" b="0" dirty="0"/>
                        <a:t>보호막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8322315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유닛 종류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One hot vector ((Ex) [1, 0] : </a:t>
                      </a:r>
                      <a:r>
                        <a:rPr lang="ko-KR" altLang="en-US" sz="1600" b="0" dirty="0" err="1"/>
                        <a:t>질럿</a:t>
                      </a:r>
                      <a:r>
                        <a:rPr lang="en-US" altLang="ko-KR" sz="1600" b="0" dirty="0"/>
                        <a:t>, [0, 1] </a:t>
                      </a:r>
                      <a:r>
                        <a:rPr lang="ko-KR" altLang="en-US" sz="1600" b="0" dirty="0"/>
                        <a:t>추적자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5933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시뮬레이션 환경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보상 체계</a:t>
            </a:r>
            <a:endParaRPr lang="en-US" altLang="ko-KR" b="1" dirty="0"/>
          </a:p>
          <a:p>
            <a:pPr lvl="1"/>
            <a:r>
              <a:rPr lang="ko-KR" altLang="en-US" b="1" dirty="0"/>
              <a:t>최대 보상 </a:t>
            </a:r>
            <a:r>
              <a:rPr lang="en-US" altLang="ko-KR" b="1" dirty="0"/>
              <a:t>: </a:t>
            </a:r>
            <a:r>
              <a:rPr lang="ko-KR" altLang="en-US" b="1" dirty="0"/>
              <a:t>적군 수</a:t>
            </a:r>
            <a:r>
              <a:rPr lang="en-US" altLang="ko-KR" b="1" dirty="0"/>
              <a:t>(n)</a:t>
            </a:r>
            <a:r>
              <a:rPr lang="ko-KR" altLang="en-US" b="1" dirty="0"/>
              <a:t> </a:t>
            </a:r>
            <a:r>
              <a:rPr lang="en-US" altLang="ko-KR" b="1" dirty="0"/>
              <a:t>X </a:t>
            </a:r>
            <a:r>
              <a:rPr lang="ko-KR" altLang="en-US" b="1" dirty="0"/>
              <a:t>처치 시 보상</a:t>
            </a:r>
            <a:r>
              <a:rPr lang="en-US" altLang="ko-KR" b="1" dirty="0"/>
              <a:t>(10)</a:t>
            </a:r>
            <a:r>
              <a:rPr lang="ko-KR" altLang="en-US" b="1" dirty="0"/>
              <a:t> </a:t>
            </a:r>
            <a:r>
              <a:rPr lang="en-US" altLang="ko-KR" b="1" dirty="0"/>
              <a:t>X</a:t>
            </a:r>
            <a:r>
              <a:rPr lang="ko-KR" altLang="en-US" b="1" dirty="0"/>
              <a:t> 승리 보상</a:t>
            </a:r>
            <a:r>
              <a:rPr lang="en-US" altLang="ko-KR" b="1" dirty="0"/>
              <a:t>(200)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Step</a:t>
            </a:r>
            <a:r>
              <a:rPr lang="ko-KR" altLang="en-US" b="1" dirty="0"/>
              <a:t>별 적군 및 아군의 체력으로 보상을 설정</a:t>
            </a:r>
            <a:endParaRPr lang="en-US" altLang="ko-KR" b="1" dirty="0"/>
          </a:p>
          <a:p>
            <a:pPr lvl="2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의 체력 </a:t>
            </a:r>
            <a:r>
              <a:rPr lang="en-US" altLang="ko-KR" dirty="0"/>
              <a:t>– </a:t>
            </a:r>
            <a:r>
              <a:rPr lang="ko-KR" altLang="en-US" dirty="0"/>
              <a:t>현재 </a:t>
            </a:r>
            <a:r>
              <a:rPr lang="en-US" altLang="ko-KR" dirty="0"/>
              <a:t>step</a:t>
            </a:r>
            <a:r>
              <a:rPr lang="ko-KR" altLang="en-US" dirty="0"/>
              <a:t>의 체력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lvl="1"/>
            <a:r>
              <a:rPr lang="ko-KR" altLang="en-US" b="1" dirty="0"/>
              <a:t>산출된 </a:t>
            </a:r>
            <a:r>
              <a:rPr lang="en-US" altLang="ko-KR" b="1" dirty="0"/>
              <a:t>Reward</a:t>
            </a:r>
            <a:r>
              <a:rPr lang="ko-KR" altLang="en-US" b="1" dirty="0"/>
              <a:t>를 정규화 하여 사용한다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720D0-5D04-4014-94B3-6ED14AC3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564904"/>
            <a:ext cx="7036934" cy="102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43051C-2A2C-45FA-87AA-E12CAA7B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04" y="5661248"/>
            <a:ext cx="6135494" cy="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2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현재 </a:t>
            </a:r>
            <a:r>
              <a:rPr lang="en-US" altLang="ko-KR" sz="3600" b="1" dirty="0">
                <a:latin typeface="Calibri (본문)"/>
                <a:ea typeface="+mj-ea"/>
              </a:rPr>
              <a:t>MARL</a:t>
            </a:r>
            <a:r>
              <a:rPr lang="ko-KR" altLang="en-US" sz="3600" b="1" dirty="0">
                <a:latin typeface="Calibri (본문)"/>
                <a:ea typeface="+mj-ea"/>
              </a:rPr>
              <a:t>의 연구 방향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협력</a:t>
            </a:r>
            <a:r>
              <a:rPr lang="en-US" altLang="ko-KR" b="1" dirty="0"/>
              <a:t>(</a:t>
            </a:r>
            <a:r>
              <a:rPr lang="ko-KR" altLang="en-US" b="1" dirty="0"/>
              <a:t>팀워크</a:t>
            </a:r>
            <a:r>
              <a:rPr lang="en-US" altLang="ko-KR" b="1" dirty="0"/>
              <a:t>)</a:t>
            </a:r>
            <a:r>
              <a:rPr lang="ko-KR" altLang="en-US" b="1" dirty="0"/>
              <a:t>를 위한 </a:t>
            </a:r>
            <a:r>
              <a:rPr lang="en-US" altLang="ko-KR" b="1" dirty="0"/>
              <a:t>MARL</a:t>
            </a:r>
          </a:p>
          <a:p>
            <a:pPr lvl="1"/>
            <a:r>
              <a:rPr lang="ko-KR" altLang="en-US" b="1" dirty="0"/>
              <a:t>제약조건</a:t>
            </a:r>
            <a:endParaRPr lang="en-US" altLang="ko-KR" b="1" dirty="0"/>
          </a:p>
          <a:p>
            <a:pPr lvl="2"/>
            <a:r>
              <a:rPr lang="ko-KR" altLang="en-US" dirty="0"/>
              <a:t>다중 에이전트의 협동 행위</a:t>
            </a:r>
            <a:r>
              <a:rPr lang="en-US" altLang="ko-KR" dirty="0"/>
              <a:t>(joint-action)</a:t>
            </a:r>
            <a:r>
              <a:rPr lang="ko-KR" altLang="en-US" dirty="0"/>
              <a:t> 학습</a:t>
            </a:r>
            <a:endParaRPr lang="en-US" altLang="ko-KR" dirty="0"/>
          </a:p>
          <a:p>
            <a:pPr lvl="2"/>
            <a:r>
              <a:rPr lang="ko-KR" altLang="en-US" dirty="0"/>
              <a:t>에이전트는 부분적 관측</a:t>
            </a:r>
            <a:r>
              <a:rPr lang="en-US" altLang="ko-KR" dirty="0"/>
              <a:t>(partial observation)</a:t>
            </a:r>
            <a:r>
              <a:rPr lang="ko-KR" altLang="en-US" dirty="0"/>
              <a:t>만 가능</a:t>
            </a:r>
            <a:endParaRPr lang="en-US" altLang="ko-KR" dirty="0"/>
          </a:p>
          <a:p>
            <a:pPr lvl="2"/>
            <a:r>
              <a:rPr lang="ko-KR" altLang="en-US" dirty="0"/>
              <a:t>에이전트 간에 정보교환</a:t>
            </a:r>
            <a:r>
              <a:rPr lang="en-US" altLang="ko-KR" dirty="0"/>
              <a:t>(commutation)</a:t>
            </a:r>
            <a:r>
              <a:rPr lang="ko-KR" altLang="en-US" dirty="0"/>
              <a:t> 불가 </a:t>
            </a:r>
          </a:p>
          <a:p>
            <a:pPr lvl="2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2F623A-749D-401B-B940-FAF87E02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860150"/>
            <a:ext cx="3816424" cy="2723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B9280-CF9D-4C32-B807-27966C3D8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3860150"/>
            <a:ext cx="4315140" cy="27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Meta Learner</a:t>
            </a:r>
          </a:p>
          <a:p>
            <a:pPr lvl="1"/>
            <a:r>
              <a:rPr lang="ko-KR" altLang="en-US" b="1" dirty="0"/>
              <a:t>강화학습의 단점인 일반화능력 부족을 보완함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Learner</a:t>
            </a:r>
          </a:p>
          <a:p>
            <a:pPr lvl="1"/>
            <a:r>
              <a:rPr lang="en-US" altLang="ko-KR" b="1" dirty="0"/>
              <a:t>Agent</a:t>
            </a:r>
            <a:r>
              <a:rPr lang="ko-KR" altLang="en-US" b="1" dirty="0"/>
              <a:t>의 학습을 담당함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Algorithm</a:t>
            </a:r>
          </a:p>
          <a:p>
            <a:pPr lvl="1"/>
            <a:r>
              <a:rPr lang="en-US" altLang="ko-KR" b="1" dirty="0"/>
              <a:t>MARL</a:t>
            </a:r>
            <a:r>
              <a:rPr lang="ko-KR" altLang="en-US" b="1" dirty="0"/>
              <a:t>의 대표적인 </a:t>
            </a:r>
            <a:r>
              <a:rPr lang="en-US" altLang="ko-KR" b="1" dirty="0"/>
              <a:t>MADDPG</a:t>
            </a:r>
            <a:r>
              <a:rPr lang="ko-KR" altLang="en-US" b="1" dirty="0"/>
              <a:t>를 사용함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E1085-0BF6-4E3F-B06A-75C8CA3E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600200"/>
            <a:ext cx="4048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6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Meta Learner</a:t>
            </a:r>
          </a:p>
          <a:p>
            <a:pPr lvl="1"/>
            <a:r>
              <a:rPr lang="ko-KR" altLang="en-US" b="1" dirty="0"/>
              <a:t>강화학습의 단점인 일반화능력 부족을 보완함</a:t>
            </a:r>
            <a:r>
              <a:rPr lang="en-US" altLang="ko-KR" b="1" dirty="0"/>
              <a:t>.</a:t>
            </a:r>
          </a:p>
          <a:p>
            <a:pPr lvl="2"/>
            <a:r>
              <a:rPr lang="ko-KR" altLang="en-US" b="1" dirty="0"/>
              <a:t>환경이 일부만 달라져도 재 학습 해야 한다</a:t>
            </a:r>
            <a:r>
              <a:rPr lang="en-US" altLang="ko-KR" b="1" dirty="0"/>
              <a:t>.</a:t>
            </a:r>
          </a:p>
          <a:p>
            <a:pPr lvl="3"/>
            <a:r>
              <a:rPr lang="ko-KR" altLang="en-US" dirty="0"/>
              <a:t>재 학습 시간 또한 상당히 많이 소요된다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/>
              <a:t>이를 위해 메타 러닝을 도입함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2344" y="386857"/>
            <a:ext cx="1757668" cy="2061561"/>
            <a:chOff x="8681806" y="519655"/>
            <a:chExt cx="1446642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1806" y="519655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6338AF-BA64-4413-8728-7E23042F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781" y="3816542"/>
            <a:ext cx="8162925" cy="1724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6AAFA-AE67-48D9-B27C-B3FCC9EE0977}"/>
              </a:ext>
            </a:extLst>
          </p:cNvPr>
          <p:cNvSpPr txBox="1"/>
          <p:nvPr/>
        </p:nvSpPr>
        <p:spPr>
          <a:xfrm>
            <a:off x="335360" y="5785730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메타 러닝의 도입으로 새로운 환경에 빠르게 적용할 수 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648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30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Learner</a:t>
            </a:r>
          </a:p>
          <a:p>
            <a:pPr lvl="1"/>
            <a:r>
              <a:rPr lang="en-US" altLang="ko-KR" b="1" dirty="0"/>
              <a:t>Agent</a:t>
            </a:r>
            <a:r>
              <a:rPr lang="ko-KR" altLang="en-US" b="1" dirty="0"/>
              <a:t>의 학습을 담당함</a:t>
            </a:r>
            <a:endParaRPr lang="en-US" altLang="ko-KR" b="1" dirty="0"/>
          </a:p>
          <a:p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2344" y="478139"/>
            <a:ext cx="1749792" cy="2061561"/>
            <a:chOff x="8688288" y="519655"/>
            <a:chExt cx="1440160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8288" y="84024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081AA38-062A-4E2F-9DB0-82F527310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590527"/>
            <a:ext cx="3142989" cy="4097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99E106-6115-4982-9501-E77BEBAD1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936" y="2590527"/>
            <a:ext cx="4076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26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30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Algorithm - MARL</a:t>
            </a:r>
          </a:p>
          <a:p>
            <a:pPr lvl="1"/>
            <a:r>
              <a:rPr lang="en-US" altLang="ko-KR" b="1" dirty="0"/>
              <a:t>MADDPG</a:t>
            </a:r>
            <a:r>
              <a:rPr lang="ko-KR" altLang="en-US" b="1" dirty="0"/>
              <a:t>를 사용함</a:t>
            </a:r>
            <a:endParaRPr lang="en-US" altLang="ko-KR" b="1" dirty="0"/>
          </a:p>
          <a:p>
            <a:pPr lvl="2"/>
            <a:r>
              <a:rPr lang="ko-KR" altLang="en-US" dirty="0"/>
              <a:t>세세한 </a:t>
            </a:r>
            <a:r>
              <a:rPr lang="en-US" altLang="ko-KR" dirty="0"/>
              <a:t>Action </a:t>
            </a:r>
            <a:r>
              <a:rPr lang="ko-KR" altLang="en-US" dirty="0"/>
              <a:t>단위까지 제어하기 위하여 사용된 것으로 판단됨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1896" y="478139"/>
            <a:ext cx="1750239" cy="2061561"/>
            <a:chOff x="8687920" y="519655"/>
            <a:chExt cx="1440528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7920" y="112048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3BD2A73-79B0-4169-81A0-B488C1457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2924944"/>
            <a:ext cx="3711946" cy="2794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A1828-DCC6-474D-A580-8ABCA2BCFC35}"/>
              </a:ext>
            </a:extLst>
          </p:cNvPr>
          <p:cNvSpPr txBox="1"/>
          <p:nvPr/>
        </p:nvSpPr>
        <p:spPr>
          <a:xfrm>
            <a:off x="31093" y="5856743"/>
            <a:ext cx="11665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간단히 </a:t>
            </a:r>
            <a:r>
              <a:rPr lang="en-US" altLang="ko-KR" sz="2400" b="1" dirty="0"/>
              <a:t>Task Level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Action</a:t>
            </a:r>
            <a:r>
              <a:rPr lang="ko-KR" altLang="en-US" sz="2400" b="1" dirty="0"/>
              <a:t>을 수행 할 경우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QMIX</a:t>
            </a:r>
            <a:r>
              <a:rPr lang="ko-KR" altLang="en-US" sz="2400" b="1" dirty="0"/>
              <a:t>와 같이 가치 기반의 </a:t>
            </a:r>
            <a:r>
              <a:rPr lang="en-US" altLang="ko-KR" sz="2400" b="1" dirty="0"/>
              <a:t>MARL</a:t>
            </a:r>
            <a:r>
              <a:rPr lang="ko-KR" altLang="en-US" sz="2400" b="1" dirty="0"/>
              <a:t>로 접근 하는 편이 좋다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160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609600" y="1590303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Algorithm - Imitation learner</a:t>
            </a:r>
          </a:p>
          <a:p>
            <a:pPr lvl="1"/>
            <a:r>
              <a:rPr lang="ko-KR" altLang="en-US" b="1" dirty="0">
                <a:latin typeface="+mj-ea"/>
                <a:ea typeface="+mj-ea"/>
              </a:rPr>
              <a:t>일반적인 강화학습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환경이 복잡해질 경우 효과적인 학습이 매우 어렵다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b="1" dirty="0">
                <a:latin typeface="+mj-ea"/>
                <a:ea typeface="+mj-ea"/>
              </a:rPr>
              <a:t>모방학습의 이점</a:t>
            </a:r>
            <a:endParaRPr lang="en-US" altLang="ko-KR" b="1" dirty="0">
              <a:latin typeface="+mj-ea"/>
              <a:ea typeface="+mj-ea"/>
            </a:endParaRPr>
          </a:p>
          <a:p>
            <a:pPr lvl="2"/>
            <a:r>
              <a:rPr lang="ko-KR" altLang="en-US" dirty="0">
                <a:latin typeface="+mj-ea"/>
                <a:ea typeface="+mj-ea"/>
              </a:rPr>
              <a:t>빠르게 학습 할 수 있도록 도와준다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보상 함수 또한 필요가 없다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r>
              <a:rPr lang="en-US" altLang="ko-KR" dirty="0">
                <a:latin typeface="Calibri (제목)"/>
              </a:rPr>
              <a:t>Alpha Star</a:t>
            </a:r>
            <a:r>
              <a:rPr lang="ko-KR" altLang="en-US" dirty="0">
                <a:latin typeface="Calibri (제목)"/>
              </a:rPr>
              <a:t>의 예</a:t>
            </a:r>
            <a:endParaRPr lang="en-US" altLang="ko-KR" dirty="0">
              <a:latin typeface="Calibri (제목)"/>
            </a:endParaRPr>
          </a:p>
          <a:p>
            <a:pPr lvl="2"/>
            <a:r>
              <a:rPr lang="ko-KR" altLang="en-US" dirty="0">
                <a:latin typeface="Calibri (제목)"/>
              </a:rPr>
              <a:t>구글 </a:t>
            </a:r>
            <a:r>
              <a:rPr lang="ko-KR" altLang="en-US" dirty="0" err="1">
                <a:latin typeface="Calibri (제목)"/>
              </a:rPr>
              <a:t>딥마인드에서</a:t>
            </a:r>
            <a:r>
              <a:rPr lang="ko-KR" altLang="en-US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Starcraft2 </a:t>
            </a:r>
            <a:r>
              <a:rPr lang="ko-KR" altLang="en-US" dirty="0">
                <a:latin typeface="Calibri (제목)"/>
              </a:rPr>
              <a:t>프로게이머들의 데이터셋을 이용하여 모방학습을 진행함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1896" y="478139"/>
            <a:ext cx="1750239" cy="2061561"/>
            <a:chOff x="8687920" y="519655"/>
            <a:chExt cx="1440528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7920" y="112048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58FB313-B551-4611-B764-09575F767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52" y="2706962"/>
            <a:ext cx="3935760" cy="25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24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480181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Algorithm - Imitation learner</a:t>
            </a:r>
          </a:p>
          <a:p>
            <a:pPr lvl="1"/>
            <a:r>
              <a:rPr lang="ko-KR" altLang="en-US" b="1" dirty="0">
                <a:latin typeface="Calibri (제목)"/>
              </a:rPr>
              <a:t>간단한 예시 </a:t>
            </a:r>
            <a:r>
              <a:rPr lang="en-US" altLang="ko-KR" b="1" dirty="0">
                <a:latin typeface="Calibri (제목)"/>
              </a:rPr>
              <a:t>– </a:t>
            </a:r>
            <a:r>
              <a:rPr lang="ko-KR" altLang="en-US" b="1" dirty="0">
                <a:latin typeface="Calibri (제목)"/>
              </a:rPr>
              <a:t>자동차 운전을 처음 하는 사람의 경우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일반적인 강화학습 </a:t>
            </a:r>
            <a:endParaRPr lang="en-US" altLang="ko-KR" b="1" dirty="0">
              <a:latin typeface="Calibri (제목)"/>
            </a:endParaRPr>
          </a:p>
          <a:p>
            <a:pPr lvl="3"/>
            <a:r>
              <a:rPr lang="ko-KR" altLang="en-US" b="1" dirty="0">
                <a:latin typeface="Calibri (제목)"/>
              </a:rPr>
              <a:t> </a:t>
            </a:r>
            <a:r>
              <a:rPr lang="ko-KR" altLang="en-US" dirty="0">
                <a:latin typeface="Calibri (제목)"/>
              </a:rPr>
              <a:t>열쇠만 주어지고 아무런 정보 없이 오로지 경험을 통해 학습함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marL="1371600" lvl="3" indent="0">
              <a:buNone/>
            </a:pPr>
            <a:endParaRPr lang="en-US" altLang="ko-KR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수동적인 모방학습</a:t>
            </a:r>
            <a:endParaRPr lang="en-US" altLang="ko-KR" b="1" dirty="0">
              <a:latin typeface="Calibri (제목)"/>
            </a:endParaRPr>
          </a:p>
          <a:p>
            <a:pPr lvl="3"/>
            <a:r>
              <a:rPr lang="ko-KR" altLang="en-US" dirty="0">
                <a:latin typeface="Calibri (제목)"/>
              </a:rPr>
              <a:t>전문가가 운전하는 모습을 보기만 하면서 학습함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3"/>
            <a:endParaRPr lang="en-US" altLang="ko-KR" dirty="0">
              <a:latin typeface="Calibri (제목)"/>
            </a:endParaRPr>
          </a:p>
          <a:p>
            <a:pPr lvl="3"/>
            <a:endParaRPr lang="en-US" altLang="ko-KR" dirty="0">
              <a:latin typeface="Calibri (제목)"/>
            </a:endParaRPr>
          </a:p>
          <a:p>
            <a:pPr lvl="2"/>
            <a:r>
              <a:rPr lang="ko-KR" altLang="en-US" b="1" dirty="0">
                <a:latin typeface="Calibri (제목)"/>
              </a:rPr>
              <a:t>능동적인 모방학습 </a:t>
            </a:r>
            <a:endParaRPr lang="en-US" altLang="ko-KR" b="1" dirty="0">
              <a:latin typeface="Calibri (제목)"/>
            </a:endParaRPr>
          </a:p>
          <a:p>
            <a:pPr lvl="3"/>
            <a:r>
              <a:rPr lang="ko-KR" altLang="en-US" b="1" dirty="0">
                <a:latin typeface="Calibri (제목)"/>
              </a:rPr>
              <a:t> </a:t>
            </a:r>
            <a:r>
              <a:rPr lang="en-US" altLang="ko-KR" dirty="0">
                <a:latin typeface="Calibri (제목)"/>
              </a:rPr>
              <a:t>Agent </a:t>
            </a:r>
            <a:r>
              <a:rPr lang="ko-KR" altLang="en-US" dirty="0">
                <a:latin typeface="Calibri (제목)"/>
              </a:rPr>
              <a:t>스스로 운전을 경험하면서 전문가의 조언을 참고하여 학습함</a:t>
            </a:r>
            <a:r>
              <a:rPr lang="en-US" altLang="ko-KR" dirty="0">
                <a:latin typeface="Calibri (제목)"/>
              </a:rPr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1896" y="478139"/>
            <a:ext cx="1750239" cy="2061561"/>
            <a:chOff x="8687920" y="519655"/>
            <a:chExt cx="1440528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7920" y="112048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592AD2-B2E2-4D75-8315-62A2DA9C84FF}"/>
              </a:ext>
            </a:extLst>
          </p:cNvPr>
          <p:cNvGrpSpPr/>
          <p:nvPr/>
        </p:nvGrpSpPr>
        <p:grpSpPr>
          <a:xfrm>
            <a:off x="9077300" y="2539700"/>
            <a:ext cx="3096344" cy="2950389"/>
            <a:chOff x="3575720" y="2852936"/>
            <a:chExt cx="4536504" cy="379676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CBE96F5-9BBC-4E04-8107-C5942AFF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5720" y="2852936"/>
              <a:ext cx="4536504" cy="33528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53E4A-8560-457D-9CE4-3C5F631A43A4}"/>
                </a:ext>
              </a:extLst>
            </p:cNvPr>
            <p:cNvSpPr txBox="1"/>
            <p:nvPr/>
          </p:nvSpPr>
          <p:spPr>
            <a:xfrm>
              <a:off x="3791744" y="6214030"/>
              <a:ext cx="1512168" cy="43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강화학습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E0D4A9-12F6-4534-A267-15AE11EA669C}"/>
                </a:ext>
              </a:extLst>
            </p:cNvPr>
            <p:cNvSpPr txBox="1"/>
            <p:nvPr/>
          </p:nvSpPr>
          <p:spPr>
            <a:xfrm>
              <a:off x="6312024" y="6214030"/>
              <a:ext cx="1512168" cy="43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모방학습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65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480181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Algorithm - Imitation learner</a:t>
            </a:r>
          </a:p>
          <a:p>
            <a:pPr lvl="1"/>
            <a:r>
              <a:rPr lang="ko-KR" altLang="en-US" b="1" dirty="0">
                <a:latin typeface="Calibri (제목)"/>
              </a:rPr>
              <a:t>알고리즘</a:t>
            </a:r>
            <a:endParaRPr lang="en-US" altLang="ko-KR" b="1" dirty="0">
              <a:latin typeface="Calibri (제목)"/>
            </a:endParaRPr>
          </a:p>
          <a:p>
            <a:pPr lvl="2"/>
            <a:r>
              <a:rPr lang="en-US" altLang="ko-KR" b="1" dirty="0">
                <a:latin typeface="Calibri (제목)"/>
              </a:rPr>
              <a:t>Step</a:t>
            </a:r>
            <a:r>
              <a:rPr lang="ko-KR" altLang="en-US" b="1" dirty="0">
                <a:latin typeface="Calibri (제목)"/>
              </a:rPr>
              <a:t> </a:t>
            </a:r>
            <a:r>
              <a:rPr lang="en-US" altLang="ko-KR" b="1" dirty="0">
                <a:latin typeface="Calibri (제목)"/>
              </a:rPr>
              <a:t>1, </a:t>
            </a:r>
            <a:r>
              <a:rPr lang="ko-KR" altLang="en-US" b="1" dirty="0">
                <a:latin typeface="Calibri (제목)"/>
              </a:rPr>
              <a:t>전문가는 환경으로부터 데이터를 수집한다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en-US" altLang="ko-KR" b="1" dirty="0">
                <a:latin typeface="Calibri (제목)"/>
              </a:rPr>
              <a:t>Step 2, </a:t>
            </a:r>
            <a:r>
              <a:rPr lang="ko-KR" altLang="en-US" b="1" dirty="0">
                <a:latin typeface="Calibri (제목)"/>
              </a:rPr>
              <a:t>수집된 데이터를 이용하여</a:t>
            </a:r>
            <a:r>
              <a:rPr lang="en-US" altLang="ko-KR" b="1" dirty="0">
                <a:latin typeface="Calibri (제목)"/>
              </a:rPr>
              <a:t> Policy</a:t>
            </a:r>
            <a:r>
              <a:rPr lang="ko-KR" altLang="en-US" b="1" dirty="0">
                <a:latin typeface="Calibri (제목)"/>
              </a:rPr>
              <a:t>를 </a:t>
            </a:r>
            <a:r>
              <a:rPr lang="en-US" altLang="ko-KR" b="1" dirty="0">
                <a:latin typeface="Calibri (제목)"/>
              </a:rPr>
              <a:t>Supervised Learning</a:t>
            </a:r>
            <a:r>
              <a:rPr lang="ko-KR" altLang="en-US" b="1" dirty="0">
                <a:latin typeface="Calibri (제목)"/>
              </a:rPr>
              <a:t>을 수행한다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endParaRPr lang="en-US" altLang="ko-KR" b="1" dirty="0">
              <a:latin typeface="Calibri (제목)"/>
            </a:endParaRPr>
          </a:p>
          <a:p>
            <a:pPr lvl="1"/>
            <a:endParaRPr lang="en-US" altLang="ko-KR" dirty="0">
              <a:latin typeface="Calibri (제목)"/>
            </a:endParaRPr>
          </a:p>
          <a:p>
            <a:pPr lvl="2"/>
            <a:endParaRPr lang="en-US" altLang="ko-KR" b="1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marL="457200" lvl="1" indent="0">
              <a:buFont typeface="Wingdings" pitchFamily="2" charset="2"/>
              <a:buNone/>
            </a:pPr>
            <a:endParaRPr lang="ko-KR" altLang="en-US" b="1" dirty="0">
              <a:latin typeface="+mj-ea"/>
              <a:ea typeface="+mj-ea"/>
            </a:endParaRPr>
          </a:p>
          <a:p>
            <a:pPr lvl="1"/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1896" y="478139"/>
            <a:ext cx="1750239" cy="2061561"/>
            <a:chOff x="8687920" y="519655"/>
            <a:chExt cx="1440528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7920" y="112048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B8B70AAF-78E2-4E1C-914D-C064FD26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72" y="3422951"/>
            <a:ext cx="7221256" cy="23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9E581D-74EB-4C2E-A2CE-FDC0130ABF09}"/>
              </a:ext>
            </a:extLst>
          </p:cNvPr>
          <p:cNvSpPr txBox="1"/>
          <p:nvPr/>
        </p:nvSpPr>
        <p:spPr>
          <a:xfrm>
            <a:off x="94656" y="6121697"/>
            <a:ext cx="1209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그러나 수집했던 데이터에서 발생하지 않았던 </a:t>
            </a:r>
            <a:r>
              <a:rPr lang="en-US" altLang="ko-KR" sz="2400" b="1" dirty="0"/>
              <a:t>State</a:t>
            </a:r>
            <a:r>
              <a:rPr lang="ko-KR" altLang="en-US" sz="2400" b="1" dirty="0"/>
              <a:t>가 발생할 경우 제대로 대처하지 못한다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7940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(본문)"/>
                <a:ea typeface="+mj-ea"/>
              </a:rPr>
              <a:t>SHIVA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480181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Algorithm - Imitation learner</a:t>
            </a:r>
          </a:p>
          <a:p>
            <a:pPr lvl="1"/>
            <a:r>
              <a:rPr lang="en-US" altLang="ko-KR" b="1" dirty="0">
                <a:latin typeface="Calibri (제목)"/>
              </a:rPr>
              <a:t>Dataset Aggregation (</a:t>
            </a:r>
            <a:r>
              <a:rPr lang="en-US" altLang="ko-KR" b="1" dirty="0" err="1">
                <a:latin typeface="Calibri (제목)"/>
              </a:rPr>
              <a:t>DAgger</a:t>
            </a:r>
            <a:r>
              <a:rPr lang="en-US" altLang="ko-KR" b="1" dirty="0">
                <a:latin typeface="Calibri (제목)"/>
              </a:rPr>
              <a:t>)</a:t>
            </a:r>
            <a:r>
              <a:rPr lang="ko-KR" altLang="en-US" b="1" dirty="0">
                <a:latin typeface="Calibri (제목)"/>
              </a:rPr>
              <a:t>를 도입함</a:t>
            </a:r>
            <a:r>
              <a:rPr lang="en-US" altLang="ko-KR" b="1" dirty="0">
                <a:latin typeface="Calibri (제목)"/>
              </a:rPr>
              <a:t>.</a:t>
            </a:r>
            <a:endParaRPr lang="en-US" altLang="ko-KR" b="1" dirty="0"/>
          </a:p>
          <a:p>
            <a:pPr lvl="2"/>
            <a:r>
              <a:rPr lang="ko-KR" altLang="en-US" dirty="0">
                <a:latin typeface="Calibri (제목)"/>
              </a:rPr>
              <a:t>데이터에 없던 상황이 발생할 때 대응하기 위함</a:t>
            </a:r>
            <a:r>
              <a:rPr lang="en-US" altLang="ko-KR" dirty="0">
                <a:latin typeface="Calibri (제목)"/>
              </a:rPr>
              <a:t>. </a:t>
            </a:r>
          </a:p>
          <a:p>
            <a:pPr lvl="2"/>
            <a:endParaRPr lang="en-US" altLang="ko-KR" b="1" dirty="0">
              <a:latin typeface="Calibri (제목)"/>
            </a:endParaRPr>
          </a:p>
          <a:p>
            <a:pPr lvl="1"/>
            <a:endParaRPr lang="en-US" altLang="ko-KR" b="1" dirty="0">
              <a:latin typeface="Calibri (제목)"/>
            </a:endParaRPr>
          </a:p>
          <a:p>
            <a:pPr marL="457200" lvl="1" indent="0">
              <a:buFont typeface="Wingdings" pitchFamily="2" charset="2"/>
              <a:buNone/>
            </a:pPr>
            <a:endParaRPr lang="ko-KR" altLang="en-US" b="1" dirty="0">
              <a:latin typeface="+mj-ea"/>
              <a:ea typeface="+mj-ea"/>
            </a:endParaRPr>
          </a:p>
          <a:p>
            <a:pPr lvl="1"/>
            <a:endParaRPr lang="en-US" altLang="ko-KR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74B34C-5E05-4D87-B500-1CBB2A27CF7F}"/>
              </a:ext>
            </a:extLst>
          </p:cNvPr>
          <p:cNvGrpSpPr/>
          <p:nvPr/>
        </p:nvGrpSpPr>
        <p:grpSpPr>
          <a:xfrm>
            <a:off x="9191896" y="478139"/>
            <a:ext cx="1750239" cy="2061561"/>
            <a:chOff x="8687920" y="519655"/>
            <a:chExt cx="1440528" cy="17959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7E1085-0BF6-4E3F-B06A-75C8CA3E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8288" y="519655"/>
              <a:ext cx="1440160" cy="179596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409329-EF56-4F46-81DD-9D5F29A0CD2B}"/>
                </a:ext>
              </a:extLst>
            </p:cNvPr>
            <p:cNvSpPr/>
            <p:nvPr/>
          </p:nvSpPr>
          <p:spPr>
            <a:xfrm>
              <a:off x="8687920" y="1120484"/>
              <a:ext cx="1440160" cy="288032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3EBA8D-2E85-40E5-A5A5-7DDBD2CB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6" y="3033175"/>
            <a:ext cx="7452828" cy="3089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69365-0005-41D4-8594-1C8068FB91EF}"/>
              </a:ext>
            </a:extLst>
          </p:cNvPr>
          <p:cNvSpPr txBox="1"/>
          <p:nvPr/>
        </p:nvSpPr>
        <p:spPr>
          <a:xfrm>
            <a:off x="1199456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2400" b="1" dirty="0">
                <a:latin typeface="Calibri (제목)"/>
              </a:rPr>
              <a:t>전문가가 </a:t>
            </a:r>
            <a:r>
              <a:rPr lang="en-US" altLang="ko-KR" sz="2400" b="1" dirty="0">
                <a:latin typeface="Calibri (제목)"/>
              </a:rPr>
              <a:t>Agent</a:t>
            </a:r>
            <a:r>
              <a:rPr lang="ko-KR" altLang="en-US" sz="2400" b="1" dirty="0">
                <a:latin typeface="Calibri (제목)"/>
              </a:rPr>
              <a:t>의 실수를 교정하는 방법을 학습시킨다</a:t>
            </a:r>
            <a:r>
              <a:rPr lang="en-US" altLang="ko-KR" sz="2400" b="1" dirty="0">
                <a:latin typeface="Calibri (제목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759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군사용으로 적용 방안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88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군사용으로 적용 방안</a:t>
            </a:r>
            <a:endParaRPr lang="en-US" altLang="ko-KR" b="1" dirty="0">
              <a:latin typeface="Calibri (본문)"/>
              <a:ea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/>
              <a:t>되도록이면 </a:t>
            </a:r>
            <a:r>
              <a:rPr lang="en-US" altLang="ko-KR" sz="2400" b="1" dirty="0"/>
              <a:t>Task </a:t>
            </a:r>
            <a:r>
              <a:rPr lang="ko-KR" altLang="en-US" sz="2400" b="1" dirty="0"/>
              <a:t>단위 제어로 접근이 필요함</a:t>
            </a:r>
            <a:r>
              <a:rPr lang="en-US" altLang="ko-KR" sz="2400" b="1" dirty="0"/>
              <a:t>.(</a:t>
            </a:r>
            <a:r>
              <a:rPr lang="ko-KR" altLang="en-US" sz="2400" b="1" dirty="0"/>
              <a:t>행동 종류 결정 문제</a:t>
            </a:r>
            <a:r>
              <a:rPr lang="en-US" altLang="ko-KR" sz="2400" b="1" dirty="0"/>
              <a:t>)</a:t>
            </a:r>
          </a:p>
          <a:p>
            <a:pPr lvl="1"/>
            <a:r>
              <a:rPr lang="ko-KR" altLang="en-US" sz="2000" b="1" dirty="0"/>
              <a:t>세세한 </a:t>
            </a:r>
            <a:r>
              <a:rPr lang="en-US" altLang="ko-KR" sz="2000" b="1" dirty="0"/>
              <a:t>Action </a:t>
            </a:r>
            <a:r>
              <a:rPr lang="ko-KR" altLang="en-US" sz="2000" b="1" dirty="0"/>
              <a:t>단위로 수행하게 되면 </a:t>
            </a:r>
            <a:r>
              <a:rPr lang="en-US" altLang="ko-KR" sz="2000" b="1" dirty="0"/>
              <a:t>Single Agent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RL</a:t>
            </a:r>
            <a:r>
              <a:rPr lang="ko-KR" altLang="en-US" sz="2000" b="1" dirty="0"/>
              <a:t>도 어려운 문제이다</a:t>
            </a:r>
            <a:r>
              <a:rPr lang="en-US" altLang="ko-KR" sz="2000" b="1" dirty="0"/>
              <a:t>.</a:t>
            </a:r>
          </a:p>
          <a:p>
            <a:pPr lvl="1"/>
            <a:r>
              <a:rPr lang="en-US" altLang="ko-KR" sz="2000" b="1" dirty="0"/>
              <a:t>Action </a:t>
            </a:r>
            <a:r>
              <a:rPr lang="ko-KR" altLang="en-US" sz="2000" b="1" dirty="0"/>
              <a:t>자체를 이산적으로 설정 할 수 있다</a:t>
            </a:r>
            <a:r>
              <a:rPr lang="en-US" altLang="ko-KR" sz="2000" b="1" dirty="0"/>
              <a:t>.</a:t>
            </a:r>
          </a:p>
          <a:p>
            <a:pPr lvl="2"/>
            <a:r>
              <a:rPr lang="ko-KR" altLang="en-US" sz="1800" dirty="0"/>
              <a:t>이럴 경우 학습이 수월하게 잘 된다</a:t>
            </a:r>
            <a:r>
              <a:rPr lang="en-US" altLang="ko-KR" sz="1800" dirty="0"/>
              <a:t>.</a:t>
            </a:r>
          </a:p>
          <a:p>
            <a:pPr lvl="2"/>
            <a:endParaRPr lang="en-US" altLang="ko-KR" sz="1800" dirty="0"/>
          </a:p>
          <a:p>
            <a:r>
              <a:rPr lang="en-US" altLang="ko-KR" sz="2400" b="1" dirty="0"/>
              <a:t>Meta Learning</a:t>
            </a:r>
            <a:r>
              <a:rPr lang="ko-KR" altLang="en-US" sz="2400" b="1" dirty="0"/>
              <a:t>과 모방학습은 적극적으로 활용해야 함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b="1" dirty="0"/>
              <a:t>전장의 상황이 매번 달라질 수 있으므로 간단한 학습을 통해 적응 해야 한다</a:t>
            </a:r>
            <a:r>
              <a:rPr lang="en-US" altLang="ko-KR" sz="2000" b="1" dirty="0"/>
              <a:t>.</a:t>
            </a:r>
          </a:p>
          <a:p>
            <a:pPr lvl="1"/>
            <a:endParaRPr lang="en-US" altLang="ko-KR" sz="2000" b="1" dirty="0"/>
          </a:p>
          <a:p>
            <a:r>
              <a:rPr lang="en-US" altLang="ko-KR" sz="2400" b="1" dirty="0"/>
              <a:t>State </a:t>
            </a:r>
            <a:r>
              <a:rPr lang="ko-KR" altLang="en-US" sz="2400" b="1" dirty="0"/>
              <a:t>및 </a:t>
            </a:r>
            <a:r>
              <a:rPr lang="en-US" altLang="ko-KR" sz="2400" b="1" dirty="0"/>
              <a:t>Observation</a:t>
            </a:r>
            <a:r>
              <a:rPr lang="ko-KR" altLang="en-US" sz="2400" b="1" dirty="0"/>
              <a:t>의 경우 어떤 정보들을 사용 할지 결정이 필요함</a:t>
            </a:r>
            <a:r>
              <a:rPr lang="en-US" altLang="ko-KR" sz="2400" b="1" dirty="0"/>
              <a:t>.</a:t>
            </a:r>
          </a:p>
          <a:p>
            <a:pPr lvl="1"/>
            <a:endParaRPr lang="en-US" altLang="ko-KR" sz="2000" b="1" dirty="0"/>
          </a:p>
          <a:p>
            <a:r>
              <a:rPr lang="ko-KR" altLang="en-US" sz="2400" b="1" dirty="0"/>
              <a:t>실제 군인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사람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이 수행한 데이터를 많이 확보 해야 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ko-KR" altLang="en-US" sz="2000" b="1" dirty="0"/>
              <a:t>이를 통해 모방학습을 진행 할 수 있다</a:t>
            </a:r>
            <a:r>
              <a:rPr lang="en-US" altLang="ko-KR" sz="2000" b="1" dirty="0"/>
              <a:t>.</a:t>
            </a:r>
          </a:p>
          <a:p>
            <a:pPr lvl="2"/>
            <a:r>
              <a:rPr lang="ko-KR" altLang="en-US" sz="1800" dirty="0"/>
              <a:t>순수 강화학습으로 진행하면 학습시간이 많이 소요된다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4689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현재 </a:t>
            </a:r>
            <a:r>
              <a:rPr lang="en-US" altLang="ko-KR" sz="3600" b="1" dirty="0">
                <a:latin typeface="Calibri (본문)"/>
                <a:ea typeface="+mj-ea"/>
              </a:rPr>
              <a:t>MARL</a:t>
            </a:r>
            <a:r>
              <a:rPr lang="ko-KR" altLang="en-US" sz="3600" b="1" dirty="0">
                <a:latin typeface="Calibri (본문)"/>
                <a:ea typeface="+mj-ea"/>
              </a:rPr>
              <a:t>의 연구 방향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b="1" dirty="0"/>
              <a:t>학습 방법에 따른 분류</a:t>
            </a:r>
            <a:endParaRPr lang="en-US" altLang="ko-KR" b="1" dirty="0"/>
          </a:p>
          <a:p>
            <a:pPr lvl="1"/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독립형 학습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(Decentralized Learning)</a:t>
            </a:r>
          </a:p>
          <a:p>
            <a:pPr lvl="2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각자가 독립적으로 학습한다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3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개인에 대한 보상을 설정 해야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3"/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정보를 볼 수 있는 객체가 없다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3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개인은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 관측 정보만 볼 수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집중형 학습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(Centralized Learning)</a:t>
            </a:r>
          </a:p>
          <a:p>
            <a:pPr lvl="2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정보를 볼 수 있는 중앙 관리자가 존재한다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3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개인에게 직접적으로 명령을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개인에 대한 보상 설정을 해야 한다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369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군사용으로 적용 방안</a:t>
            </a:r>
            <a:endParaRPr lang="en-US" altLang="ko-KR" b="1" dirty="0">
              <a:latin typeface="Calibri (본문)"/>
              <a:ea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먼저 간단한 </a:t>
            </a:r>
            <a:r>
              <a:rPr lang="en-US" altLang="ko-KR" b="1" dirty="0"/>
              <a:t>QMIX</a:t>
            </a:r>
            <a:r>
              <a:rPr lang="ko-KR" altLang="en-US" b="1" dirty="0"/>
              <a:t> 기반으로 적용해본다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현재까지도 간단하면서 상당히 강력한 </a:t>
            </a:r>
            <a:r>
              <a:rPr lang="en-US" altLang="ko-KR" b="1" dirty="0"/>
              <a:t>MARL </a:t>
            </a:r>
            <a:r>
              <a:rPr lang="ko-KR" altLang="en-US" b="1" dirty="0"/>
              <a:t>기법이다</a:t>
            </a:r>
            <a:r>
              <a:rPr lang="en-US" altLang="ko-KR" b="1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ko-KR" altLang="en-US" b="1" dirty="0"/>
              <a:t>이후 </a:t>
            </a:r>
            <a:r>
              <a:rPr lang="en-US" altLang="ko-KR" b="1" dirty="0"/>
              <a:t>Role</a:t>
            </a:r>
            <a:r>
              <a:rPr lang="ko-KR" altLang="en-US" b="1" dirty="0"/>
              <a:t>에 맞춰 효율적인 제어를 위하여 </a:t>
            </a:r>
            <a:r>
              <a:rPr lang="en-US" altLang="ko-KR" b="1" dirty="0"/>
              <a:t>RODE </a:t>
            </a:r>
            <a:r>
              <a:rPr lang="ko-KR" altLang="en-US" b="1" dirty="0"/>
              <a:t>기반으로 접근한다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B5EFF-8941-464F-858E-97B9F9C5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90" y="4835959"/>
            <a:ext cx="4779107" cy="1874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D513B1-A35E-4CAD-BF59-AE2DD444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328" y="2523131"/>
            <a:ext cx="4529344" cy="18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1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군사용으로 적용 방안</a:t>
            </a:r>
            <a:endParaRPr lang="en-US" altLang="ko-KR" b="1" dirty="0">
              <a:latin typeface="Calibri (본문)"/>
              <a:ea typeface="+mj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9501383B-C231-4419-A602-C5D0C020E647}"/>
              </a:ext>
            </a:extLst>
          </p:cNvPr>
          <p:cNvSpPr txBox="1">
            <a:spLocks/>
          </p:cNvSpPr>
          <p:nvPr/>
        </p:nvSpPr>
        <p:spPr bwMode="auto">
          <a:xfrm>
            <a:off x="582844" y="16002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itchFamily="2" charset="2"/>
              <a:buChar char="§"/>
              <a:tabLst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SzTx/>
              <a:buFont typeface="Wingdings" pitchFamily="2" charset="2"/>
              <a:buChar char="§"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마지막으로 보상 체계 또한 설계해야 한다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dirty="0"/>
              <a:t>보상의 종류 및 기준을 정해야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6C821-1A74-4DE4-A332-0A876CC4BB9D}"/>
              </a:ext>
            </a:extLst>
          </p:cNvPr>
          <p:cNvSpPr txBox="1"/>
          <p:nvPr/>
        </p:nvSpPr>
        <p:spPr>
          <a:xfrm>
            <a:off x="508579" y="5257800"/>
            <a:ext cx="111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MARL </a:t>
            </a:r>
            <a:r>
              <a:rPr lang="ko-KR" altLang="en-US" sz="2800" b="1" dirty="0"/>
              <a:t>알고리즘 사용하기 전에 앞서 언급한 내용들이 선행 되어야 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552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본문)"/>
              </a:rPr>
              <a:t>Q &amp; A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56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감사합니다</a:t>
            </a:r>
            <a:r>
              <a:rPr lang="en-US" altLang="ko-KR" b="1" dirty="0">
                <a:latin typeface="Calibri (본문)"/>
                <a:ea typeface="+mj-ea"/>
              </a:rPr>
              <a:t>.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9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현재 </a:t>
            </a:r>
            <a:r>
              <a:rPr lang="en-US" altLang="ko-KR" sz="3600" b="1" dirty="0">
                <a:latin typeface="Calibri (본문)"/>
                <a:ea typeface="+mj-ea"/>
              </a:rPr>
              <a:t>MARL</a:t>
            </a:r>
            <a:r>
              <a:rPr lang="ko-KR" altLang="en-US" sz="3600" b="1" dirty="0">
                <a:latin typeface="Calibri (본문)"/>
                <a:ea typeface="+mj-ea"/>
              </a:rPr>
              <a:t>의 연구 방향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00808"/>
            <a:ext cx="10972800" cy="4953000"/>
          </a:xfrm>
        </p:spPr>
        <p:txBody>
          <a:bodyPr/>
          <a:lstStyle/>
          <a:p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 집중형 학습과 분산형 실행</a:t>
            </a:r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(CTDE)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정보를 보는 중앙 관리자는 가치를 학습하고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정책을 평가한다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보상에 대하여 학습하고 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기여도를 추정한다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본인의 행동을 중앙 관리자의 평가에 따라 정책을 수정하며 학습한다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관리자가 평가한 기여도와 본인의 정책을 비교하여 학습한다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학습때와 달리 실행할 때는 중앙 관리자의 역할은 사라진다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접근법들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QMIX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COMA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LIIR, QTRAN, MAVEN, MAAC,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ROMA, </a:t>
            </a:r>
            <a:r>
              <a:rPr lang="en-US" altLang="ko-KR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RODE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800" b="1" dirty="0"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ko-KR" altLang="en-US" sz="2800" b="1" dirty="0">
                <a:latin typeface="+mj-ea"/>
                <a:ea typeface="+mj-ea"/>
              </a:rPr>
              <a:t> 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054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Calibri (본문)"/>
                <a:ea typeface="+mj-ea"/>
              </a:rPr>
              <a:t>강화학습의 간단한 리뷰</a:t>
            </a: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본문)"/>
                <a:ea typeface="+mj-ea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b="1" dirty="0">
                <a:latin typeface="Calibri (제목)"/>
              </a:rPr>
            </a:br>
            <a:br>
              <a:rPr lang="en-US" altLang="ko-KR" dirty="0">
                <a:latin typeface="+mj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85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Calibri (제목)"/>
              </a:rPr>
              <a:t>강화 학습이란</a:t>
            </a:r>
            <a:r>
              <a:rPr lang="en-US" altLang="ko-KR" b="1" dirty="0">
                <a:latin typeface="Calibri (제목)"/>
              </a:rPr>
              <a:t>?</a:t>
            </a:r>
          </a:p>
          <a:p>
            <a:pPr lvl="1"/>
            <a:r>
              <a:rPr lang="ko-KR" altLang="en-US" b="1" dirty="0">
                <a:latin typeface="Calibri (제목)"/>
              </a:rPr>
              <a:t>환경으로부터 </a:t>
            </a:r>
            <a:r>
              <a:rPr lang="en-US" altLang="ko-KR" b="1" dirty="0">
                <a:latin typeface="Calibri (제목)"/>
              </a:rPr>
              <a:t>Feedback</a:t>
            </a:r>
            <a:r>
              <a:rPr lang="ko-KR" altLang="en-US" b="1" dirty="0">
                <a:latin typeface="Calibri (제목)"/>
              </a:rPr>
              <a:t>을 진행하여 학습한다</a:t>
            </a:r>
            <a:r>
              <a:rPr lang="en-US" altLang="ko-KR" b="1" dirty="0">
                <a:latin typeface="Calibri (제목)"/>
              </a:rPr>
              <a:t>.</a:t>
            </a:r>
          </a:p>
          <a:p>
            <a:pPr lvl="2"/>
            <a:r>
              <a:rPr lang="ko-KR" altLang="en-US" b="1" dirty="0">
                <a:latin typeface="Calibri (제목)"/>
              </a:rPr>
              <a:t>주로 인식이 아닌 행동 결정 영역에서 사용됨</a:t>
            </a:r>
            <a:endParaRPr lang="en-US" altLang="ko-KR" b="1" dirty="0">
              <a:latin typeface="Calibri (제목)"/>
            </a:endParaRPr>
          </a:p>
          <a:p>
            <a:pPr marL="914400" lvl="2" indent="0">
              <a:buNone/>
            </a:pPr>
            <a:r>
              <a:rPr lang="en-US" altLang="ko-KR" b="1" dirty="0">
                <a:latin typeface="Calibri (제목)"/>
              </a:rPr>
              <a:t>	</a:t>
            </a:r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A0F77543-A711-40F1-84DA-96CF5CE6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5680" y="3007125"/>
            <a:ext cx="4824536" cy="253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39F3BC-D51D-4981-BB4D-99F89A16B1F1}"/>
              </a:ext>
            </a:extLst>
          </p:cNvPr>
          <p:cNvSpPr txBox="1"/>
          <p:nvPr/>
        </p:nvSpPr>
        <p:spPr>
          <a:xfrm>
            <a:off x="2423592" y="5660545"/>
            <a:ext cx="9055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행동의 주체</a:t>
            </a:r>
            <a:r>
              <a:rPr lang="en-US" altLang="ko-KR" sz="2000" b="1" dirty="0"/>
              <a:t>(Agent)</a:t>
            </a:r>
            <a:r>
              <a:rPr lang="ko-KR" altLang="en-US" sz="2000" b="1" dirty="0"/>
              <a:t>가 환경으로부터 정보를 받아 행동을 취한다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Agent</a:t>
            </a:r>
            <a:r>
              <a:rPr lang="ko-KR" altLang="en-US" sz="2000" b="1" dirty="0"/>
              <a:t>의 행동에 따라 환경에서 보상을 부여한다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Agent</a:t>
            </a:r>
            <a:r>
              <a:rPr lang="ko-KR" altLang="en-US" sz="2000" b="1" dirty="0"/>
              <a:t>는 높은 보상을 받도록 행동을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049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>
                <a:latin typeface="Calibri (본문)"/>
                <a:ea typeface="+mj-ea"/>
              </a:rPr>
              <a:t>강화학습의 간단한 리뷰</a:t>
            </a:r>
            <a:endParaRPr lang="en-US" altLang="ko-KR" sz="3600" b="1" dirty="0">
              <a:latin typeface="Calibri (제목)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latin typeface="Calibri (제목)"/>
                  </a:rPr>
                  <a:t>강화 학습의 구성 요소</a:t>
                </a:r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Policy</a:t>
                </a:r>
              </a:p>
              <a:p>
                <a:pPr lvl="2"/>
                <a:r>
                  <a:rPr lang="en-US" altLang="ko-KR" b="1" dirty="0">
                    <a:latin typeface="Calibri (제목)"/>
                  </a:rPr>
                  <a:t>Agent</a:t>
                </a:r>
                <a:r>
                  <a:rPr lang="ko-KR" altLang="en-US" b="1" dirty="0">
                    <a:latin typeface="Calibri (제목)"/>
                  </a:rPr>
                  <a:t>의 행동 정책 </a:t>
                </a:r>
                <a:r>
                  <a:rPr lang="en-US" altLang="ko-KR" b="1" dirty="0">
                    <a:latin typeface="Calibri (제목)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Value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해당 </a:t>
                </a:r>
                <a:r>
                  <a:rPr lang="en-US" altLang="ko-KR" b="1" dirty="0">
                    <a:latin typeface="Calibri (제목)"/>
                  </a:rPr>
                  <a:t>state</a:t>
                </a:r>
                <a:r>
                  <a:rPr lang="ko-KR" altLang="en-US" b="1" dirty="0">
                    <a:latin typeface="Calibri (제목)"/>
                  </a:rPr>
                  <a:t>가 얼마다 가치가 있는가</a:t>
                </a:r>
                <a:endParaRPr lang="en-US" altLang="ko-KR" b="1" dirty="0">
                  <a:latin typeface="Calibri (제목)"/>
                </a:endParaRPr>
              </a:p>
              <a:p>
                <a:pPr lvl="3"/>
                <a:r>
                  <a:rPr lang="en-US" altLang="ko-KR" b="1" dirty="0">
                    <a:latin typeface="Calibri (제목)"/>
                  </a:rPr>
                  <a:t>V(s) </a:t>
                </a:r>
                <a:r>
                  <a:rPr lang="ko-KR" altLang="en-US" b="1" dirty="0">
                    <a:latin typeface="Calibri (제목)"/>
                  </a:rPr>
                  <a:t>상태 가치</a:t>
                </a:r>
                <a:r>
                  <a:rPr lang="en-US" altLang="ko-KR" b="1" dirty="0">
                    <a:latin typeface="Calibri (제목)"/>
                  </a:rPr>
                  <a:t>, Q(s, a) </a:t>
                </a:r>
                <a:r>
                  <a:rPr lang="ko-KR" altLang="en-US" b="1" dirty="0">
                    <a:latin typeface="Calibri (제목)"/>
                  </a:rPr>
                  <a:t>행동 상태 가치</a:t>
                </a:r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Return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현재 </a:t>
                </a:r>
                <a:r>
                  <a:rPr lang="en-US" altLang="ko-KR" b="1" dirty="0">
                    <a:latin typeface="Calibri (제목)"/>
                  </a:rPr>
                  <a:t>state</a:t>
                </a:r>
                <a:r>
                  <a:rPr lang="ko-KR" altLang="en-US" b="1" dirty="0">
                    <a:latin typeface="Calibri (제목)"/>
                  </a:rPr>
                  <a:t>로 부터 미래의 보상을 고려한 보상의 총합</a:t>
                </a:r>
                <a:endParaRPr lang="en-US" altLang="ko-KR" b="1" dirty="0">
                  <a:latin typeface="Calibri (제목)"/>
                </a:endParaRPr>
              </a:p>
              <a:p>
                <a:pPr lvl="3"/>
                <a:endParaRPr lang="en-US" altLang="ko-KR" b="1" dirty="0">
                  <a:latin typeface="Calibri (제목)"/>
                </a:endParaRPr>
              </a:p>
              <a:p>
                <a:pPr lvl="3"/>
                <a:endParaRPr lang="en-US" altLang="ko-KR" b="1" dirty="0">
                  <a:latin typeface="Calibri (제목)"/>
                </a:endParaRPr>
              </a:p>
              <a:p>
                <a:pPr lvl="1"/>
                <a:r>
                  <a:rPr lang="en-US" altLang="ko-KR" b="1" dirty="0">
                    <a:latin typeface="Calibri (제목)"/>
                  </a:rPr>
                  <a:t>Discount factor	</a:t>
                </a:r>
              </a:p>
              <a:p>
                <a:pPr lvl="2"/>
                <a:r>
                  <a:rPr lang="ko-KR" altLang="en-US" b="1" dirty="0">
                    <a:latin typeface="Calibri (제목)"/>
                  </a:rPr>
                  <a:t>미래의 보상을 얼마다 고려할 것인가</a:t>
                </a:r>
                <a:r>
                  <a:rPr lang="en-US" altLang="ko-KR" b="1" dirty="0">
                    <a:latin typeface="Calibri (제목)"/>
                  </a:rPr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93AC94-4130-4616-8402-C76DF0DD0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 t="-1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06CDB8F-ABCA-42FC-B8A2-48822E60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4869160"/>
            <a:ext cx="37814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3358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21233</TotalTime>
  <Words>3289</Words>
  <Application>Microsoft Office PowerPoint</Application>
  <PresentationFormat>와이드스크린</PresentationFormat>
  <Paragraphs>1076</Paragraphs>
  <Slides>53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Calibri (본문)</vt:lpstr>
      <vt:lpstr>Calibri (제목)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MARL의 개념 및 군사용 적용방안  </vt:lpstr>
      <vt:lpstr>Index</vt:lpstr>
      <vt:lpstr>현재 MARL의 연구 방향     </vt:lpstr>
      <vt:lpstr>현재 MARL의 연구 방향</vt:lpstr>
      <vt:lpstr>현재 MARL의 연구 방향</vt:lpstr>
      <vt:lpstr>현재 MARL의 연구 방향</vt:lpstr>
      <vt:lpstr>강화학습의 간단한 리뷰      </vt:lpstr>
      <vt:lpstr>강화학습의 간단한 리뷰</vt:lpstr>
      <vt:lpstr>강화학습의 간단한 리뷰</vt:lpstr>
      <vt:lpstr>Reinforcement Learning – Value base</vt:lpstr>
      <vt:lpstr>강화학습의 간단한 리뷰</vt:lpstr>
      <vt:lpstr>강화학습의 간단한 리뷰</vt:lpstr>
      <vt:lpstr>강화학습의 간단한 리뷰</vt:lpstr>
      <vt:lpstr>강화학습의 간단한 리뷰</vt:lpstr>
      <vt:lpstr>강화학습의 간단한 리뷰</vt:lpstr>
      <vt:lpstr>강화학습의 간단한 리뷰</vt:lpstr>
      <vt:lpstr>Reinforcement Learning – Policy base</vt:lpstr>
      <vt:lpstr>Reinforcement Learning – Policy base</vt:lpstr>
      <vt:lpstr>제안된 모델들     </vt:lpstr>
      <vt:lpstr>제안된 모델들</vt:lpstr>
      <vt:lpstr>제안된 모델들 - QMIX</vt:lpstr>
      <vt:lpstr>제안된 모델들 - QMIX</vt:lpstr>
      <vt:lpstr>제안된 모델들 - COMA</vt:lpstr>
      <vt:lpstr>제안된 모델들 - COMA</vt:lpstr>
      <vt:lpstr>제안된 모델들 - RODE</vt:lpstr>
      <vt:lpstr>제안된 모델들 - RODE</vt:lpstr>
      <vt:lpstr>제안된 모델들 - RODE</vt:lpstr>
      <vt:lpstr>제안된 모델들 - RODE</vt:lpstr>
      <vt:lpstr>제안된 모델들 - RODE</vt:lpstr>
      <vt:lpstr>제안된 모델들 - RODE</vt:lpstr>
      <vt:lpstr>제안된 모델들 - RODE</vt:lpstr>
      <vt:lpstr>제안된 모델들 - RODE</vt:lpstr>
      <vt:lpstr>시뮬레이션 환경      </vt:lpstr>
      <vt:lpstr>시뮬레이션 환경</vt:lpstr>
      <vt:lpstr>시뮬레이션 환경</vt:lpstr>
      <vt:lpstr>시뮬레이션 환경</vt:lpstr>
      <vt:lpstr>시뮬레이션 환경</vt:lpstr>
      <vt:lpstr>시뮬레이션 환경</vt:lpstr>
      <vt:lpstr>SHIVA      </vt:lpstr>
      <vt:lpstr>SHIVA</vt:lpstr>
      <vt:lpstr>SHIVA</vt:lpstr>
      <vt:lpstr>SHIVA</vt:lpstr>
      <vt:lpstr>SHIVA</vt:lpstr>
      <vt:lpstr>SHIVA</vt:lpstr>
      <vt:lpstr>SHIVA</vt:lpstr>
      <vt:lpstr>SHIVA</vt:lpstr>
      <vt:lpstr>SHIVA</vt:lpstr>
      <vt:lpstr>군사용으로 적용 방안       </vt:lpstr>
      <vt:lpstr>군사용으로 적용 방안</vt:lpstr>
      <vt:lpstr>군사용으로 적용 방안</vt:lpstr>
      <vt:lpstr>군사용으로 적용 방안</vt:lpstr>
      <vt:lpstr>Q &amp; A       </vt:lpstr>
      <vt:lpstr>감사합니다.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 AND PLAY LANGUAGE MODELS:  A SIMPLE APPROACH TO CONTROLLED TEXT GENERATION</dc:title>
  <dc:creator>규열 정</dc:creator>
  <cp:lastModifiedBy>규열 정</cp:lastModifiedBy>
  <cp:revision>822</cp:revision>
  <dcterms:created xsi:type="dcterms:W3CDTF">2020-10-07T11:11:01Z</dcterms:created>
  <dcterms:modified xsi:type="dcterms:W3CDTF">2021-02-22T01:22:23Z</dcterms:modified>
</cp:coreProperties>
</file>