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449" r:id="rId2"/>
    <p:sldId id="480" r:id="rId3"/>
    <p:sldId id="574" r:id="rId4"/>
    <p:sldId id="575" r:id="rId5"/>
    <p:sldId id="579" r:id="rId6"/>
    <p:sldId id="576" r:id="rId7"/>
    <p:sldId id="577" r:id="rId8"/>
    <p:sldId id="578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7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12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3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3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4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71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2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3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4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3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2021-01-04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712" y="2924944"/>
            <a:ext cx="12817424" cy="1368152"/>
          </a:xfrm>
        </p:spPr>
        <p:txBody>
          <a:bodyPr/>
          <a:lstStyle/>
          <a:p>
            <a:r>
              <a:rPr lang="en-US" altLang="ko-KR" dirty="0"/>
              <a:t>RETHINKING ATTENTION WITH PERFORMERS 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2021.1.4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FAVOR - </a:t>
            </a:r>
            <a:r>
              <a:rPr lang="en-US" altLang="ko-KR" sz="3600" b="1" dirty="0">
                <a:latin typeface="Calibri (제목)"/>
              </a:rPr>
              <a:t>Attention</a:t>
            </a:r>
            <a:r>
              <a:rPr lang="ko-KR" altLang="en-US" sz="3600" b="1" dirty="0">
                <a:latin typeface="Calibri (제목)"/>
              </a:rPr>
              <a:t>의 개선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제안하는 </a:t>
            </a:r>
            <a:r>
              <a:rPr lang="en-US" altLang="ko-KR" b="1" dirty="0">
                <a:latin typeface="+mj-ea"/>
                <a:ea typeface="+mj-ea"/>
              </a:rPr>
              <a:t>Kernel </a:t>
            </a:r>
            <a:r>
              <a:rPr lang="ko-KR" altLang="en-US" b="1" dirty="0">
                <a:latin typeface="+mj-ea"/>
                <a:ea typeface="+mj-ea"/>
              </a:rPr>
              <a:t>기법 </a:t>
            </a:r>
            <a:r>
              <a:rPr lang="en-US" altLang="ko-KR" b="1" dirty="0">
                <a:latin typeface="+mj-ea"/>
                <a:ea typeface="+mj-ea"/>
              </a:rPr>
              <a:t>– Positive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D016B2-4841-4523-A5A3-BA9345E4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162" y="2208684"/>
            <a:ext cx="6580783" cy="7199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0DDAB3-B421-40CE-9B91-050769686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3" y="2900014"/>
            <a:ext cx="8420100" cy="552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CC12AC-3CF4-46EB-B3FD-44624A345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636" y="3406874"/>
            <a:ext cx="2774727" cy="24467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395961-107D-43AC-BCD7-5DA5EE2C5A3F}"/>
              </a:ext>
            </a:extLst>
          </p:cNvPr>
          <p:cNvSpPr txBox="1"/>
          <p:nvPr/>
        </p:nvSpPr>
        <p:spPr>
          <a:xfrm>
            <a:off x="1847528" y="6093296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분산이 작아지며 안정적인 수렴이 용이 하도록 하였다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9573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EXPERIMENTS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39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연산 속도 비교</a:t>
            </a:r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05DED6-01F7-4D1C-BF5D-E96B784D1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781895"/>
            <a:ext cx="11772900" cy="2790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A15409-0974-41BB-A353-8FBCBDC2ACF2}"/>
              </a:ext>
            </a:extLst>
          </p:cNvPr>
          <p:cNvSpPr txBox="1"/>
          <p:nvPr/>
        </p:nvSpPr>
        <p:spPr>
          <a:xfrm>
            <a:off x="2351584" y="23488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순전파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3AC1D-A8B6-4FB2-9408-BFA589E629E9}"/>
              </a:ext>
            </a:extLst>
          </p:cNvPr>
          <p:cNvSpPr txBox="1"/>
          <p:nvPr/>
        </p:nvSpPr>
        <p:spPr>
          <a:xfrm>
            <a:off x="8256240" y="23488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역</a:t>
            </a:r>
            <a:r>
              <a:rPr lang="ko-KR" altLang="en-US" b="1"/>
              <a:t>전파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2795-B5B1-49F0-BEB8-BC9CC4C45DA1}"/>
              </a:ext>
            </a:extLst>
          </p:cNvPr>
          <p:cNvSpPr txBox="1"/>
          <p:nvPr/>
        </p:nvSpPr>
        <p:spPr>
          <a:xfrm>
            <a:off x="2135560" y="591021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Transformer</a:t>
            </a:r>
            <a:r>
              <a:rPr lang="ko-KR" altLang="en-US" sz="2400" b="1" dirty="0"/>
              <a:t>에 비하여 연산 속도가 빠름을 알 수 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99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커널 방법 차이에 따른 정확성 비교</a:t>
            </a:r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D1E882-049D-431E-BF86-638746ED8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2348880"/>
            <a:ext cx="6067425" cy="320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1B943-4C62-40A6-9562-08AA2AC7A8BC}"/>
              </a:ext>
            </a:extLst>
          </p:cNvPr>
          <p:cNvSpPr txBox="1"/>
          <p:nvPr/>
        </p:nvSpPr>
        <p:spPr>
          <a:xfrm>
            <a:off x="1127448" y="5733256"/>
            <a:ext cx="986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Positive </a:t>
            </a:r>
            <a:r>
              <a:rPr lang="ko-KR" altLang="en-US" sz="2400" b="1" dirty="0"/>
              <a:t>기법이 안정적임을 확인 할 수 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9349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기존 </a:t>
            </a:r>
            <a:r>
              <a:rPr lang="en-US" altLang="ko-KR" b="1" dirty="0">
                <a:latin typeface="+mj-ea"/>
                <a:ea typeface="+mj-ea"/>
              </a:rPr>
              <a:t>Transformer</a:t>
            </a:r>
            <a:r>
              <a:rPr lang="ko-KR" altLang="en-US" b="1" dirty="0">
                <a:latin typeface="+mj-ea"/>
                <a:ea typeface="+mj-ea"/>
              </a:rPr>
              <a:t>와 정확성 비교</a:t>
            </a:r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731BD3-E913-4DA0-AE74-427D1AFC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2564904"/>
            <a:ext cx="5981700" cy="289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E28B6B-0770-4F25-96A7-A73C53CE736B}"/>
              </a:ext>
            </a:extLst>
          </p:cNvPr>
          <p:cNvSpPr txBox="1"/>
          <p:nvPr/>
        </p:nvSpPr>
        <p:spPr>
          <a:xfrm>
            <a:off x="1199456" y="6036568"/>
            <a:ext cx="1008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기존 </a:t>
            </a:r>
            <a:r>
              <a:rPr lang="en-US" altLang="ko-KR" sz="2400" b="1" dirty="0"/>
              <a:t>Transformer</a:t>
            </a:r>
            <a:r>
              <a:rPr lang="ko-KR" altLang="en-US" sz="2400" b="1" dirty="0"/>
              <a:t>와 비교하여 정확성에서도 우수하며 수렴 속도도 빠르다</a:t>
            </a:r>
          </a:p>
        </p:txBody>
      </p:sp>
    </p:spTree>
    <p:extLst>
      <p:ext uri="{BB962C8B-B14F-4D97-AF65-F5344CB8AC3E}">
        <p14:creationId xmlns:p14="http://schemas.microsoft.com/office/powerpoint/2010/main" val="415889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+mj-ea"/>
                <a:ea typeface="+mj-ea"/>
              </a:rPr>
              <a:t>결론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8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+mj-ea"/>
                <a:ea typeface="+mj-ea"/>
              </a:rPr>
              <a:t>결론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400" b="1" dirty="0">
                <a:latin typeface="+mj-ea"/>
                <a:ea typeface="+mj-ea"/>
              </a:rPr>
              <a:t>기존의 </a:t>
            </a:r>
            <a:r>
              <a:rPr lang="en-US" altLang="ko-KR" sz="2400" b="1" dirty="0">
                <a:latin typeface="+mj-ea"/>
                <a:ea typeface="+mj-ea"/>
              </a:rPr>
              <a:t>Transformer</a:t>
            </a:r>
            <a:r>
              <a:rPr lang="ko-KR" altLang="en-US" sz="2400" b="1" dirty="0">
                <a:latin typeface="+mj-ea"/>
                <a:ea typeface="+mj-ea"/>
              </a:rPr>
              <a:t>의 </a:t>
            </a:r>
            <a:r>
              <a:rPr lang="ko-KR" altLang="en-US" sz="2400" b="1" dirty="0" err="1">
                <a:latin typeface="+mj-ea"/>
                <a:ea typeface="+mj-ea"/>
              </a:rPr>
              <a:t>연산량을</a:t>
            </a:r>
            <a:r>
              <a:rPr lang="ko-KR" altLang="en-US" sz="2400" b="1" dirty="0">
                <a:latin typeface="+mj-ea"/>
                <a:ea typeface="+mj-ea"/>
              </a:rPr>
              <a:t> 줄이려고 함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결국 </a:t>
            </a:r>
            <a:r>
              <a:rPr lang="en-US" altLang="ko-KR" sz="2000" dirty="0">
                <a:latin typeface="+mj-ea"/>
                <a:ea typeface="+mj-ea"/>
              </a:rPr>
              <a:t>Attention </a:t>
            </a:r>
            <a:r>
              <a:rPr lang="ko-KR" altLang="en-US" sz="2000" dirty="0">
                <a:latin typeface="+mj-ea"/>
                <a:ea typeface="+mj-ea"/>
              </a:rPr>
              <a:t>과정을 수정해야 함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400" b="1" dirty="0">
                <a:latin typeface="+mj-ea"/>
                <a:ea typeface="+mj-ea"/>
              </a:rPr>
              <a:t>Trick</a:t>
            </a:r>
            <a:r>
              <a:rPr lang="ko-KR" altLang="en-US" sz="2400" b="1" dirty="0">
                <a:latin typeface="+mj-ea"/>
                <a:ea typeface="+mj-ea"/>
              </a:rPr>
              <a:t>을 사용하여 </a:t>
            </a:r>
            <a:r>
              <a:rPr lang="ko-KR" altLang="en-US" sz="2400" b="1" dirty="0" err="1">
                <a:latin typeface="+mj-ea"/>
                <a:ea typeface="+mj-ea"/>
              </a:rPr>
              <a:t>연산량을</a:t>
            </a:r>
            <a:r>
              <a:rPr lang="ko-KR" altLang="en-US" sz="2400" b="1" dirty="0">
                <a:latin typeface="+mj-ea"/>
                <a:ea typeface="+mj-ea"/>
              </a:rPr>
              <a:t> 줄였다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이럴 경우 기존의 </a:t>
            </a:r>
            <a:r>
              <a:rPr lang="en-US" altLang="ko-KR" sz="2000" dirty="0" err="1">
                <a:latin typeface="+mj-ea"/>
                <a:ea typeface="+mj-ea"/>
              </a:rPr>
              <a:t>softmax</a:t>
            </a:r>
            <a:r>
              <a:rPr lang="ko-KR" altLang="en-US" sz="2000" dirty="0">
                <a:latin typeface="+mj-ea"/>
                <a:ea typeface="+mj-ea"/>
              </a:rPr>
              <a:t> 함수를 사용 할 수 없다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1"/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400" b="1" dirty="0" err="1">
                <a:latin typeface="+mj-ea"/>
                <a:ea typeface="+mj-ea"/>
              </a:rPr>
              <a:t>Softmax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와 비슷한 역할을 할 수 있는 </a:t>
            </a:r>
            <a:r>
              <a:rPr lang="en-US" altLang="ko-KR" sz="2400" b="1" dirty="0">
                <a:latin typeface="+mj-ea"/>
                <a:ea typeface="+mj-ea"/>
              </a:rPr>
              <a:t>Kernel</a:t>
            </a:r>
            <a:r>
              <a:rPr lang="ko-KR" altLang="en-US" sz="2400" b="1" dirty="0">
                <a:latin typeface="+mj-ea"/>
                <a:ea typeface="+mj-ea"/>
              </a:rPr>
              <a:t>기법을 제안함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단 </a:t>
            </a:r>
            <a:r>
              <a:rPr lang="en-US" altLang="ko-KR" sz="2000" dirty="0">
                <a:latin typeface="+mj-ea"/>
                <a:ea typeface="+mj-ea"/>
              </a:rPr>
              <a:t>sin-cos </a:t>
            </a:r>
            <a:r>
              <a:rPr lang="ko-KR" altLang="en-US" sz="2000" dirty="0">
                <a:latin typeface="+mj-ea"/>
                <a:ea typeface="+mj-ea"/>
              </a:rPr>
              <a:t>방법보다</a:t>
            </a:r>
            <a:r>
              <a:rPr lang="en-US" altLang="ko-KR" sz="2000" dirty="0">
                <a:latin typeface="+mj-ea"/>
                <a:ea typeface="+mj-ea"/>
              </a:rPr>
              <a:t> positive</a:t>
            </a:r>
            <a:r>
              <a:rPr lang="ko-KR" altLang="en-US" sz="2000" dirty="0">
                <a:latin typeface="+mj-ea"/>
                <a:ea typeface="+mj-ea"/>
              </a:rPr>
              <a:t> 방법이 우수함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400" b="1" dirty="0" err="1">
                <a:latin typeface="+mj-ea"/>
                <a:ea typeface="+mj-ea"/>
              </a:rPr>
              <a:t>연산량</a:t>
            </a:r>
            <a:r>
              <a:rPr lang="ko-KR" altLang="en-US" sz="2400" b="1" dirty="0">
                <a:latin typeface="+mj-ea"/>
                <a:ea typeface="+mj-ea"/>
              </a:rPr>
              <a:t> 및 정확성에서 기존 </a:t>
            </a:r>
            <a:r>
              <a:rPr lang="en-US" altLang="ko-KR" sz="2400" b="1" dirty="0">
                <a:latin typeface="+mj-ea"/>
                <a:ea typeface="+mj-ea"/>
              </a:rPr>
              <a:t>Transformer</a:t>
            </a:r>
            <a:r>
              <a:rPr lang="ko-KR" altLang="en-US" sz="2400" b="1" dirty="0">
                <a:latin typeface="+mj-ea"/>
                <a:ea typeface="+mj-ea"/>
              </a:rPr>
              <a:t>보다 우수하다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3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dirty="0"/>
              <a:t>FAVOR</a:t>
            </a:r>
          </a:p>
          <a:p>
            <a:r>
              <a:rPr lang="en-US" altLang="ko-KR" b="1" dirty="0"/>
              <a:t>EXPERIMENTS</a:t>
            </a:r>
          </a:p>
          <a:p>
            <a:r>
              <a:rPr lang="ko-KR" altLang="en-US" sz="2800" b="1" dirty="0">
                <a:latin typeface="+mj-ea"/>
                <a:ea typeface="+mj-ea"/>
              </a:rPr>
              <a:t>결론</a:t>
            </a:r>
            <a:endParaRPr lang="en-US" altLang="ko-KR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Transformer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사용되는 </a:t>
            </a:r>
            <a:r>
              <a:rPr lang="en-US" altLang="ko-KR" b="1" dirty="0"/>
              <a:t>Attention</a:t>
            </a:r>
            <a:r>
              <a:rPr lang="ko-KR" altLang="en-US" b="1" dirty="0"/>
              <a:t>기능의 </a:t>
            </a:r>
            <a:r>
              <a:rPr lang="ko-KR" altLang="en-US" b="1" dirty="0" err="1"/>
              <a:t>연산량이</a:t>
            </a:r>
            <a:r>
              <a:rPr lang="ko-KR" altLang="en-US" b="1" dirty="0"/>
              <a:t> 상당하다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과도한 </a:t>
            </a:r>
            <a:r>
              <a:rPr lang="ko-KR" altLang="en-US" b="1" dirty="0" err="1"/>
              <a:t>연산량으로</a:t>
            </a:r>
            <a:r>
              <a:rPr lang="ko-KR" altLang="en-US" b="1" dirty="0"/>
              <a:t> 인해 효율성이 저하된다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이에 </a:t>
            </a:r>
            <a:r>
              <a:rPr lang="ko-KR" altLang="en-US" b="1" dirty="0" err="1"/>
              <a:t>연산량을</a:t>
            </a:r>
            <a:r>
              <a:rPr lang="ko-KR" altLang="en-US" b="1" dirty="0"/>
              <a:t> 줄이는 방법이 필요하다</a:t>
            </a:r>
            <a:r>
              <a:rPr lang="en-US" altLang="ko-KR" b="1" dirty="0"/>
              <a:t>.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en-US" altLang="ko-KR" b="1" dirty="0"/>
              <a:t>FAVOR</a:t>
            </a:r>
            <a:r>
              <a:rPr lang="ko-KR" altLang="en-US" b="1" dirty="0"/>
              <a:t>를 도입함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우선적으로 </a:t>
            </a:r>
            <a:r>
              <a:rPr lang="en-US" altLang="ko-KR" b="1" dirty="0"/>
              <a:t>Attention</a:t>
            </a:r>
            <a:r>
              <a:rPr lang="ko-KR" altLang="en-US" b="1" dirty="0"/>
              <a:t>의 </a:t>
            </a:r>
            <a:r>
              <a:rPr lang="ko-KR" altLang="en-US" b="1" dirty="0" err="1"/>
              <a:t>연산량을</a:t>
            </a:r>
            <a:r>
              <a:rPr lang="ko-KR" altLang="en-US" b="1" dirty="0"/>
              <a:t> 줄인다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이에 새로운 </a:t>
            </a:r>
            <a:r>
              <a:rPr lang="en-US" altLang="ko-KR" b="1" dirty="0"/>
              <a:t>Kernel </a:t>
            </a:r>
            <a:r>
              <a:rPr lang="ko-KR" altLang="en-US" b="1" dirty="0"/>
              <a:t>기법을 제안함</a:t>
            </a:r>
            <a:r>
              <a:rPr lang="en-US" altLang="ko-KR" b="1" dirty="0"/>
              <a:t>(</a:t>
            </a:r>
            <a:r>
              <a:rPr lang="en-US" altLang="ko-KR" b="1" dirty="0" err="1"/>
              <a:t>softmax</a:t>
            </a:r>
            <a:r>
              <a:rPr lang="en-US" altLang="ko-KR" b="1" dirty="0"/>
              <a:t> </a:t>
            </a:r>
            <a:r>
              <a:rPr lang="ko-KR" altLang="en-US" b="1" dirty="0"/>
              <a:t>역할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시간 복잡도 개선 구조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36C537-57E3-48A1-9A34-9978BB3C5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4" y="2924944"/>
            <a:ext cx="10814992" cy="33424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9BD716-60BA-499D-94F1-FC4419C80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462" y="2230101"/>
            <a:ext cx="8601075" cy="495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950364-1544-4B7B-BEC5-8EBE1834A9FD}"/>
              </a:ext>
            </a:extLst>
          </p:cNvPr>
          <p:cNvSpPr txBox="1"/>
          <p:nvPr/>
        </p:nvSpPr>
        <p:spPr>
          <a:xfrm>
            <a:off x="2566120" y="626742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기존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F7CC0-8D3F-48EE-AC3D-2B4B73359783}"/>
              </a:ext>
            </a:extLst>
          </p:cNvPr>
          <p:cNvSpPr txBox="1"/>
          <p:nvPr/>
        </p:nvSpPr>
        <p:spPr>
          <a:xfrm>
            <a:off x="8184232" y="626742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제안</a:t>
            </a:r>
          </a:p>
        </p:txBody>
      </p:sp>
    </p:spTree>
    <p:extLst>
      <p:ext uri="{BB962C8B-B14F-4D97-AF65-F5344CB8AC3E}">
        <p14:creationId xmlns:p14="http://schemas.microsoft.com/office/powerpoint/2010/main" val="20432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FAVOR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29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FAVOR - </a:t>
            </a:r>
            <a:r>
              <a:rPr lang="en-US" altLang="ko-KR" sz="3600" b="1" dirty="0">
                <a:latin typeface="Calibri (제목)"/>
              </a:rPr>
              <a:t>Attention</a:t>
            </a:r>
            <a:r>
              <a:rPr lang="ko-KR" altLang="en-US" sz="3600" b="1" dirty="0">
                <a:latin typeface="Calibri (제목)"/>
              </a:rPr>
              <a:t>의 개선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800" b="1" dirty="0">
                <a:latin typeface="+mj-ea"/>
                <a:ea typeface="+mj-ea"/>
              </a:rPr>
              <a:t>일반적인 </a:t>
            </a:r>
            <a:r>
              <a:rPr lang="en-US" altLang="ko-KR" sz="2800" b="1" dirty="0">
                <a:latin typeface="+mj-ea"/>
                <a:ea typeface="+mj-ea"/>
              </a:rPr>
              <a:t>Attention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FFEB7B-ACF3-48CC-AC52-9A237F03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2230101"/>
            <a:ext cx="8601075" cy="4953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C16046-7234-45F9-9F8A-740B72751F8F}"/>
              </a:ext>
            </a:extLst>
          </p:cNvPr>
          <p:cNvCxnSpPr>
            <a:cxnSpLocks/>
          </p:cNvCxnSpPr>
          <p:nvPr/>
        </p:nvCxnSpPr>
        <p:spPr>
          <a:xfrm flipV="1">
            <a:off x="6095999" y="2718729"/>
            <a:ext cx="1800200" cy="66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039666-5449-4C04-9C38-11920F76B3DD}"/>
                  </a:ext>
                </a:extLst>
              </p:cNvPr>
              <p:cNvSpPr txBox="1"/>
              <p:nvPr/>
            </p:nvSpPr>
            <p:spPr>
              <a:xfrm>
                <a:off x="1271464" y="3008571"/>
                <a:ext cx="2844625" cy="1545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039666-5449-4C04-9C38-11920F76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3008571"/>
                <a:ext cx="2844625" cy="1545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1124F0-0084-4B67-A176-5C63BE44381C}"/>
                  </a:ext>
                </a:extLst>
              </p:cNvPr>
              <p:cNvSpPr txBox="1"/>
              <p:nvPr/>
            </p:nvSpPr>
            <p:spPr>
              <a:xfrm>
                <a:off x="8412547" y="3008571"/>
                <a:ext cx="2942344" cy="1637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1124F0-0084-4B67-A176-5C63BE443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547" y="3008571"/>
                <a:ext cx="2942344" cy="1637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7BCAEC8-E0F0-46D8-AFE5-F155D586E80A}"/>
              </a:ext>
            </a:extLst>
          </p:cNvPr>
          <p:cNvSpPr txBox="1"/>
          <p:nvPr/>
        </p:nvSpPr>
        <p:spPr>
          <a:xfrm>
            <a:off x="2351584" y="465237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 x d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F330E5-BF1F-48D2-A230-EE10DC72CD0A}"/>
              </a:ext>
            </a:extLst>
          </p:cNvPr>
          <p:cNvSpPr txBox="1"/>
          <p:nvPr/>
        </p:nvSpPr>
        <p:spPr>
          <a:xfrm>
            <a:off x="9816727" y="465237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 x d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8B320B-2DCD-4B9D-9E92-7509E089E42F}"/>
                  </a:ext>
                </a:extLst>
              </p:cNvPr>
              <p:cNvSpPr txBox="1"/>
              <p:nvPr/>
            </p:nvSpPr>
            <p:spPr>
              <a:xfrm>
                <a:off x="4335256" y="2967439"/>
                <a:ext cx="3106684" cy="1622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…  </m:t>
                          </m:r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8B320B-2DCD-4B9D-9E92-7509E089E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256" y="2967439"/>
                <a:ext cx="3106684" cy="16222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95D9385-30FD-43EA-BB79-BEF8D0ACCA26}"/>
              </a:ext>
            </a:extLst>
          </p:cNvPr>
          <p:cNvSpPr txBox="1"/>
          <p:nvPr/>
        </p:nvSpPr>
        <p:spPr>
          <a:xfrm>
            <a:off x="5749752" y="465237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 x L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7824A9-43E5-4AD1-8329-4300235BFF4D}"/>
                  </a:ext>
                </a:extLst>
              </p:cNvPr>
              <p:cNvSpPr txBox="1"/>
              <p:nvPr/>
            </p:nvSpPr>
            <p:spPr>
              <a:xfrm>
                <a:off x="3609987" y="5222608"/>
                <a:ext cx="5297011" cy="375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𝑸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400" b="1" dirty="0"/>
                  <a:t> (d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b="1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ko-KR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R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ko-KR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7824A9-43E5-4AD1-8329-4300235B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987" y="5222608"/>
                <a:ext cx="5297011" cy="375872"/>
              </a:xfrm>
              <a:prstGeom prst="rect">
                <a:avLst/>
              </a:prstGeom>
              <a:blipFill>
                <a:blip r:embed="rId7"/>
                <a:stretch>
                  <a:fillRect l="-2532" t="-24590" b="-49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25CF95-D348-4709-A37F-4EF1E84CEA70}"/>
                  </a:ext>
                </a:extLst>
              </p:cNvPr>
              <p:cNvSpPr txBox="1"/>
              <p:nvPr/>
            </p:nvSpPr>
            <p:spPr>
              <a:xfrm>
                <a:off x="2869432" y="5956120"/>
                <a:ext cx="6624736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 dirty="0"/>
                  <a:t>시간 복잡도 </a:t>
                </a:r>
                <a:r>
                  <a:rPr lang="en-US" altLang="ko-KR" sz="2800" b="1" dirty="0"/>
                  <a:t>:</a:t>
                </a:r>
                <a:r>
                  <a:rPr lang="ko-KR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25CF95-D348-4709-A37F-4EF1E84CE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432" y="5956120"/>
                <a:ext cx="6624736" cy="532966"/>
              </a:xfrm>
              <a:prstGeom prst="rect">
                <a:avLst/>
              </a:prstGeom>
              <a:blipFill>
                <a:blip r:embed="rId8"/>
                <a:stretch>
                  <a:fillRect t="-1494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76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FAVOR - </a:t>
            </a:r>
            <a:r>
              <a:rPr lang="en-US" altLang="ko-KR" sz="3600" b="1" dirty="0">
                <a:latin typeface="Calibri (제목)"/>
              </a:rPr>
              <a:t>Attention</a:t>
            </a:r>
            <a:r>
              <a:rPr lang="ko-KR" altLang="en-US" sz="3600" b="1" dirty="0">
                <a:latin typeface="Calibri (제목)"/>
              </a:rPr>
              <a:t>의 개선</a:t>
            </a:r>
            <a:endParaRPr lang="en-US" altLang="ko-KR" sz="3600" b="1" dirty="0">
              <a:latin typeface="Calibri (제목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00" y="1700808"/>
                <a:ext cx="10972800" cy="4953000"/>
              </a:xfrm>
            </p:spPr>
            <p:txBody>
              <a:bodyPr/>
              <a:lstStyle/>
              <a:p>
                <a:r>
                  <a:rPr lang="ko-KR" altLang="en-US" b="1" dirty="0">
                    <a:latin typeface="+mj-ea"/>
                    <a:ea typeface="+mj-ea"/>
                  </a:rPr>
                  <a:t>시간 복잡도 개선하기 </a:t>
                </a:r>
                <a:r>
                  <a:rPr lang="en-US" altLang="ko-KR" b="1" dirty="0">
                    <a:latin typeface="+mj-ea"/>
                    <a:ea typeface="+mj-ea"/>
                  </a:rPr>
                  <a:t>– Trick!</a:t>
                </a:r>
              </a:p>
              <a:p>
                <a:pPr lvl="1"/>
                <a:r>
                  <a:rPr lang="ko-KR" altLang="en-US" b="1" dirty="0">
                    <a:latin typeface="+mj-ea"/>
                    <a:ea typeface="+mj-ea"/>
                  </a:rPr>
                  <a:t>일반적인 </a:t>
                </a:r>
                <a:r>
                  <a:rPr lang="en-US" altLang="ko-KR" b="1" dirty="0">
                    <a:latin typeface="+mj-ea"/>
                    <a:ea typeface="+mj-ea"/>
                  </a:rPr>
                  <a:t>Attention -&gt;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𝑨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𝒔𝒐𝒇𝒕𝒎𝒂𝒌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𝒌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) </m:t>
                    </m:r>
                  </m:oMath>
                </a14:m>
                <a:endParaRPr lang="en-US" altLang="ko-KR" b="1" dirty="0">
                  <a:latin typeface="+mj-ea"/>
                  <a:ea typeface="+mj-ea"/>
                </a:endParaRPr>
              </a:p>
              <a:p>
                <a:pPr lvl="1"/>
                <a:r>
                  <a:rPr lang="ko-KR" altLang="en-US" b="1" dirty="0">
                    <a:latin typeface="+mj-ea"/>
                    <a:ea typeface="+mj-ea"/>
                  </a:rPr>
                  <a:t>제안한 방법 </a:t>
                </a:r>
                <a:r>
                  <a:rPr lang="en-US" altLang="ko-KR" b="1" dirty="0">
                    <a:latin typeface="+mj-ea"/>
                    <a:ea typeface="+mj-ea"/>
                  </a:rPr>
                  <a:t>-&gt;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𝑨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𝑲𝒆𝒓𝒏𝒆𝒍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𝑲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ko-KR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0" y="1700808"/>
                <a:ext cx="10972800" cy="4953000"/>
              </a:xfrm>
              <a:blipFill>
                <a:blip r:embed="rId3"/>
                <a:stretch>
                  <a:fillRect l="-944" t="-1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2E2212-02E7-45A3-A030-B47E43A9D2BD}"/>
                  </a:ext>
                </a:extLst>
              </p:cNvPr>
              <p:cNvSpPr txBox="1"/>
              <p:nvPr/>
            </p:nvSpPr>
            <p:spPr>
              <a:xfrm>
                <a:off x="3287687" y="3356992"/>
                <a:ext cx="5256585" cy="46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+mj-ea"/>
                        </a:rPr>
                        <m:t>𝑲𝒆𝒓𝒏𝒆𝒍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𝑸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, 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𝑲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+mj-ea"/>
                        </a:rPr>
                        <m:t>𝑬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sSup>
                        <m:sSupPr>
                          <m:ctrlPr>
                            <a:rPr lang="ko-KR" alt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  <m:d>
                            <m:d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2E2212-02E7-45A3-A030-B47E43A9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7" y="3356992"/>
                <a:ext cx="5256585" cy="468718"/>
              </a:xfrm>
              <a:prstGeom prst="rect">
                <a:avLst/>
              </a:prstGeom>
              <a:blipFill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1A221F-7575-4A60-AC94-DB7F5C9B8734}"/>
                  </a:ext>
                </a:extLst>
              </p:cNvPr>
              <p:cNvSpPr txBox="1"/>
              <p:nvPr/>
            </p:nvSpPr>
            <p:spPr>
              <a:xfrm>
                <a:off x="4799856" y="3890392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sz="2400" b="1" dirty="0"/>
                  <a:t>: mapping (d -&gt; r)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1A221F-7575-4A60-AC94-DB7F5C9B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3890392"/>
                <a:ext cx="2736304" cy="461665"/>
              </a:xfrm>
              <a:prstGeom prst="rect">
                <a:avLst/>
              </a:prstGeom>
              <a:blipFill>
                <a:blip r:embed="rId5"/>
                <a:stretch>
                  <a:fillRect l="-1114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5D1894-4011-403E-A7EF-FA6DB40359FB}"/>
              </a:ext>
            </a:extLst>
          </p:cNvPr>
          <p:cNvCxnSpPr/>
          <p:nvPr/>
        </p:nvCxnSpPr>
        <p:spPr>
          <a:xfrm>
            <a:off x="119336" y="4352057"/>
            <a:ext cx="12072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8C337B-0124-4D1C-852A-E07E34EF29B5}"/>
                  </a:ext>
                </a:extLst>
              </p:cNvPr>
              <p:cNvSpPr txBox="1"/>
              <p:nvPr/>
            </p:nvSpPr>
            <p:spPr>
              <a:xfrm>
                <a:off x="9622162" y="2063627"/>
                <a:ext cx="897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Q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altLang="ko-KR" dirty="0"/>
                  <a:t>L X 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8C337B-0124-4D1C-852A-E07E34EF2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162" y="2063627"/>
                <a:ext cx="897682" cy="276999"/>
              </a:xfrm>
              <a:prstGeom prst="rect">
                <a:avLst/>
              </a:prstGeom>
              <a:blipFill>
                <a:blip r:embed="rId6"/>
                <a:stretch>
                  <a:fillRect l="-15541" t="-28889" r="-1486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40C09E-AE84-4239-8640-7C942785160A}"/>
                  </a:ext>
                </a:extLst>
              </p:cNvPr>
              <p:cNvSpPr txBox="1"/>
              <p:nvPr/>
            </p:nvSpPr>
            <p:spPr>
              <a:xfrm>
                <a:off x="9610726" y="2452357"/>
                <a:ext cx="1055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ko-KR" dirty="0"/>
                  <a:t> X 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40C09E-AE84-4239-8640-7C9427851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726" y="2452357"/>
                <a:ext cx="1055289" cy="276999"/>
              </a:xfrm>
              <a:prstGeom prst="rect">
                <a:avLst/>
              </a:prstGeom>
              <a:blipFill>
                <a:blip r:embed="rId7"/>
                <a:stretch>
                  <a:fillRect l="-9827" t="-28261" r="-1271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572AFE-7424-4145-ABF9-4ED645CDC061}"/>
                  </a:ext>
                </a:extLst>
              </p:cNvPr>
              <p:cNvSpPr txBox="1"/>
              <p:nvPr/>
            </p:nvSpPr>
            <p:spPr>
              <a:xfrm>
                <a:off x="9622162" y="2874026"/>
                <a:ext cx="1359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ko-KR" dirty="0"/>
                  <a:t> X 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572AFE-7424-4145-ABF9-4ED645CDC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162" y="2874026"/>
                <a:ext cx="1359859" cy="276999"/>
              </a:xfrm>
              <a:prstGeom prst="rect">
                <a:avLst/>
              </a:prstGeom>
              <a:blipFill>
                <a:blip r:embed="rId8"/>
                <a:stretch>
                  <a:fillRect l="-6696" t="-28261" r="-937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EF16BE-BEEE-435A-9AB9-44FCECAEA1BF}"/>
                  </a:ext>
                </a:extLst>
              </p:cNvPr>
              <p:cNvSpPr txBox="1"/>
              <p:nvPr/>
            </p:nvSpPr>
            <p:spPr>
              <a:xfrm>
                <a:off x="9610726" y="3286743"/>
                <a:ext cx="145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L X 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EF16BE-BEEE-435A-9AB9-44FCECAEA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726" y="3286743"/>
                <a:ext cx="1451423" cy="276999"/>
              </a:xfrm>
              <a:prstGeom prst="rect">
                <a:avLst/>
              </a:prstGeom>
              <a:blipFill>
                <a:blip r:embed="rId9"/>
                <a:stretch>
                  <a:fillRect l="-6723" t="-28261" r="-8824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701CC9-240D-4FE0-98FC-C4CC51CD9755}"/>
              </a:ext>
            </a:extLst>
          </p:cNvPr>
          <p:cNvCxnSpPr/>
          <p:nvPr/>
        </p:nvCxnSpPr>
        <p:spPr>
          <a:xfrm>
            <a:off x="8832304" y="1417638"/>
            <a:ext cx="0" cy="2934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62B32D-3066-4B2F-9872-A3E61A21DB72}"/>
                  </a:ext>
                </a:extLst>
              </p:cNvPr>
              <p:cNvSpPr txBox="1"/>
              <p:nvPr/>
            </p:nvSpPr>
            <p:spPr>
              <a:xfrm>
                <a:off x="9264352" y="3890392"/>
                <a:ext cx="231804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∅(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p>
                              <m:r>
                                <a:rPr lang="en-US" altLang="ko-KR" sz="2000" b="1" i="1" dirty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20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62B32D-3066-4B2F-9872-A3E61A21D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352" y="3890392"/>
                <a:ext cx="2318044" cy="405624"/>
              </a:xfrm>
              <a:prstGeom prst="rect">
                <a:avLst/>
              </a:prstGeom>
              <a:blipFill>
                <a:blip r:embed="rId10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E69D101-1072-4864-ABDE-880CBD5FAE57}"/>
              </a:ext>
            </a:extLst>
          </p:cNvPr>
          <p:cNvSpPr txBox="1"/>
          <p:nvPr/>
        </p:nvSpPr>
        <p:spPr>
          <a:xfrm>
            <a:off x="171600" y="454078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Attention =  Kernel(Q, K) V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203895-73F5-4288-BDF0-8B4502C29AE0}"/>
                  </a:ext>
                </a:extLst>
              </p:cNvPr>
              <p:cNvSpPr txBox="1"/>
              <p:nvPr/>
            </p:nvSpPr>
            <p:spPr>
              <a:xfrm>
                <a:off x="1683769" y="4904273"/>
                <a:ext cx="396044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 V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203895-73F5-4288-BDF0-8B4502C29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69" y="4904273"/>
                <a:ext cx="3960440" cy="468205"/>
              </a:xfrm>
              <a:prstGeom prst="rect">
                <a:avLst/>
              </a:prstGeom>
              <a:blipFill>
                <a:blip r:embed="rId11"/>
                <a:stretch>
                  <a:fillRect l="-2308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1FD791-91F3-470A-8468-02E9AD5C8AB3}"/>
                  </a:ext>
                </a:extLst>
              </p:cNvPr>
              <p:cNvSpPr txBox="1"/>
              <p:nvPr/>
            </p:nvSpPr>
            <p:spPr>
              <a:xfrm>
                <a:off x="1692897" y="5379399"/>
                <a:ext cx="396044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 V)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1FD791-91F3-470A-8468-02E9AD5C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97" y="5379399"/>
                <a:ext cx="3960440" cy="468205"/>
              </a:xfrm>
              <a:prstGeom prst="rect">
                <a:avLst/>
              </a:prstGeom>
              <a:blipFill>
                <a:blip r:embed="rId12"/>
                <a:stretch>
                  <a:fillRect l="-2465" t="-9091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7970E3B8-2BE7-4BE9-8871-2134172D86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9" y="5961237"/>
            <a:ext cx="8343900" cy="600075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5193E-B313-49A3-AC2D-E32C45E69866}"/>
              </a:ext>
            </a:extLst>
          </p:cNvPr>
          <p:cNvCxnSpPr>
            <a:endCxn id="36" idx="2"/>
          </p:cNvCxnSpPr>
          <p:nvPr/>
        </p:nvCxnSpPr>
        <p:spPr>
          <a:xfrm>
            <a:off x="1971801" y="5847604"/>
            <a:ext cx="1701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4A61848-A4CC-4F10-BF7C-B856A950FE5F}"/>
              </a:ext>
            </a:extLst>
          </p:cNvPr>
          <p:cNvCxnSpPr/>
          <p:nvPr/>
        </p:nvCxnSpPr>
        <p:spPr>
          <a:xfrm>
            <a:off x="2927648" y="6540850"/>
            <a:ext cx="1701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802822A4-58CA-45B8-ACE5-8FC9E7889C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07619" y="4505675"/>
            <a:ext cx="3807318" cy="22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FAVOR - </a:t>
            </a:r>
            <a:r>
              <a:rPr lang="en-US" altLang="ko-KR" sz="3600" b="1" dirty="0">
                <a:latin typeface="Calibri (제목)"/>
              </a:rPr>
              <a:t>Attention</a:t>
            </a:r>
            <a:r>
              <a:rPr lang="ko-KR" altLang="en-US" sz="3600" b="1" dirty="0">
                <a:latin typeface="Calibri (제목)"/>
              </a:rPr>
              <a:t>의 개선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 err="1">
                <a:latin typeface="+mj-ea"/>
                <a:ea typeface="+mj-ea"/>
              </a:rPr>
              <a:t>Softmax</a:t>
            </a:r>
            <a:r>
              <a:rPr lang="ko-KR" altLang="en-US" b="1" dirty="0">
                <a:latin typeface="+mj-ea"/>
                <a:ea typeface="+mj-ea"/>
              </a:rPr>
              <a:t>의 역할을 하는 </a:t>
            </a:r>
            <a:r>
              <a:rPr lang="en-US" altLang="ko-KR" b="1" dirty="0">
                <a:latin typeface="+mj-ea"/>
                <a:ea typeface="+mj-ea"/>
              </a:rPr>
              <a:t>kernel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(sin-cos)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714B33-7BC3-475B-A7D5-2E340318F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204864"/>
            <a:ext cx="6580783" cy="7199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354DA0-5282-49FC-8CCC-26343E8AE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728" y="3001170"/>
            <a:ext cx="5429250" cy="561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D186E-4FCB-430D-B011-9F9A87EB21F7}"/>
              </a:ext>
            </a:extLst>
          </p:cNvPr>
          <p:cNvSpPr txBox="1"/>
          <p:nvPr/>
        </p:nvSpPr>
        <p:spPr>
          <a:xfrm>
            <a:off x="1753841" y="309749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Softmax</a:t>
            </a:r>
            <a:r>
              <a:rPr lang="en-US" altLang="ko-KR" b="1" dirty="0"/>
              <a:t> kernel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49DBC26-888B-4F90-85C2-D0764A5FCF91}"/>
              </a:ext>
            </a:extLst>
          </p:cNvPr>
          <p:cNvCxnSpPr>
            <a:cxnSpLocks/>
          </p:cNvCxnSpPr>
          <p:nvPr/>
        </p:nvCxnSpPr>
        <p:spPr>
          <a:xfrm>
            <a:off x="0" y="417730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3C54F6-8773-4C5A-8698-2CA55D9A9644}"/>
              </a:ext>
            </a:extLst>
          </p:cNvPr>
          <p:cNvSpPr txBox="1"/>
          <p:nvPr/>
        </p:nvSpPr>
        <p:spPr>
          <a:xfrm>
            <a:off x="3539715" y="3663305"/>
            <a:ext cx="4780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 방법은 분산이 매우 커짐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6CC1C-776C-4D68-BEC6-F0A402B0CA04}"/>
              </a:ext>
            </a:extLst>
          </p:cNvPr>
          <p:cNvSpPr txBox="1"/>
          <p:nvPr/>
        </p:nvSpPr>
        <p:spPr>
          <a:xfrm>
            <a:off x="3121993" y="4691599"/>
            <a:ext cx="6480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Softmax</a:t>
            </a:r>
            <a:r>
              <a:rPr lang="ko-KR" altLang="en-US" sz="2000" b="1" dirty="0"/>
              <a:t>의 경우 결과값이 항상 양수로 나온다</a:t>
            </a:r>
            <a:r>
              <a:rPr lang="en-US" altLang="ko-KR" sz="20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그러나 위 방법은 음수 범위까지 나오게 된다</a:t>
            </a:r>
            <a:r>
              <a:rPr lang="en-US" altLang="ko-KR" sz="20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따라서 안정적인 수렴이 어렵다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88561312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13836</TotalTime>
  <Words>388</Words>
  <Application>Microsoft Office PowerPoint</Application>
  <PresentationFormat>와이드스크린</PresentationFormat>
  <Paragraphs>107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Calibri (제목)</vt:lpstr>
      <vt:lpstr>맑은 고딕</vt:lpstr>
      <vt:lpstr>새굴림</vt:lpstr>
      <vt:lpstr>Arial</vt:lpstr>
      <vt:lpstr>Calibri</vt:lpstr>
      <vt:lpstr>Cambria Math</vt:lpstr>
      <vt:lpstr>Tahoma</vt:lpstr>
      <vt:lpstr>Wingdings</vt:lpstr>
      <vt:lpstr>연구실</vt:lpstr>
      <vt:lpstr>RETHINKING ATTENTION WITH PERFORMERS   </vt:lpstr>
      <vt:lpstr>Index</vt:lpstr>
      <vt:lpstr>도입 배경    </vt:lpstr>
      <vt:lpstr>도입 배경</vt:lpstr>
      <vt:lpstr>도입 배경</vt:lpstr>
      <vt:lpstr>FAVOR</vt:lpstr>
      <vt:lpstr>FAVOR - Attention의 개선</vt:lpstr>
      <vt:lpstr>FAVOR - Attention의 개선</vt:lpstr>
      <vt:lpstr>FAVOR - Attention의 개선</vt:lpstr>
      <vt:lpstr>FAVOR - Attention의 개선</vt:lpstr>
      <vt:lpstr>EXPERIMENTS</vt:lpstr>
      <vt:lpstr>EXPERIMENTS</vt:lpstr>
      <vt:lpstr>EXPERIMENTS</vt:lpstr>
      <vt:lpstr>EXPERIMENTS</vt:lpstr>
      <vt:lpstr>결론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591</cp:revision>
  <dcterms:created xsi:type="dcterms:W3CDTF">2020-10-07T11:11:01Z</dcterms:created>
  <dcterms:modified xsi:type="dcterms:W3CDTF">2021-01-04T01:48:25Z</dcterms:modified>
</cp:coreProperties>
</file>