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49" r:id="rId2"/>
    <p:sldId id="480" r:id="rId3"/>
    <p:sldId id="574" r:id="rId4"/>
    <p:sldId id="575" r:id="rId5"/>
    <p:sldId id="585" r:id="rId6"/>
    <p:sldId id="577" r:id="rId7"/>
    <p:sldId id="576" r:id="rId8"/>
    <p:sldId id="578" r:id="rId9"/>
    <p:sldId id="579" r:id="rId10"/>
    <p:sldId id="581" r:id="rId11"/>
    <p:sldId id="580" r:id="rId12"/>
    <p:sldId id="582" r:id="rId13"/>
    <p:sldId id="584" r:id="rId14"/>
    <p:sldId id="586" r:id="rId15"/>
    <p:sldId id="587" r:id="rId16"/>
    <p:sldId id="590" r:id="rId17"/>
    <p:sldId id="591" r:id="rId18"/>
    <p:sldId id="592" r:id="rId1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6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5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8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9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9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4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0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6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4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2021-02-14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jukebo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704" y="2852936"/>
            <a:ext cx="12817424" cy="1368152"/>
          </a:xfrm>
        </p:spPr>
        <p:txBody>
          <a:bodyPr/>
          <a:lstStyle/>
          <a:p>
            <a:r>
              <a:rPr lang="en-US" altLang="ko-KR" dirty="0"/>
              <a:t>Jukebox: A Generative Model for Music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2021.2.15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Music VQ-VAE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22003"/>
            <a:ext cx="11557284" cy="4953000"/>
          </a:xfrm>
        </p:spPr>
        <p:txBody>
          <a:bodyPr/>
          <a:lstStyle/>
          <a:p>
            <a:r>
              <a:rPr lang="ko-KR" altLang="en-US" b="1" dirty="0"/>
              <a:t>전체 구조</a:t>
            </a:r>
            <a:endParaRPr lang="en-US" altLang="ko-KR" b="1" dirty="0"/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0A3023-8E6A-4DB1-A93F-40CEEFD2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2" y="2492896"/>
            <a:ext cx="11557284" cy="36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Music VQ-VAE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22003"/>
            <a:ext cx="11557284" cy="4953000"/>
          </a:xfrm>
        </p:spPr>
        <p:txBody>
          <a:bodyPr/>
          <a:lstStyle/>
          <a:p>
            <a:r>
              <a:rPr lang="en-US" altLang="ko-KR" b="1" dirty="0"/>
              <a:t>Separated Autoencoders</a:t>
            </a:r>
          </a:p>
          <a:p>
            <a:pPr lvl="1"/>
            <a:r>
              <a:rPr lang="en-US" altLang="ko-KR" b="1" dirty="0"/>
              <a:t>hop (</a:t>
            </a:r>
            <a:r>
              <a:rPr lang="ko-KR" altLang="en-US" b="1" dirty="0"/>
              <a:t>간격</a:t>
            </a:r>
            <a:r>
              <a:rPr lang="en-US" altLang="ko-KR" b="1" dirty="0"/>
              <a:t>)</a:t>
            </a:r>
            <a:r>
              <a:rPr lang="ko-KR" altLang="en-US" b="1" dirty="0"/>
              <a:t>별로 따로 </a:t>
            </a:r>
            <a:r>
              <a:rPr lang="en-US" altLang="ko-KR" b="1" dirty="0"/>
              <a:t>Encoding 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BBE78A-1A0D-4196-86C7-55DD26C23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5" y="2511776"/>
            <a:ext cx="6264696" cy="3285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610B9-DFD7-4F4A-86C1-63F708E9B459}"/>
              </a:ext>
            </a:extLst>
          </p:cNvPr>
          <p:cNvSpPr txBox="1"/>
          <p:nvPr/>
        </p:nvSpPr>
        <p:spPr>
          <a:xfrm>
            <a:off x="1199456" y="6034842"/>
            <a:ext cx="1040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전체 맥락적 정보와 지역적 정보를 모두 함축 할 수 있는 효과를 누릴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B33F1-85C2-4827-AAE1-A466CF3B082D}"/>
              </a:ext>
            </a:extLst>
          </p:cNvPr>
          <p:cNvSpPr txBox="1"/>
          <p:nvPr/>
        </p:nvSpPr>
        <p:spPr>
          <a:xfrm>
            <a:off x="6744072" y="312544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7AD12-338F-4CB5-A627-22A8285A6C4C}"/>
              </a:ext>
            </a:extLst>
          </p:cNvPr>
          <p:cNvSpPr txBox="1"/>
          <p:nvPr/>
        </p:nvSpPr>
        <p:spPr>
          <a:xfrm>
            <a:off x="6744072" y="39625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Middle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20527-B0C1-49F6-9065-AE57C37CB4F6}"/>
              </a:ext>
            </a:extLst>
          </p:cNvPr>
          <p:cNvSpPr txBox="1"/>
          <p:nvPr/>
        </p:nvSpPr>
        <p:spPr>
          <a:xfrm>
            <a:off x="6750496" y="47995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Bottom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D9CAF-0326-43E7-B474-A09359560FF4}"/>
              </a:ext>
            </a:extLst>
          </p:cNvPr>
          <p:cNvSpPr txBox="1"/>
          <p:nvPr/>
        </p:nvSpPr>
        <p:spPr>
          <a:xfrm>
            <a:off x="7952549" y="3429000"/>
            <a:ext cx="41974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높은 레벨에서는 음량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멜로디 등 전반적인 구조를 학습한다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하위 레벨에서는 음색 </a:t>
            </a:r>
            <a:r>
              <a:rPr lang="ko-KR" altLang="en-US" sz="2000" b="1" dirty="0" err="1"/>
              <a:t>분위기등</a:t>
            </a:r>
            <a:r>
              <a:rPr lang="ko-KR" altLang="en-US" sz="2000" b="1" dirty="0"/>
              <a:t> 세부적인 내용을 학습한다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045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Music VQ-VAE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30362"/>
            <a:ext cx="11557284" cy="4953000"/>
          </a:xfrm>
        </p:spPr>
        <p:txBody>
          <a:bodyPr/>
          <a:lstStyle/>
          <a:p>
            <a:r>
              <a:rPr lang="en-US" altLang="ko-KR" b="1" dirty="0"/>
              <a:t>Spectral Loss</a:t>
            </a: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단순히 </a:t>
            </a:r>
            <a:r>
              <a:rPr lang="en-US" altLang="ko-KR" b="1" dirty="0">
                <a:latin typeface="Calibri (제목)"/>
                <a:ea typeface="+mj-ea"/>
              </a:rPr>
              <a:t>Sampling </a:t>
            </a:r>
            <a:r>
              <a:rPr lang="ko-KR" altLang="en-US" b="1" dirty="0">
                <a:latin typeface="Calibri (제목)"/>
                <a:ea typeface="+mj-ea"/>
              </a:rPr>
              <a:t>하여 생성할 경우 저주파 부분만 학습이 된다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ko-KR" altLang="en-US" b="1" dirty="0" err="1">
                <a:latin typeface="Calibri (제목)"/>
                <a:ea typeface="+mj-ea"/>
              </a:rPr>
              <a:t>중주파</a:t>
            </a:r>
            <a:r>
              <a:rPr lang="en-US" altLang="ko-KR" b="1" dirty="0">
                <a:latin typeface="Calibri (제목)"/>
                <a:ea typeface="+mj-ea"/>
              </a:rPr>
              <a:t>,</a:t>
            </a:r>
            <a:r>
              <a:rPr lang="ko-KR" altLang="en-US" b="1" dirty="0">
                <a:latin typeface="Calibri (제목)"/>
                <a:ea typeface="+mj-ea"/>
              </a:rPr>
              <a:t> 고주파 모두 학습이 되어야 한다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  <a:ea typeface="+mj-ea"/>
              </a:rPr>
              <a:t>STFT (</a:t>
            </a:r>
            <a:r>
              <a:rPr lang="en-US" altLang="ko-KR" i="0" dirty="0">
                <a:effectLst/>
                <a:latin typeface="Apple SD Gothic Neo"/>
              </a:rPr>
              <a:t>Short Time Fourier Transform</a:t>
            </a:r>
            <a:r>
              <a:rPr lang="en-US" altLang="ko-KR" dirty="0">
                <a:latin typeface="Calibri (제목)"/>
                <a:ea typeface="+mj-ea"/>
              </a:rPr>
              <a:t>) : </a:t>
            </a:r>
            <a:r>
              <a:rPr lang="ko-KR" altLang="en-US" dirty="0">
                <a:latin typeface="Calibri (제목)"/>
                <a:ea typeface="+mj-ea"/>
              </a:rPr>
              <a:t>단시간 푸리에 변환을 사용함</a:t>
            </a:r>
            <a:endParaRPr lang="en-US" altLang="ko-KR" dirty="0">
              <a:latin typeface="Calibri (제목)"/>
              <a:ea typeface="+mj-ea"/>
            </a:endParaRPr>
          </a:p>
          <a:p>
            <a:pPr lvl="3"/>
            <a:r>
              <a:rPr lang="ko-KR" altLang="en-US" dirty="0">
                <a:latin typeface="Calibri (제목)"/>
                <a:ea typeface="+mj-ea"/>
              </a:rPr>
              <a:t>푸리에 변환 </a:t>
            </a:r>
            <a:r>
              <a:rPr lang="en-US" altLang="ko-KR" dirty="0">
                <a:latin typeface="Calibri (제목)"/>
                <a:ea typeface="+mj-ea"/>
              </a:rPr>
              <a:t>: </a:t>
            </a:r>
            <a:r>
              <a:rPr lang="ko-KR" altLang="en-US" dirty="0">
                <a:latin typeface="Calibri (제목)"/>
                <a:ea typeface="+mj-ea"/>
              </a:rPr>
              <a:t>시간 영역을 주파수로 변환</a:t>
            </a:r>
            <a:r>
              <a:rPr lang="en-US" altLang="ko-KR" dirty="0">
                <a:latin typeface="Calibri (제목)"/>
                <a:ea typeface="+mj-ea"/>
              </a:rPr>
              <a:t>!</a:t>
            </a:r>
          </a:p>
          <a:p>
            <a:pPr lvl="2"/>
            <a:endParaRPr lang="en-US" altLang="ko-KR" dirty="0">
              <a:latin typeface="Calibri (제목)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A7262-D64B-40D1-B498-1B728413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4293096"/>
            <a:ext cx="4274927" cy="49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68854-5A12-4940-9C56-F9BB7422945F}"/>
              </a:ext>
            </a:extLst>
          </p:cNvPr>
          <p:cNvSpPr txBox="1"/>
          <p:nvPr/>
        </p:nvSpPr>
        <p:spPr>
          <a:xfrm>
            <a:off x="1253462" y="5445224"/>
            <a:ext cx="1000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원본과 생성 본 각각의 단기적인 데이터의 푸리에 변환 값이 최대한 </a:t>
            </a:r>
            <a:endParaRPr lang="en-US" altLang="ko-KR" sz="2400" b="1" dirty="0"/>
          </a:p>
          <a:p>
            <a:r>
              <a:rPr lang="ko-KR" altLang="en-US" sz="2400" b="1" dirty="0"/>
              <a:t>일치하도록 학습시킨다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110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E674BEF-8858-4D02-9F77-AFABA5CA9DAA}"/>
              </a:ext>
            </a:extLst>
          </p:cNvPr>
          <p:cNvSpPr txBox="1">
            <a:spLocks/>
          </p:cNvSpPr>
          <p:nvPr/>
        </p:nvSpPr>
        <p:spPr bwMode="auto">
          <a:xfrm>
            <a:off x="443372" y="1611669"/>
            <a:ext cx="1155728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VQ- VAE</a:t>
            </a:r>
            <a:r>
              <a:rPr lang="ko-KR" altLang="en-US" b="1" dirty="0">
                <a:latin typeface="Calibri (제목)"/>
                <a:ea typeface="+mj-ea"/>
              </a:rPr>
              <a:t>가 학습이 완료된 이후 생성하기</a:t>
            </a:r>
            <a:endParaRPr lang="en-US" altLang="ko-KR" b="1" dirty="0">
              <a:latin typeface="Calibri (제목)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Music VQ-VAE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AC6659-3F96-4CB8-9A99-3EF1145A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023" y="2251787"/>
            <a:ext cx="4320480" cy="3672764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8AB608-7C57-4AA0-BF62-51BA10E94883}"/>
              </a:ext>
            </a:extLst>
          </p:cNvPr>
          <p:cNvCxnSpPr>
            <a:cxnSpLocks/>
          </p:cNvCxnSpPr>
          <p:nvPr/>
        </p:nvCxnSpPr>
        <p:spPr>
          <a:xfrm flipV="1">
            <a:off x="3359696" y="2592992"/>
            <a:ext cx="3130648" cy="3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79C444-D44B-41BE-B0D2-2F97BB0F533C}"/>
              </a:ext>
            </a:extLst>
          </p:cNvPr>
          <p:cNvSpPr txBox="1"/>
          <p:nvPr/>
        </p:nvSpPr>
        <p:spPr>
          <a:xfrm>
            <a:off x="6456040" y="243555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VQ-VAE</a:t>
            </a:r>
            <a:r>
              <a:rPr lang="ko-KR" altLang="en-US" sz="2000" b="1" dirty="0"/>
              <a:t>에서 뽑은 </a:t>
            </a:r>
            <a:r>
              <a:rPr lang="en-US" altLang="ko-KR" sz="2000" b="1" dirty="0"/>
              <a:t>z</a:t>
            </a:r>
            <a:r>
              <a:rPr lang="ko-KR" altLang="en-US" sz="2000" b="1" dirty="0"/>
              <a:t>를 기반으로 </a:t>
            </a:r>
            <a:r>
              <a:rPr lang="en-US" altLang="ko-KR" sz="2000" b="1" dirty="0"/>
              <a:t>Sample</a:t>
            </a:r>
            <a:r>
              <a:rPr lang="ko-KR" altLang="en-US" sz="2000" b="1" dirty="0"/>
              <a:t>을 만든다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E1700B-559C-4136-99C3-0D9F4E616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710" y="2957902"/>
            <a:ext cx="4867275" cy="781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8705BF-5978-449E-9E52-F9034D92C938}"/>
              </a:ext>
            </a:extLst>
          </p:cNvPr>
          <p:cNvSpPr txBox="1"/>
          <p:nvPr/>
        </p:nvSpPr>
        <p:spPr>
          <a:xfrm>
            <a:off x="5777978" y="5085184"/>
            <a:ext cx="642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Conditioning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아티스트</a:t>
            </a:r>
            <a:r>
              <a:rPr lang="en-US" altLang="ko-KR" dirty="0"/>
              <a:t>, </a:t>
            </a:r>
            <a:r>
              <a:rPr lang="ko-KR" altLang="en-US" dirty="0"/>
              <a:t>가사 를 </a:t>
            </a:r>
            <a:r>
              <a:rPr lang="en-US" altLang="ko-KR" dirty="0"/>
              <a:t>Label</a:t>
            </a:r>
            <a:r>
              <a:rPr lang="ko-KR" altLang="en-US" dirty="0"/>
              <a:t>로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이로 인해 장르 및 아티스트 특성에 맞게 음악이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6DD045-3CE5-47A0-9FDE-9124F95CFB1A}"/>
              </a:ext>
            </a:extLst>
          </p:cNvPr>
          <p:cNvSpPr txBox="1"/>
          <p:nvPr/>
        </p:nvSpPr>
        <p:spPr>
          <a:xfrm>
            <a:off x="7104112" y="4005064"/>
            <a:ext cx="455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Transformer </a:t>
            </a:r>
            <a:r>
              <a:rPr lang="ko-KR" altLang="en-US" sz="2000" b="1" dirty="0"/>
              <a:t>모델을 사용한다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3976A-88F9-46CA-932D-218B0C75DA9E}"/>
              </a:ext>
            </a:extLst>
          </p:cNvPr>
          <p:cNvSpPr txBox="1"/>
          <p:nvPr/>
        </p:nvSpPr>
        <p:spPr>
          <a:xfrm>
            <a:off x="788023" y="6364987"/>
            <a:ext cx="1087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원하는 장르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분위기 등을 선택 한 후 가사를 입력하면 해당 모델이 최종 음악을 생성한다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89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E674BEF-8858-4D02-9F77-AFABA5CA9DAA}"/>
              </a:ext>
            </a:extLst>
          </p:cNvPr>
          <p:cNvSpPr txBox="1">
            <a:spLocks/>
          </p:cNvSpPr>
          <p:nvPr/>
        </p:nvSpPr>
        <p:spPr bwMode="auto">
          <a:xfrm>
            <a:off x="430683" y="1622015"/>
            <a:ext cx="1155728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Conditioner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Music VQ-VAE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AC6659-3F96-4CB8-9A99-3EF1145A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7774" y="294015"/>
            <a:ext cx="2188705" cy="186058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0533D-45E8-4BC0-8C0B-C58E2FFFE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3" y="2348880"/>
            <a:ext cx="5863339" cy="3819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628DCB-EF37-466E-9823-AA1147DD0A44}"/>
              </a:ext>
            </a:extLst>
          </p:cNvPr>
          <p:cNvSpPr/>
          <p:nvPr/>
        </p:nvSpPr>
        <p:spPr>
          <a:xfrm>
            <a:off x="10654359" y="908720"/>
            <a:ext cx="972108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3D5A3-386C-45A5-9781-6F62D2070B0F}"/>
              </a:ext>
            </a:extLst>
          </p:cNvPr>
          <p:cNvSpPr/>
          <p:nvPr/>
        </p:nvSpPr>
        <p:spPr>
          <a:xfrm>
            <a:off x="10669286" y="1348061"/>
            <a:ext cx="972108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E88EC-5320-4FBF-AA20-5DCE982769E4}"/>
              </a:ext>
            </a:extLst>
          </p:cNvPr>
          <p:cNvSpPr/>
          <p:nvPr/>
        </p:nvSpPr>
        <p:spPr>
          <a:xfrm>
            <a:off x="10287181" y="541443"/>
            <a:ext cx="972108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F377D-BA2F-4800-96DD-031E45C0128A}"/>
              </a:ext>
            </a:extLst>
          </p:cNvPr>
          <p:cNvSpPr/>
          <p:nvPr/>
        </p:nvSpPr>
        <p:spPr>
          <a:xfrm>
            <a:off x="1343472" y="3140968"/>
            <a:ext cx="3888432" cy="50405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21AFFC8-C2D8-4996-8ED4-F5FA9D16F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632" y="2203417"/>
            <a:ext cx="4924425" cy="35623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346AC9-9F9E-430E-84E9-8C342D4AB88A}"/>
              </a:ext>
            </a:extLst>
          </p:cNvPr>
          <p:cNvCxnSpPr>
            <a:cxnSpLocks/>
          </p:cNvCxnSpPr>
          <p:nvPr/>
        </p:nvCxnSpPr>
        <p:spPr>
          <a:xfrm>
            <a:off x="5231904" y="3392996"/>
            <a:ext cx="1872208" cy="59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4B9C0C-42F8-4EFA-B4CA-7C57A6141FC3}"/>
              </a:ext>
            </a:extLst>
          </p:cNvPr>
          <p:cNvSpPr txBox="1"/>
          <p:nvPr/>
        </p:nvSpPr>
        <p:spPr>
          <a:xfrm>
            <a:off x="2099556" y="628772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하위 레벨을 우선적으로 </a:t>
            </a:r>
            <a:r>
              <a:rPr lang="en-US" altLang="ko-KR" sz="2400" b="1" dirty="0"/>
              <a:t>Sampling</a:t>
            </a:r>
            <a:r>
              <a:rPr lang="ko-KR" altLang="en-US" sz="2400" b="1" dirty="0"/>
              <a:t>을 진행한다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52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E674BEF-8858-4D02-9F77-AFABA5CA9DAA}"/>
              </a:ext>
            </a:extLst>
          </p:cNvPr>
          <p:cNvSpPr txBox="1">
            <a:spLocks/>
          </p:cNvSpPr>
          <p:nvPr/>
        </p:nvSpPr>
        <p:spPr bwMode="auto">
          <a:xfrm>
            <a:off x="430683" y="1622015"/>
            <a:ext cx="1155728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Scalable Transformer</a:t>
            </a: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메모리 문제 해결</a:t>
            </a:r>
            <a:endParaRPr lang="en-US" altLang="ko-KR" b="1" dirty="0">
              <a:latin typeface="Calibri (제목)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00533D-45E8-4BC0-8C0B-C58E2FFF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3" y="2515440"/>
            <a:ext cx="4210817" cy="3819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Music VQ-VAE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AC6659-3F96-4CB8-9A99-3EF1145A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37774" y="294015"/>
            <a:ext cx="2188705" cy="1860580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628DCB-EF37-466E-9823-AA1147DD0A44}"/>
              </a:ext>
            </a:extLst>
          </p:cNvPr>
          <p:cNvSpPr/>
          <p:nvPr/>
        </p:nvSpPr>
        <p:spPr>
          <a:xfrm>
            <a:off x="10654359" y="908720"/>
            <a:ext cx="972108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3D5A3-386C-45A5-9781-6F62D2070B0F}"/>
              </a:ext>
            </a:extLst>
          </p:cNvPr>
          <p:cNvSpPr/>
          <p:nvPr/>
        </p:nvSpPr>
        <p:spPr>
          <a:xfrm>
            <a:off x="10669286" y="1348061"/>
            <a:ext cx="972108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E88EC-5320-4FBF-AA20-5DCE982769E4}"/>
              </a:ext>
            </a:extLst>
          </p:cNvPr>
          <p:cNvSpPr/>
          <p:nvPr/>
        </p:nvSpPr>
        <p:spPr>
          <a:xfrm>
            <a:off x="10287181" y="541443"/>
            <a:ext cx="972108" cy="21602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8F377D-BA2F-4800-96DD-031E45C0128A}"/>
              </a:ext>
            </a:extLst>
          </p:cNvPr>
          <p:cNvSpPr/>
          <p:nvPr/>
        </p:nvSpPr>
        <p:spPr>
          <a:xfrm>
            <a:off x="551384" y="4927091"/>
            <a:ext cx="3689585" cy="50405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346AC9-9F9E-430E-84E9-8C342D4AB88A}"/>
              </a:ext>
            </a:extLst>
          </p:cNvPr>
          <p:cNvCxnSpPr>
            <a:cxnSpLocks/>
          </p:cNvCxnSpPr>
          <p:nvPr/>
        </p:nvCxnSpPr>
        <p:spPr>
          <a:xfrm flipV="1">
            <a:off x="3705396" y="4442792"/>
            <a:ext cx="1920044" cy="6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F345144-A2F0-48A8-89A2-6FB05C9B0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54" y="1897179"/>
            <a:ext cx="5131063" cy="4500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83878D-A1FC-4CA2-9082-A00C92CEBD77}"/>
              </a:ext>
            </a:extLst>
          </p:cNvPr>
          <p:cNvSpPr txBox="1"/>
          <p:nvPr/>
        </p:nvSpPr>
        <p:spPr>
          <a:xfrm>
            <a:off x="204033" y="6363930"/>
            <a:ext cx="1236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Calibri (제목)"/>
                <a:ea typeface="+mj-ea"/>
              </a:rPr>
              <a:t>Conditioner</a:t>
            </a:r>
            <a:r>
              <a:rPr lang="ko-KR" altLang="en-US" sz="2000" b="1" dirty="0">
                <a:latin typeface="Calibri (제목)"/>
                <a:ea typeface="+mj-ea"/>
              </a:rPr>
              <a:t>에서 </a:t>
            </a:r>
            <a:r>
              <a:rPr lang="en-US" altLang="ko-KR" sz="2000" b="1" dirty="0">
                <a:latin typeface="Calibri (제목)"/>
                <a:ea typeface="+mj-ea"/>
              </a:rPr>
              <a:t>Sampling</a:t>
            </a:r>
            <a:r>
              <a:rPr lang="ko-KR" altLang="en-US" sz="2000" b="1" dirty="0">
                <a:latin typeface="Calibri (제목)"/>
                <a:ea typeface="+mj-ea"/>
              </a:rPr>
              <a:t>된 데이터를 </a:t>
            </a:r>
            <a:r>
              <a:rPr lang="en-US" altLang="ko-KR" sz="2000" b="1" dirty="0">
                <a:latin typeface="Calibri (제목)"/>
                <a:ea typeface="+mj-ea"/>
              </a:rPr>
              <a:t>Label </a:t>
            </a:r>
            <a:r>
              <a:rPr lang="ko-KR" altLang="en-US" sz="2000" b="1" dirty="0">
                <a:latin typeface="Calibri (제목)"/>
                <a:ea typeface="+mj-ea"/>
              </a:rPr>
              <a:t>정보화 함께 </a:t>
            </a:r>
            <a:r>
              <a:rPr lang="en-US" altLang="ko-KR" sz="2000" b="1" dirty="0">
                <a:latin typeface="Calibri (제목)"/>
                <a:ea typeface="+mj-ea"/>
              </a:rPr>
              <a:t>Transformer </a:t>
            </a:r>
            <a:r>
              <a:rPr lang="ko-KR" altLang="en-US" sz="2000" b="1" dirty="0">
                <a:latin typeface="Calibri (제목)"/>
                <a:ea typeface="+mj-ea"/>
              </a:rPr>
              <a:t>실행하여 최종의 </a:t>
            </a:r>
            <a:r>
              <a:rPr lang="en-US" altLang="ko-KR" sz="2000" b="1" dirty="0">
                <a:latin typeface="Calibri (제목)"/>
                <a:ea typeface="+mj-ea"/>
              </a:rPr>
              <a:t>Sample</a:t>
            </a:r>
            <a:r>
              <a:rPr lang="ko-KR" altLang="en-US" sz="2000" b="1" dirty="0">
                <a:latin typeface="Calibri (제목)"/>
                <a:ea typeface="+mj-ea"/>
              </a:rPr>
              <a:t>을 만들어 낸다</a:t>
            </a:r>
            <a:r>
              <a:rPr lang="en-US" altLang="ko-KR" sz="2000" b="1" dirty="0">
                <a:latin typeface="Calibri (제목)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40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3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30362"/>
            <a:ext cx="11557284" cy="4953000"/>
          </a:xfrm>
        </p:spPr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VQ-VAE </a:t>
            </a:r>
            <a:r>
              <a:rPr lang="ko-KR" altLang="en-US" b="1" dirty="0">
                <a:latin typeface="Calibri (제목)"/>
                <a:ea typeface="+mj-ea"/>
              </a:rPr>
              <a:t>기반으로 음악 생성 모델을 제안함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en-US" altLang="ko-KR" dirty="0">
                <a:latin typeface="Calibri (제목)"/>
                <a:ea typeface="+mj-ea"/>
              </a:rPr>
              <a:t>posterior collapse </a:t>
            </a:r>
            <a:r>
              <a:rPr lang="ko-KR" altLang="en-US" dirty="0">
                <a:latin typeface="Calibri (제목)"/>
                <a:ea typeface="+mj-ea"/>
              </a:rPr>
              <a:t>문제를 해결함</a:t>
            </a:r>
            <a:endParaRPr lang="en-US" altLang="ko-KR" dirty="0">
              <a:latin typeface="Calibri (제목)"/>
              <a:ea typeface="+mj-ea"/>
            </a:endParaRPr>
          </a:p>
          <a:p>
            <a:pPr lvl="1"/>
            <a:r>
              <a:rPr lang="ko-KR" altLang="en-US" dirty="0">
                <a:latin typeface="Calibri (제목)"/>
                <a:ea typeface="+mj-ea"/>
              </a:rPr>
              <a:t>단계별로 접근함</a:t>
            </a:r>
            <a:r>
              <a:rPr lang="en-US" altLang="ko-KR" dirty="0">
                <a:latin typeface="Calibri (제목)"/>
                <a:ea typeface="+mj-ea"/>
              </a:rPr>
              <a:t>(Top, Middle,</a:t>
            </a:r>
            <a:r>
              <a:rPr lang="ko-KR" altLang="en-US" dirty="0">
                <a:latin typeface="Calibri (제목)"/>
                <a:ea typeface="+mj-ea"/>
              </a:rPr>
              <a:t> </a:t>
            </a:r>
            <a:r>
              <a:rPr lang="en-US" altLang="ko-KR" dirty="0">
                <a:latin typeface="Calibri (제목)"/>
                <a:ea typeface="+mj-ea"/>
              </a:rPr>
              <a:t>Bottom)</a:t>
            </a:r>
          </a:p>
          <a:p>
            <a:pPr lvl="1"/>
            <a:endParaRPr lang="en-US" altLang="ko-KR" dirty="0">
              <a:latin typeface="Calibri (제목)"/>
              <a:ea typeface="+mj-ea"/>
            </a:endParaRPr>
          </a:p>
          <a:p>
            <a:r>
              <a:rPr lang="ko-KR" altLang="en-US" b="1" dirty="0">
                <a:latin typeface="Calibri (제목)"/>
                <a:ea typeface="+mj-ea"/>
              </a:rPr>
              <a:t>장르</a:t>
            </a:r>
            <a:r>
              <a:rPr lang="en-US" altLang="ko-KR" b="1" dirty="0">
                <a:latin typeface="Calibri (제목)"/>
                <a:ea typeface="+mj-ea"/>
              </a:rPr>
              <a:t>, </a:t>
            </a:r>
            <a:r>
              <a:rPr lang="ko-KR" altLang="en-US" b="1" dirty="0">
                <a:latin typeface="Calibri (제목)"/>
                <a:ea typeface="+mj-ea"/>
              </a:rPr>
              <a:t>아티스트 등등 정보에 부합하여 생성되도록 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ko-KR" altLang="en-US" dirty="0">
                <a:latin typeface="Calibri (제목)"/>
                <a:ea typeface="+mj-ea"/>
              </a:rPr>
              <a:t>복잡한 </a:t>
            </a:r>
            <a:r>
              <a:rPr lang="en-US" altLang="ko-KR" dirty="0">
                <a:latin typeface="Calibri (제목)"/>
                <a:ea typeface="+mj-ea"/>
              </a:rPr>
              <a:t>Up Sampler </a:t>
            </a:r>
            <a:r>
              <a:rPr lang="ko-KR" altLang="en-US" dirty="0">
                <a:latin typeface="Calibri (제목)"/>
                <a:ea typeface="+mj-ea"/>
              </a:rPr>
              <a:t>모델을 사용한다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1"/>
            <a:endParaRPr lang="en-US" altLang="ko-KR" dirty="0">
              <a:latin typeface="Calibri (제목)"/>
              <a:ea typeface="+mj-ea"/>
            </a:endParaRPr>
          </a:p>
          <a:p>
            <a:r>
              <a:rPr lang="ko-KR" altLang="en-US" b="1" dirty="0">
                <a:latin typeface="Calibri (제목)"/>
                <a:ea typeface="+mj-ea"/>
              </a:rPr>
              <a:t>이전 모델과 달리 장시간의 음악 생성도 가능함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ko-KR" altLang="en-US" dirty="0">
                <a:latin typeface="Calibri (제목)"/>
                <a:ea typeface="+mj-ea"/>
              </a:rPr>
              <a:t>음성 또한 자연적으로 </a:t>
            </a:r>
            <a:r>
              <a:rPr lang="en-US" altLang="ko-KR" dirty="0"/>
              <a:t>recognizable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en-US" altLang="ko-KR" dirty="0">
              <a:latin typeface="Calibri (제목)"/>
              <a:ea typeface="+mj-ea"/>
            </a:endParaRPr>
          </a:p>
          <a:p>
            <a:pPr lvl="1"/>
            <a:endParaRPr lang="en-US" altLang="ko-KR" dirty="0">
              <a:latin typeface="Calibri (제목)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330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30362"/>
            <a:ext cx="11557284" cy="4953000"/>
          </a:xfrm>
        </p:spPr>
        <p:txBody>
          <a:bodyPr/>
          <a:lstStyle/>
          <a:p>
            <a:r>
              <a:rPr lang="ko-KR" altLang="en-US" b="1" dirty="0">
                <a:latin typeface="Calibri (제목)"/>
                <a:ea typeface="+mj-ea"/>
              </a:rPr>
              <a:t>모델이 상당히 무거운 편이다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Scalable Transformer</a:t>
            </a:r>
            <a:r>
              <a:rPr lang="ko-KR" altLang="en-US" b="1" dirty="0">
                <a:latin typeface="Calibri (제목)"/>
                <a:ea typeface="+mj-ea"/>
              </a:rPr>
              <a:t>를 도입 하였지만 여전히 무겁다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이에 학습시간도 상당하다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  <a:ea typeface="+mj-ea"/>
              </a:rPr>
              <a:t>1</a:t>
            </a:r>
            <a:r>
              <a:rPr lang="ko-KR" altLang="en-US" dirty="0">
                <a:latin typeface="Calibri (제목)"/>
                <a:ea typeface="+mj-ea"/>
              </a:rPr>
              <a:t>분 짜리의 음원도 </a:t>
            </a:r>
            <a:r>
              <a:rPr lang="en-US" altLang="ko-KR" dirty="0">
                <a:latin typeface="Calibri (제목)"/>
                <a:ea typeface="+mj-ea"/>
              </a:rPr>
              <a:t>9</a:t>
            </a:r>
            <a:r>
              <a:rPr lang="ko-KR" altLang="en-US" dirty="0">
                <a:latin typeface="Calibri (제목)"/>
                <a:ea typeface="+mj-ea"/>
              </a:rPr>
              <a:t>시간이 소요된다</a:t>
            </a:r>
            <a:r>
              <a:rPr lang="en-US" altLang="ko-KR" dirty="0">
                <a:latin typeface="Calibri (제목)"/>
                <a:ea typeface="+mj-ea"/>
              </a:rPr>
              <a:t>.</a:t>
            </a:r>
          </a:p>
          <a:p>
            <a:pPr lvl="2"/>
            <a:endParaRPr lang="en-US" altLang="ko-KR" dirty="0">
              <a:latin typeface="Calibri (제목)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Calibri (제목)"/>
                <a:ea typeface="+mj-ea"/>
              </a:rPr>
              <a:t>		</a:t>
            </a:r>
          </a:p>
          <a:p>
            <a:pPr marL="0" indent="0">
              <a:buNone/>
            </a:pPr>
            <a:endParaRPr lang="en-US" altLang="ko-KR" b="1" dirty="0">
              <a:latin typeface="Calibri (제목)"/>
              <a:ea typeface="+mj-ea"/>
            </a:endParaRPr>
          </a:p>
          <a:p>
            <a:pPr marL="0" indent="0">
              <a:buNone/>
            </a:pPr>
            <a:endParaRPr lang="en-US" altLang="ko-KR" b="1" dirty="0">
              <a:latin typeface="Calibri (제목)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latin typeface="Calibri (제목)"/>
                <a:ea typeface="+mj-ea"/>
              </a:rPr>
              <a:t>		</a:t>
            </a:r>
            <a:r>
              <a:rPr lang="ko-KR" altLang="en-US" b="1" dirty="0">
                <a:latin typeface="Calibri (제목)"/>
                <a:ea typeface="+mj-ea"/>
              </a:rPr>
              <a:t>모델의 디자인과 엔지니어링에 상당한 노력이 들어간 모델이다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endParaRPr lang="en-US" altLang="ko-KR" dirty="0">
              <a:latin typeface="Calibri (제목)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52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VQ-VAE</a:t>
            </a:r>
          </a:p>
          <a:p>
            <a:r>
              <a:rPr lang="en-US" altLang="ko-KR" b="1" dirty="0"/>
              <a:t>Music VQ-VAE </a:t>
            </a:r>
          </a:p>
          <a:p>
            <a:r>
              <a:rPr lang="ko-KR" altLang="en-US" b="1" dirty="0">
                <a:latin typeface="Calibri (제목)"/>
              </a:rPr>
              <a:t>결론</a:t>
            </a:r>
            <a:endParaRPr lang="en-US" altLang="ko-KR" b="1" dirty="0">
              <a:latin typeface="Calibri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ko-KR" altLang="en-US" sz="2400" b="1" dirty="0"/>
              <a:t>과거의 음악 생성 모델들의 특징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멜로디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사람의 노래소리를 생성함</a:t>
            </a:r>
            <a:endParaRPr lang="en-US" altLang="ko-KR" sz="2000" b="1" dirty="0"/>
          </a:p>
          <a:p>
            <a:pPr lvl="2"/>
            <a:r>
              <a:rPr lang="ko-KR" altLang="en-US" sz="1800" dirty="0"/>
              <a:t>다시 말해 </a:t>
            </a:r>
            <a:r>
              <a:rPr lang="en-US" altLang="ko-KR" sz="1800" dirty="0"/>
              <a:t>1</a:t>
            </a:r>
            <a:r>
              <a:rPr lang="ko-KR" altLang="en-US" sz="1800" dirty="0"/>
              <a:t>가지만 생성함</a:t>
            </a:r>
            <a:endParaRPr lang="en-US" altLang="ko-KR" sz="1800" dirty="0"/>
          </a:p>
          <a:p>
            <a:pPr lvl="1"/>
            <a:r>
              <a:rPr lang="ko-KR" altLang="en-US" sz="2000" b="1" dirty="0">
                <a:latin typeface="+mj-ea"/>
                <a:ea typeface="+mj-ea"/>
              </a:rPr>
              <a:t>위에 언급한 모든 요소를 생성하는 모델이 필요하다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원하는 장르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가사에 맞춰 음악을 생성 </a:t>
            </a:r>
            <a:r>
              <a:rPr lang="ko-KR" altLang="en-US" sz="1600" dirty="0" err="1">
                <a:latin typeface="+mj-ea"/>
                <a:ea typeface="+mj-ea"/>
              </a:rPr>
              <a:t>해야하며</a:t>
            </a:r>
            <a:r>
              <a:rPr lang="ko-KR" altLang="en-US" sz="1600" dirty="0">
                <a:latin typeface="+mj-ea"/>
                <a:ea typeface="+mj-ea"/>
              </a:rPr>
              <a:t> 가수의 목소리도 같이 생성해야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457200" lvl="1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400" b="1" dirty="0"/>
              <a:t>Jukebox </a:t>
            </a:r>
            <a:r>
              <a:rPr lang="ko-KR" altLang="en-US" sz="2400" b="1" dirty="0"/>
              <a:t>모델의 제안 </a:t>
            </a:r>
            <a:r>
              <a:rPr lang="en-US" altLang="ko-KR" sz="2400" b="1" dirty="0"/>
              <a:t>(Open AI</a:t>
            </a:r>
            <a:r>
              <a:rPr lang="ko-KR" altLang="en-US" sz="2400" b="1" dirty="0"/>
              <a:t>에서 제안</a:t>
            </a:r>
            <a:r>
              <a:rPr lang="en-US" altLang="ko-KR" sz="2400" b="1" dirty="0"/>
              <a:t>)</a:t>
            </a:r>
          </a:p>
          <a:p>
            <a:pPr lvl="1"/>
            <a:r>
              <a:rPr lang="en-US" altLang="ko-KR" sz="2000" b="1" dirty="0">
                <a:latin typeface="+mj-ea"/>
                <a:ea typeface="+mj-ea"/>
              </a:rPr>
              <a:t>VAE </a:t>
            </a:r>
            <a:r>
              <a:rPr lang="ko-KR" altLang="en-US" sz="2000" b="1" dirty="0">
                <a:latin typeface="+mj-ea"/>
                <a:ea typeface="+mj-ea"/>
              </a:rPr>
              <a:t>기반의 생성모델이다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800" dirty="0">
                <a:latin typeface="+mj-ea"/>
                <a:ea typeface="+mj-ea"/>
              </a:rPr>
              <a:t>posterior collapse </a:t>
            </a:r>
            <a:r>
              <a:rPr lang="ko-KR" altLang="en-US" sz="1800" dirty="0">
                <a:latin typeface="+mj-ea"/>
                <a:ea typeface="+mj-ea"/>
              </a:rPr>
              <a:t>문제가 상존한다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b="1" dirty="0">
                <a:latin typeface="+mj-ea"/>
                <a:ea typeface="+mj-ea"/>
              </a:rPr>
              <a:t>개선된 </a:t>
            </a:r>
            <a:r>
              <a:rPr lang="en-US" altLang="ko-KR" sz="2000" b="1" dirty="0">
                <a:latin typeface="+mj-ea"/>
                <a:ea typeface="+mj-ea"/>
              </a:rPr>
              <a:t>VQ-VAE </a:t>
            </a:r>
            <a:r>
              <a:rPr lang="ko-KR" altLang="en-US" sz="2000" b="1" dirty="0">
                <a:latin typeface="+mj-ea"/>
                <a:ea typeface="+mj-ea"/>
              </a:rPr>
              <a:t>기법으로 접근한다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b="1" dirty="0">
                <a:latin typeface="+mj-ea"/>
                <a:ea typeface="+mj-ea"/>
              </a:rPr>
              <a:t>대용량의 데이터 처리를 위한 </a:t>
            </a:r>
            <a:r>
              <a:rPr lang="en-US" altLang="ko-KR" sz="1600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Scalable Transformer</a:t>
            </a:r>
            <a:r>
              <a:rPr lang="ko-KR" altLang="en-US" sz="1600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를 사용하였다</a:t>
            </a:r>
            <a:r>
              <a:rPr lang="en-US" altLang="ko-KR" sz="1600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.</a:t>
            </a:r>
          </a:p>
          <a:p>
            <a:pPr lvl="2"/>
            <a:r>
              <a:rPr lang="en-US" altLang="ko-KR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3~4</a:t>
            </a:r>
            <a:r>
              <a:rPr lang="ko-KR" alt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분 분량의 곡을 수백만개로 쪼개어 학습을 한다</a:t>
            </a:r>
            <a:r>
              <a:rPr lang="en-US" altLang="ko-KR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.</a:t>
            </a:r>
            <a:endParaRPr lang="en-US" altLang="ko-KR" sz="160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pPr lvl="2"/>
            <a:r>
              <a:rPr lang="ko-KR" altLang="en-US" sz="1600" dirty="0">
                <a:solidFill>
                  <a:srgbClr val="050505"/>
                </a:solidFill>
                <a:latin typeface="Segoe UI Historic" panose="020B0502040204020203" pitchFamily="34" charset="0"/>
                <a:ea typeface="+mj-ea"/>
              </a:rPr>
              <a:t>메모리 문제를 해결함</a:t>
            </a:r>
            <a:endParaRPr lang="en-US" altLang="ko-KR" sz="16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375E9-304B-49A3-8AE9-F3671F8FF42A}"/>
              </a:ext>
            </a:extLst>
          </p:cNvPr>
          <p:cNvSpPr txBox="1"/>
          <p:nvPr/>
        </p:nvSpPr>
        <p:spPr>
          <a:xfrm>
            <a:off x="-109685" y="6402650"/>
            <a:ext cx="11719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소스코드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https://github.com/openai/jukebox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772816"/>
            <a:ext cx="11305256" cy="4953000"/>
          </a:xfrm>
        </p:spPr>
        <p:txBody>
          <a:bodyPr/>
          <a:lstStyle/>
          <a:p>
            <a:r>
              <a:rPr lang="en-US" altLang="ko-KR" sz="2800" b="1" dirty="0">
                <a:latin typeface="Calibri (본문)"/>
                <a:ea typeface="+mj-ea"/>
              </a:rPr>
              <a:t>Dataset - </a:t>
            </a:r>
            <a:r>
              <a:rPr lang="en-US" altLang="ko-KR" b="1" i="0" dirty="0" err="1">
                <a:solidFill>
                  <a:srgbClr val="202122"/>
                </a:solidFill>
                <a:effectLst/>
                <a:latin typeface="Calibri (본문)"/>
              </a:rPr>
              <a:t>LyricWiki</a:t>
            </a:r>
            <a:r>
              <a:rPr lang="ko-KR" altLang="en-US" b="1" dirty="0">
                <a:latin typeface="Calibri (본문)"/>
                <a:ea typeface="+mj-ea"/>
              </a:rPr>
              <a:t> </a:t>
            </a:r>
            <a:endParaRPr lang="en-US" altLang="ko-KR" b="1" dirty="0">
              <a:latin typeface="Calibri (본문)"/>
              <a:ea typeface="+mj-ea"/>
            </a:endParaRPr>
          </a:p>
          <a:p>
            <a:pPr lvl="1"/>
            <a:r>
              <a:rPr lang="ko-KR" altLang="en-US" b="1" dirty="0">
                <a:latin typeface="Calibri (본문)"/>
                <a:ea typeface="+mj-ea"/>
              </a:rPr>
              <a:t>구성요소</a:t>
            </a:r>
            <a:endParaRPr lang="en-US" altLang="ko-KR" b="1" dirty="0">
              <a:latin typeface="Calibri (본문)"/>
              <a:ea typeface="+mj-ea"/>
            </a:endParaRPr>
          </a:p>
          <a:p>
            <a:pPr lvl="2"/>
            <a:r>
              <a:rPr lang="en-US" altLang="ko-KR" b="1" i="0" dirty="0">
                <a:solidFill>
                  <a:srgbClr val="202122"/>
                </a:solidFill>
                <a:effectLst/>
                <a:latin typeface="Calibri (본문)"/>
              </a:rPr>
              <a:t>Lyric  :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Calibri (본문)"/>
              </a:rPr>
              <a:t>가사</a:t>
            </a:r>
            <a:endParaRPr lang="en-US" altLang="ko-KR" b="1" i="0" dirty="0">
              <a:solidFill>
                <a:srgbClr val="202122"/>
              </a:solidFill>
              <a:effectLst/>
              <a:latin typeface="Calibri (본문)"/>
            </a:endParaRPr>
          </a:p>
          <a:p>
            <a:pPr lvl="2"/>
            <a:endParaRPr lang="en-US" altLang="ko-KR" b="1" dirty="0">
              <a:solidFill>
                <a:srgbClr val="202122"/>
              </a:solidFill>
              <a:latin typeface="Calibri (본문)"/>
              <a:ea typeface="+mj-ea"/>
            </a:endParaRPr>
          </a:p>
          <a:p>
            <a:pPr lvl="2"/>
            <a:r>
              <a:rPr lang="en-US" altLang="ko-KR" b="1" dirty="0" err="1">
                <a:solidFill>
                  <a:srgbClr val="202122"/>
                </a:solidFill>
                <a:latin typeface="Calibri (본문)"/>
                <a:ea typeface="+mj-ea"/>
              </a:rPr>
              <a:t>MetaData</a:t>
            </a:r>
            <a:r>
              <a:rPr lang="en-US" altLang="ko-KR" b="1" dirty="0">
                <a:solidFill>
                  <a:srgbClr val="202122"/>
                </a:solidFill>
                <a:latin typeface="Calibri (본문)"/>
                <a:ea typeface="+mj-ea"/>
              </a:rPr>
              <a:t> : </a:t>
            </a:r>
            <a:r>
              <a:rPr lang="ko-KR" altLang="en-US" b="1" dirty="0">
                <a:solidFill>
                  <a:srgbClr val="202122"/>
                </a:solidFill>
                <a:latin typeface="Calibri (본문)"/>
                <a:ea typeface="+mj-ea"/>
              </a:rPr>
              <a:t>아티스트</a:t>
            </a:r>
            <a:r>
              <a:rPr lang="en-US" altLang="ko-KR" b="1" dirty="0">
                <a:solidFill>
                  <a:srgbClr val="202122"/>
                </a:solidFill>
                <a:latin typeface="Calibri (본문)"/>
                <a:ea typeface="+mj-ea"/>
              </a:rPr>
              <a:t>, </a:t>
            </a:r>
            <a:r>
              <a:rPr lang="ko-KR" altLang="en-US" b="1" dirty="0">
                <a:solidFill>
                  <a:srgbClr val="202122"/>
                </a:solidFill>
                <a:latin typeface="Calibri (본문)"/>
                <a:ea typeface="+mj-ea"/>
              </a:rPr>
              <a:t>앨범</a:t>
            </a:r>
            <a:r>
              <a:rPr lang="en-US" altLang="ko-KR" b="1" dirty="0">
                <a:solidFill>
                  <a:srgbClr val="202122"/>
                </a:solidFill>
                <a:latin typeface="Calibri (본문)"/>
                <a:ea typeface="+mj-ea"/>
              </a:rPr>
              <a:t>, </a:t>
            </a:r>
            <a:r>
              <a:rPr lang="ko-KR" altLang="en-US" b="1" dirty="0">
                <a:solidFill>
                  <a:srgbClr val="202122"/>
                </a:solidFill>
                <a:latin typeface="Calibri (본문)"/>
                <a:ea typeface="+mj-ea"/>
              </a:rPr>
              <a:t>장르</a:t>
            </a:r>
            <a:r>
              <a:rPr lang="en-US" altLang="ko-KR" b="1" dirty="0">
                <a:solidFill>
                  <a:srgbClr val="202122"/>
                </a:solidFill>
                <a:latin typeface="Calibri (본문)"/>
                <a:ea typeface="+mj-ea"/>
              </a:rPr>
              <a:t>, </a:t>
            </a:r>
            <a:r>
              <a:rPr lang="ko-KR" altLang="en-US" b="1" dirty="0" err="1">
                <a:solidFill>
                  <a:srgbClr val="202122"/>
                </a:solidFill>
                <a:latin typeface="Calibri (본문)"/>
                <a:ea typeface="+mj-ea"/>
              </a:rPr>
              <a:t>발행년도</a:t>
            </a:r>
            <a:r>
              <a:rPr lang="en-US" altLang="ko-KR" b="1" dirty="0">
                <a:solidFill>
                  <a:srgbClr val="202122"/>
                </a:solidFill>
                <a:latin typeface="Calibri (본문)"/>
                <a:ea typeface="+mj-ea"/>
              </a:rPr>
              <a:t> </a:t>
            </a:r>
            <a:r>
              <a:rPr lang="ko-KR" altLang="en-US" b="1" dirty="0">
                <a:solidFill>
                  <a:srgbClr val="202122"/>
                </a:solidFill>
                <a:latin typeface="Calibri (본문)"/>
                <a:ea typeface="+mj-ea"/>
              </a:rPr>
              <a:t>등등</a:t>
            </a:r>
            <a:endParaRPr lang="en-US" altLang="ko-KR" b="1" dirty="0">
              <a:latin typeface="Calibri (본문)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9EAD7-9C31-40E9-A49E-3BA4A9F2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955061"/>
            <a:ext cx="3674753" cy="26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3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VQ-VAE</a:t>
            </a: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7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VQ-VAE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22003"/>
            <a:ext cx="11557284" cy="4953000"/>
          </a:xfrm>
        </p:spPr>
        <p:txBody>
          <a:bodyPr/>
          <a:lstStyle/>
          <a:p>
            <a:r>
              <a:rPr lang="ko-KR" altLang="en-US" b="1" dirty="0">
                <a:latin typeface="Calibri (제목)"/>
              </a:rPr>
              <a:t>기존의 </a:t>
            </a:r>
            <a:r>
              <a:rPr lang="en-US" altLang="ko-KR" b="1" dirty="0">
                <a:latin typeface="Calibri (제목)"/>
              </a:rPr>
              <a:t>VAE</a:t>
            </a:r>
            <a:r>
              <a:rPr lang="ko-KR" altLang="en-US" b="1" dirty="0">
                <a:latin typeface="Calibri (제목)"/>
              </a:rPr>
              <a:t>의 문제점</a:t>
            </a:r>
            <a:endParaRPr lang="en-US" altLang="ko-KR" b="1" dirty="0">
              <a:latin typeface="Calibri (제목)"/>
            </a:endParaRPr>
          </a:p>
          <a:p>
            <a:pPr lvl="1"/>
            <a:r>
              <a:rPr lang="ko-KR" altLang="en-US" b="1" dirty="0">
                <a:latin typeface="Calibri (제목)"/>
                <a:ea typeface="+mj-ea"/>
              </a:rPr>
              <a:t> </a:t>
            </a:r>
            <a:r>
              <a:rPr lang="en-US" altLang="ko-KR" b="1" dirty="0">
                <a:latin typeface="Calibri (제목)"/>
                <a:ea typeface="+mj-ea"/>
              </a:rPr>
              <a:t>posterior collapse </a:t>
            </a:r>
            <a:r>
              <a:rPr lang="ko-KR" altLang="en-US" b="1" dirty="0">
                <a:latin typeface="Calibri (제목)"/>
                <a:ea typeface="+mj-ea"/>
              </a:rPr>
              <a:t>문제가 발생함</a:t>
            </a:r>
            <a:endParaRPr lang="en-US" altLang="ko-KR" b="1" dirty="0">
              <a:latin typeface="Calibri (제목)"/>
              <a:ea typeface="+mj-ea"/>
            </a:endParaRPr>
          </a:p>
          <a:p>
            <a:pPr lvl="2"/>
            <a:r>
              <a:rPr lang="ko-KR" altLang="en-US" sz="2000" dirty="0"/>
              <a:t>음악 도메인</a:t>
            </a:r>
            <a:r>
              <a:rPr lang="en-US" altLang="ko-KR" sz="2000" dirty="0"/>
              <a:t>(</a:t>
            </a:r>
            <a:r>
              <a:rPr lang="ko-KR" altLang="en-US" sz="2000" dirty="0"/>
              <a:t>시계열 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Decoder</a:t>
            </a:r>
            <a:r>
              <a:rPr lang="ko-KR" altLang="en-US" sz="2000" dirty="0"/>
              <a:t>에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AppleSDGothicNeo-Bold"/>
              </a:rPr>
              <a:t>Autoregressive model(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AppleSDGothicNeo-Bold"/>
              </a:rPr>
              <a:t>자동회귀모델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AppleSDGothicNeo-Bold"/>
              </a:rPr>
              <a:t>)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AppleSDGothicNeo-Bold"/>
              </a:rPr>
              <a:t>을 사용함</a:t>
            </a:r>
            <a:endParaRPr lang="en-US" altLang="ko-KR" sz="2000" dirty="0"/>
          </a:p>
          <a:p>
            <a:pPr lvl="2"/>
            <a:r>
              <a:rPr lang="en-US" altLang="ko-KR" sz="2000" i="0" dirty="0">
                <a:solidFill>
                  <a:srgbClr val="000000"/>
                </a:solidFill>
                <a:effectLst/>
                <a:latin typeface="AppleSDGothicNeo-Bold"/>
              </a:rPr>
              <a:t>Autoregressive model 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AppleSDGothicNeo-Bold"/>
              </a:rPr>
              <a:t>이 </a:t>
            </a:r>
            <a:r>
              <a:rPr lang="en-US" altLang="ko-KR" dirty="0">
                <a:latin typeface="Calibri (제목)"/>
                <a:ea typeface="+mj-ea"/>
              </a:rPr>
              <a:t>posterior collapse </a:t>
            </a:r>
            <a:r>
              <a:rPr lang="ko-KR" altLang="en-US" dirty="0">
                <a:latin typeface="Calibri (제목)"/>
                <a:ea typeface="+mj-ea"/>
              </a:rPr>
              <a:t>문제를 발생시킴</a:t>
            </a:r>
            <a:endParaRPr lang="en-US" altLang="ko-KR" dirty="0">
              <a:latin typeface="Calibri (제목)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DC08D-7A6B-4716-B687-CB0C9761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6" y="3429000"/>
            <a:ext cx="5706443" cy="2155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24ED5B-764A-4EC0-84C8-21FEB0EC5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923" y="3380588"/>
            <a:ext cx="685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90019C-64B5-4450-B666-7B674F41F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019" y="3367353"/>
            <a:ext cx="685800" cy="30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0A4F19-1827-47F3-AE6B-B15DC528C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927" y="3402805"/>
            <a:ext cx="495300" cy="314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410034-1026-4E38-9187-4090DA41A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1663" y="5693187"/>
            <a:ext cx="5400675" cy="37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B56D90-07F6-4B62-BE50-69B3BD1EE2A2}"/>
              </a:ext>
            </a:extLst>
          </p:cNvPr>
          <p:cNvSpPr txBox="1"/>
          <p:nvPr/>
        </p:nvSpPr>
        <p:spPr>
          <a:xfrm>
            <a:off x="1496392" y="6167863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Encoder</a:t>
            </a:r>
            <a:r>
              <a:rPr lang="ko-KR" altLang="en-US" sz="2400" b="1" dirty="0"/>
              <a:t>가 잘 작동하지 않아서 엉뚱한 </a:t>
            </a:r>
            <a:r>
              <a:rPr lang="en-US" altLang="ko-KR" sz="2400" b="1" dirty="0"/>
              <a:t>z</a:t>
            </a:r>
            <a:r>
              <a:rPr lang="ko-KR" altLang="en-US" sz="2400" b="1" dirty="0"/>
              <a:t>가 뽑히는 문제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628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4638"/>
            <a:ext cx="10972800" cy="1143000"/>
          </a:xfrm>
        </p:spPr>
        <p:txBody>
          <a:bodyPr/>
          <a:lstStyle/>
          <a:p>
            <a:r>
              <a:rPr lang="en-US" altLang="ko-KR" sz="3600" b="1" dirty="0"/>
              <a:t>VQ-VAE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22003"/>
            <a:ext cx="11557284" cy="4953000"/>
          </a:xfrm>
        </p:spPr>
        <p:txBody>
          <a:bodyPr/>
          <a:lstStyle/>
          <a:p>
            <a:r>
              <a:rPr lang="en-US" altLang="ko-KR" b="1" dirty="0">
                <a:latin typeface="Calibri (제목)"/>
                <a:ea typeface="+mj-ea"/>
              </a:rPr>
              <a:t>VQ-VAE</a:t>
            </a:r>
            <a:r>
              <a:rPr lang="ko-KR" altLang="en-US" b="1" dirty="0">
                <a:latin typeface="Calibri (제목)"/>
                <a:ea typeface="+mj-ea"/>
              </a:rPr>
              <a:t>를 사용함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Bottle neck </a:t>
            </a:r>
            <a:r>
              <a:rPr lang="ko-KR" altLang="en-US" b="1" dirty="0">
                <a:latin typeface="Calibri (제목)"/>
                <a:ea typeface="+mj-ea"/>
              </a:rPr>
              <a:t>부분을 분포</a:t>
            </a:r>
            <a:r>
              <a:rPr lang="en-US" altLang="ko-KR" b="1" dirty="0">
                <a:latin typeface="Calibri (제목)"/>
                <a:ea typeface="+mj-ea"/>
              </a:rPr>
              <a:t>(z)</a:t>
            </a:r>
            <a:r>
              <a:rPr lang="ko-KR" altLang="en-US" b="1" dirty="0">
                <a:latin typeface="Calibri (제목)"/>
                <a:ea typeface="+mj-ea"/>
              </a:rPr>
              <a:t>에서 </a:t>
            </a:r>
            <a:r>
              <a:rPr lang="en-US" altLang="ko-KR" b="1" dirty="0">
                <a:latin typeface="Calibri (제목)"/>
                <a:ea typeface="+mj-ea"/>
              </a:rPr>
              <a:t>Code Book</a:t>
            </a:r>
            <a:r>
              <a:rPr lang="ko-KR" altLang="en-US" b="1" dirty="0">
                <a:latin typeface="Calibri (제목)"/>
                <a:ea typeface="+mj-ea"/>
              </a:rPr>
              <a:t>으로 변경한다</a:t>
            </a:r>
            <a:r>
              <a:rPr lang="en-US" altLang="ko-KR" b="1" dirty="0">
                <a:latin typeface="Calibri (제목)"/>
                <a:ea typeface="+mj-ea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  <a:ea typeface="+mj-ea"/>
              </a:rPr>
              <a:t>Latent space</a:t>
            </a:r>
            <a:r>
              <a:rPr lang="ko-KR" altLang="en-US" dirty="0">
                <a:latin typeface="Calibri (제목)"/>
                <a:ea typeface="+mj-ea"/>
              </a:rPr>
              <a:t>에 특정 점으로 </a:t>
            </a:r>
            <a:r>
              <a:rPr lang="en-US" altLang="ko-KR" dirty="0">
                <a:latin typeface="Calibri (제목)"/>
                <a:ea typeface="+mj-ea"/>
              </a:rPr>
              <a:t>Encoding</a:t>
            </a:r>
            <a:r>
              <a:rPr lang="ko-KR" altLang="en-US" dirty="0">
                <a:latin typeface="Calibri (제목)"/>
                <a:ea typeface="+mj-ea"/>
              </a:rPr>
              <a:t>을 한다</a:t>
            </a:r>
            <a:r>
              <a:rPr lang="en-US" altLang="ko-KR" dirty="0">
                <a:latin typeface="Calibri (제목)"/>
                <a:ea typeface="+mj-ea"/>
              </a:rPr>
              <a:t>. (</a:t>
            </a:r>
            <a:r>
              <a:rPr lang="ko-KR" altLang="en-US" dirty="0">
                <a:latin typeface="Calibri (제목)"/>
                <a:ea typeface="+mj-ea"/>
              </a:rPr>
              <a:t>이산적인 대응이 됨</a:t>
            </a:r>
            <a:r>
              <a:rPr lang="en-US" altLang="ko-KR" dirty="0">
                <a:latin typeface="Calibri (제목)"/>
                <a:ea typeface="+mj-ea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4CDA8F-4413-4E21-AB6A-312598D7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924944"/>
            <a:ext cx="6091039" cy="2766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F9B51E-7C61-493F-9D46-E1CD0F30A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03" y="3284984"/>
            <a:ext cx="4657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2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Music VQ-VAE 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38198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19718</TotalTime>
  <Words>544</Words>
  <Application>Microsoft Office PowerPoint</Application>
  <PresentationFormat>와이드스크린</PresentationFormat>
  <Paragraphs>114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Apple SD Gothic Neo</vt:lpstr>
      <vt:lpstr>AppleSDGothicNeo-Bold</vt:lpstr>
      <vt:lpstr>Calibri (본문)</vt:lpstr>
      <vt:lpstr>Calibri (제목)</vt:lpstr>
      <vt:lpstr>맑은 고딕</vt:lpstr>
      <vt:lpstr>새굴림</vt:lpstr>
      <vt:lpstr>Arial</vt:lpstr>
      <vt:lpstr>Calibri</vt:lpstr>
      <vt:lpstr>Segoe UI Historic</vt:lpstr>
      <vt:lpstr>Tahoma</vt:lpstr>
      <vt:lpstr>Wingdings</vt:lpstr>
      <vt:lpstr>연구실</vt:lpstr>
      <vt:lpstr>Jukebox: A Generative Model for Music</vt:lpstr>
      <vt:lpstr>Index</vt:lpstr>
      <vt:lpstr>도입 배경    </vt:lpstr>
      <vt:lpstr>도입 배경</vt:lpstr>
      <vt:lpstr>도입 배경</vt:lpstr>
      <vt:lpstr>VQ-VAE     </vt:lpstr>
      <vt:lpstr>VQ-VAE</vt:lpstr>
      <vt:lpstr>VQ-VAE</vt:lpstr>
      <vt:lpstr>Music VQ-VAE       </vt:lpstr>
      <vt:lpstr>Music VQ-VAE</vt:lpstr>
      <vt:lpstr>Music VQ-VAE</vt:lpstr>
      <vt:lpstr>Music VQ-VAE</vt:lpstr>
      <vt:lpstr>Music VQ-VAE</vt:lpstr>
      <vt:lpstr>Music VQ-VAE</vt:lpstr>
      <vt:lpstr>Music VQ-VAE</vt:lpstr>
      <vt:lpstr>결론     </vt:lpstr>
      <vt:lpstr>결론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811</cp:revision>
  <dcterms:created xsi:type="dcterms:W3CDTF">2020-10-07T11:11:01Z</dcterms:created>
  <dcterms:modified xsi:type="dcterms:W3CDTF">2021-02-14T09:47:39Z</dcterms:modified>
</cp:coreProperties>
</file>