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610" r:id="rId13"/>
    <p:sldId id="609" r:id="rId14"/>
    <p:sldId id="583" r:id="rId15"/>
    <p:sldId id="587" r:id="rId16"/>
    <p:sldId id="584" r:id="rId17"/>
    <p:sldId id="588" r:id="rId18"/>
    <p:sldId id="589" r:id="rId19"/>
    <p:sldId id="586" r:id="rId20"/>
    <p:sldId id="585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12" r:id="rId34"/>
    <p:sldId id="611" r:id="rId35"/>
    <p:sldId id="602" r:id="rId36"/>
    <p:sldId id="603" r:id="rId37"/>
    <p:sldId id="613" r:id="rId38"/>
    <p:sldId id="615" r:id="rId39"/>
    <p:sldId id="614" r:id="rId40"/>
    <p:sldId id="604" r:id="rId41"/>
    <p:sldId id="616" r:id="rId42"/>
    <p:sldId id="617" r:id="rId43"/>
    <p:sldId id="618" r:id="rId44"/>
    <p:sldId id="619" r:id="rId45"/>
    <p:sldId id="605" r:id="rId46"/>
    <p:sldId id="606" r:id="rId47"/>
    <p:sldId id="608" r:id="rId48"/>
    <p:sldId id="607" r:id="rId4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687"/>
    <a:srgbClr val="FF7043"/>
    <a:srgbClr val="BBBBBB"/>
    <a:srgbClr val="EE3377"/>
    <a:srgbClr val="0077BB"/>
    <a:srgbClr val="4EBBE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0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8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3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9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5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1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6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0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74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21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36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89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5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55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35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41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5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9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06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5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71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7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57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680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2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89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12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49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90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20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84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9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3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6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2021-03-09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arxiv.org/abs/1811.0254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96491/Advanced_Models/tree/master/Models/VAE_Mode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7.009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96491/NeuralNetwork_Tutorials/blob/main/Week10/FrozenLake_Table.py" TargetMode="Externa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96491/NeuralNetwork_Tutorials/blob/main/Week11/CartPole_DQN.p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jk96491/221964240769" TargetMode="Externa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96491/NeuralNetwork_Tutorials/blob/main/Week12/Cartpole_REINFORCE.p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96491/Advanced_Models/tree/master/Models/GAN_Mode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96491/Advanced_Models/tree/master/Models/CGAN_Mod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96491/Advanced_Models/tree/master/Models/SAGAN_Model" TargetMode="External"/><Relationship Id="rId4" Type="http://schemas.openxmlformats.org/officeDocument/2006/relationships/hyperlink" Target="https://github.com/jk96491/Advanced_Models/tree/master/Models/DCGAN_Mode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2896"/>
            <a:ext cx="10363200" cy="648069"/>
          </a:xfrm>
        </p:spPr>
        <p:txBody>
          <a:bodyPr/>
          <a:lstStyle/>
          <a:p>
            <a:r>
              <a:rPr lang="en-US" altLang="ko-KR" dirty="0"/>
              <a:t>VAE, </a:t>
            </a:r>
            <a:r>
              <a:rPr lang="ko-KR" altLang="en-US" dirty="0"/>
              <a:t>강화학습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2021. 1.21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사용 예시 </a:t>
            </a:r>
            <a:r>
              <a:rPr lang="en-US" altLang="ko-KR" b="1" dirty="0">
                <a:latin typeface="Calibri (제목)"/>
                <a:ea typeface="+mj-ea"/>
              </a:rPr>
              <a:t>2</a:t>
            </a:r>
          </a:p>
          <a:p>
            <a:pPr lvl="1"/>
            <a:r>
              <a:rPr lang="en-US" altLang="ko-KR" b="1" i="0" dirty="0">
                <a:effectLst/>
                <a:latin typeface="Calibri (제목)"/>
              </a:rPr>
              <a:t>Text-to-Image</a:t>
            </a:r>
          </a:p>
          <a:p>
            <a:pPr lvl="2"/>
            <a:r>
              <a:rPr lang="ko-KR" altLang="en-US" i="0" dirty="0">
                <a:effectLst/>
                <a:latin typeface="Calibri (제목)"/>
              </a:rPr>
              <a:t>자연어 문장을 그림으로 표현 한다</a:t>
            </a:r>
            <a:r>
              <a:rPr lang="en-US" altLang="ko-KR" i="0" dirty="0">
                <a:effectLst/>
                <a:latin typeface="Calibri (제목)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A0278A-3764-42BD-BDEE-6A95BBF8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8" y="3025336"/>
            <a:ext cx="10873208" cy="37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한계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i="0" dirty="0">
                <a:effectLst/>
                <a:latin typeface="Calibri (제목)"/>
                <a:ea typeface="+mj-ea"/>
              </a:rPr>
              <a:t>Mode collapse </a:t>
            </a:r>
            <a:r>
              <a:rPr lang="ko-KR" altLang="en-US" b="1" i="0" dirty="0">
                <a:effectLst/>
                <a:latin typeface="Calibri (제목)"/>
                <a:ea typeface="+mj-ea"/>
              </a:rPr>
              <a:t>문제가 발생한다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.</a:t>
            </a:r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B8078-4024-4740-B84C-A14DEBE6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2816"/>
            <a:ext cx="5114925" cy="224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12BE5-05E9-4F1D-8D53-FEB99962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869" y="4076700"/>
            <a:ext cx="7162261" cy="1584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B53A7-0A5B-4F90-8F95-55E1A1CC7A79}"/>
              </a:ext>
            </a:extLst>
          </p:cNvPr>
          <p:cNvSpPr txBox="1"/>
          <p:nvPr/>
        </p:nvSpPr>
        <p:spPr>
          <a:xfrm>
            <a:off x="1415480" y="6021288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정확성은 좋으나 다양성을 잃어 버리는 문제가 존재 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630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한계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i="0" dirty="0">
                <a:effectLst/>
                <a:latin typeface="Calibri (제목)"/>
                <a:ea typeface="+mj-ea"/>
              </a:rPr>
              <a:t>Mode collapse </a:t>
            </a:r>
            <a:r>
              <a:rPr lang="ko-KR" altLang="en-US" b="1" i="0" dirty="0">
                <a:effectLst/>
                <a:latin typeface="Calibri (제목)"/>
                <a:ea typeface="+mj-ea"/>
              </a:rPr>
              <a:t>문제가 발생한다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  <a:ea typeface="+mj-ea"/>
              </a:rPr>
              <a:t>이로 인해 자연어처리 에서는 적합하지 않다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3"/>
            <a:r>
              <a:rPr lang="ko-KR" altLang="en-US" i="0" dirty="0">
                <a:effectLst/>
                <a:latin typeface="Calibri (제목)"/>
                <a:ea typeface="+mj-ea"/>
              </a:rPr>
              <a:t>다양성과 정확성의 </a:t>
            </a:r>
            <a:r>
              <a:rPr lang="en-US" altLang="ko-KR" i="0" dirty="0">
                <a:effectLst/>
                <a:latin typeface="Calibri (제목)"/>
                <a:ea typeface="+mj-ea"/>
              </a:rPr>
              <a:t>Trade </a:t>
            </a:r>
            <a:r>
              <a:rPr lang="en-US" altLang="ko-KR" dirty="0">
                <a:latin typeface="Calibri (제목)"/>
                <a:ea typeface="+mj-ea"/>
              </a:rPr>
              <a:t>Off</a:t>
            </a:r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9E350-932B-4624-A6C7-6FEE2C0B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04" y="3393206"/>
            <a:ext cx="3352800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C3867-159F-4EC9-834A-A9206F14B94C}"/>
              </a:ext>
            </a:extLst>
          </p:cNvPr>
          <p:cNvSpPr txBox="1"/>
          <p:nvPr/>
        </p:nvSpPr>
        <p:spPr>
          <a:xfrm>
            <a:off x="3431704" y="5827637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 </a:t>
            </a:r>
            <a:r>
              <a:rPr lang="en-US" altLang="ko-KR" dirty="0"/>
              <a:t>:  LANGUAGE GANS FALLING SHORT (ICLR 2020)</a:t>
            </a:r>
          </a:p>
          <a:p>
            <a:r>
              <a:rPr lang="ko-KR" altLang="en-US" dirty="0"/>
              <a:t>링크 </a:t>
            </a:r>
            <a:r>
              <a:rPr lang="en-US" altLang="ko-KR" dirty="0"/>
              <a:t>:  </a:t>
            </a:r>
            <a:r>
              <a:rPr lang="en-US" altLang="ko-KR" dirty="0">
                <a:hlinkClick r:id="rId4"/>
              </a:rPr>
              <a:t>https://arxiv.org/abs/1811.02549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C9032F-8948-4352-8883-61EB4A788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922" y="3040267"/>
            <a:ext cx="4026212" cy="27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한계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ko-KR" altLang="en-US" b="1" i="0" dirty="0">
                <a:effectLst/>
                <a:latin typeface="Calibri (제목)"/>
                <a:ea typeface="+mj-ea"/>
              </a:rPr>
              <a:t>이미지 생성은 많은 컴퓨팅 자원이 필요하다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i="0" dirty="0">
                <a:effectLst/>
                <a:latin typeface="Calibri (제목)"/>
                <a:ea typeface="+mj-ea"/>
              </a:rPr>
              <a:t>실제로 생성된 이미지의 품질이 깨끗하지 않다</a:t>
            </a:r>
            <a:r>
              <a:rPr lang="en-US" altLang="ko-KR" i="0" dirty="0">
                <a:effectLst/>
                <a:latin typeface="Calibri (제목)"/>
                <a:ea typeface="+mj-ea"/>
              </a:rPr>
              <a:t>.</a:t>
            </a:r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779B3E-48ED-4B3E-A8AD-5C711A74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037363"/>
            <a:ext cx="8172908" cy="38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2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  <a:ea typeface="+mj-ea"/>
              </a:rPr>
              <a:t>Auto Encoder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Input</a:t>
            </a:r>
            <a:r>
              <a:rPr lang="ko-KR" altLang="en-US" b="1" dirty="0">
                <a:latin typeface="Calibri (제목)"/>
                <a:ea typeface="+mj-ea"/>
              </a:rPr>
              <a:t>과 </a:t>
            </a:r>
            <a:r>
              <a:rPr lang="en-US" altLang="ko-KR" b="1" dirty="0">
                <a:latin typeface="Calibri (제목)"/>
                <a:ea typeface="+mj-ea"/>
              </a:rPr>
              <a:t>Output data</a:t>
            </a:r>
            <a:r>
              <a:rPr lang="ko-KR" altLang="en-US" b="1" dirty="0">
                <a:latin typeface="Calibri (제목)"/>
                <a:ea typeface="+mj-ea"/>
              </a:rPr>
              <a:t>가 동일하다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  <a:endParaRPr lang="en-US" altLang="ko-KR" b="1" i="0" dirty="0">
              <a:effectLst/>
              <a:latin typeface="Calibri (제목)"/>
              <a:ea typeface="+mj-ea"/>
            </a:endParaRPr>
          </a:p>
          <a:p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934AA2-F205-4C03-BDDD-BDC18DC6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31" y="2872488"/>
            <a:ext cx="4025972" cy="29566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B8F090-8604-405D-83BF-6E593C32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3288757"/>
            <a:ext cx="5591175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8F1C5-BB50-4042-96E2-B516C631A9FD}"/>
              </a:ext>
            </a:extLst>
          </p:cNvPr>
          <p:cNvSpPr txBox="1"/>
          <p:nvPr/>
        </p:nvSpPr>
        <p:spPr>
          <a:xfrm>
            <a:off x="2479548" y="6222751"/>
            <a:ext cx="723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차원 축소를 통하여 알짜 데이터</a:t>
            </a:r>
            <a:r>
              <a:rPr lang="en-US" altLang="ko-KR" sz="2400" b="1" dirty="0"/>
              <a:t>(Latent)</a:t>
            </a:r>
            <a:r>
              <a:rPr lang="ko-KR" altLang="en-US" sz="2400" b="1" dirty="0"/>
              <a:t>만 뽑아낸다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781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Calibri (제목)"/>
                <a:ea typeface="+mj-ea"/>
              </a:rPr>
              <a:t>Generative Model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  <a:ea typeface="+mj-ea"/>
              </a:rPr>
              <a:t>Auto Encoder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Latent </a:t>
            </a:r>
            <a:r>
              <a:rPr lang="ko-KR" altLang="en-US" b="1" dirty="0">
                <a:latin typeface="Calibri (제목)"/>
                <a:ea typeface="+mj-ea"/>
              </a:rPr>
              <a:t>정보를 뽑아내는 것이 목적</a:t>
            </a:r>
            <a:r>
              <a:rPr lang="en-US" altLang="ko-KR" b="1" dirty="0">
                <a:latin typeface="Calibri (제목)"/>
                <a:ea typeface="+mj-ea"/>
              </a:rPr>
              <a:t>!</a:t>
            </a:r>
            <a:endParaRPr lang="en-US" altLang="ko-KR" b="1" i="0" dirty="0">
              <a:effectLst/>
              <a:latin typeface="Calibri (제목)"/>
              <a:ea typeface="+mj-ea"/>
            </a:endParaRPr>
          </a:p>
          <a:p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BDDB1-DB1A-4F9F-B461-C2717C5A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950468"/>
            <a:ext cx="8924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  <a:ea typeface="+mj-ea"/>
              </a:rPr>
              <a:t>VAE - Variational </a:t>
            </a:r>
            <a:r>
              <a:rPr lang="en-US" altLang="ko-KR" b="1" dirty="0">
                <a:latin typeface="Calibri (제목)"/>
                <a:ea typeface="+mj-ea"/>
              </a:rPr>
              <a:t>A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uto Encoder (</a:t>
            </a:r>
            <a:r>
              <a:rPr lang="ko-KR" altLang="en-US" b="1" i="0" dirty="0" err="1">
                <a:effectLst/>
                <a:latin typeface="Calibri (제목)"/>
                <a:ea typeface="+mj-ea"/>
              </a:rPr>
              <a:t>변분적</a:t>
            </a:r>
            <a:r>
              <a:rPr lang="ko-KR" altLang="en-US" b="1" i="0" dirty="0">
                <a:effectLst/>
                <a:latin typeface="Calibri (제목)"/>
                <a:ea typeface="+mj-ea"/>
              </a:rPr>
              <a:t> 오토 인코더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)</a:t>
            </a:r>
            <a:endParaRPr lang="en-US" altLang="ko-KR" b="1" i="0" dirty="0">
              <a:effectLst/>
              <a:latin typeface="Calibri (제목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CD090-FCE9-42B8-90E1-EB63B69F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2348880"/>
            <a:ext cx="7362825" cy="3305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64017-85C5-4168-B6F1-57A4792A5245}"/>
              </a:ext>
            </a:extLst>
          </p:cNvPr>
          <p:cNvSpPr txBox="1"/>
          <p:nvPr/>
        </p:nvSpPr>
        <p:spPr>
          <a:xfrm>
            <a:off x="1516595" y="6211128"/>
            <a:ext cx="944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https://github.com/jk96491/Advanced_Models/tree/master/Models/VAE_Model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7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Calibri (제목)"/>
                <a:ea typeface="+mj-ea"/>
              </a:rPr>
              <a:t>Generative Model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>
                <a:effectLst/>
                <a:latin typeface="Calibri (제목)"/>
                <a:ea typeface="+mj-ea"/>
              </a:rPr>
              <a:t>VAE - Variational </a:t>
            </a:r>
            <a:r>
              <a:rPr lang="en-US" altLang="ko-KR" b="1">
                <a:latin typeface="Calibri (제목)"/>
                <a:ea typeface="+mj-ea"/>
              </a:rPr>
              <a:t>A</a:t>
            </a:r>
            <a:r>
              <a:rPr lang="en-US" altLang="ko-KR" b="1" i="0">
                <a:effectLst/>
                <a:latin typeface="Calibri (제목)"/>
                <a:ea typeface="+mj-ea"/>
              </a:rPr>
              <a:t>uto Encoder (</a:t>
            </a:r>
            <a:r>
              <a:rPr lang="ko-KR" altLang="en-US" b="1" i="0">
                <a:effectLst/>
                <a:latin typeface="Calibri (제목)"/>
                <a:ea typeface="+mj-ea"/>
              </a:rPr>
              <a:t>변분적 오토 인코더</a:t>
            </a:r>
            <a:r>
              <a:rPr lang="en-US" altLang="ko-KR" b="1" i="0">
                <a:effectLst/>
                <a:latin typeface="Calibri (제목)"/>
                <a:ea typeface="+mj-ea"/>
              </a:rPr>
              <a:t>)</a:t>
            </a:r>
          </a:p>
          <a:p>
            <a:pPr lvl="1"/>
            <a:r>
              <a:rPr lang="en-US" altLang="ko-KR" b="1" i="0">
                <a:effectLst/>
                <a:latin typeface="Calibri (제목)"/>
              </a:rPr>
              <a:t>Latent </a:t>
            </a:r>
            <a:r>
              <a:rPr lang="ko-KR" altLang="en-US" b="1" i="0">
                <a:effectLst/>
                <a:latin typeface="Calibri (제목)"/>
              </a:rPr>
              <a:t>분포를 뽑아낸다</a:t>
            </a:r>
            <a:r>
              <a:rPr lang="en-US" altLang="ko-KR" b="1" i="0">
                <a:effectLst/>
                <a:latin typeface="Calibri (제목)"/>
              </a:rPr>
              <a:t>.</a:t>
            </a:r>
            <a:endParaRPr lang="en-US" altLang="ko-KR" b="1" i="0" dirty="0">
              <a:effectLst/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DE702-CD66-432F-8C93-A8B0A4D9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794620"/>
            <a:ext cx="9324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3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Calibri (제목)"/>
                <a:ea typeface="+mj-ea"/>
              </a:rPr>
              <a:t>Generative Model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  <a:ea typeface="+mj-ea"/>
              </a:rPr>
              <a:t>VAE - Variational </a:t>
            </a:r>
            <a:r>
              <a:rPr lang="en-US" altLang="ko-KR" b="1" dirty="0">
                <a:latin typeface="Calibri (제목)"/>
                <a:ea typeface="+mj-ea"/>
              </a:rPr>
              <a:t>A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uto Encoder (</a:t>
            </a:r>
            <a:r>
              <a:rPr lang="ko-KR" altLang="en-US" b="1" i="0" dirty="0" err="1">
                <a:effectLst/>
                <a:latin typeface="Calibri (제목)"/>
                <a:ea typeface="+mj-ea"/>
              </a:rPr>
              <a:t>변분적</a:t>
            </a:r>
            <a:r>
              <a:rPr lang="ko-KR" altLang="en-US" b="1" i="0" dirty="0">
                <a:effectLst/>
                <a:latin typeface="Calibri (제목)"/>
                <a:ea typeface="+mj-ea"/>
              </a:rPr>
              <a:t> 오토 인코더</a:t>
            </a:r>
            <a:r>
              <a:rPr lang="en-US" altLang="ko-KR" b="1" i="0" dirty="0">
                <a:effectLst/>
                <a:latin typeface="Calibri (제목)"/>
                <a:ea typeface="+mj-ea"/>
              </a:rPr>
              <a:t>)</a:t>
            </a:r>
          </a:p>
          <a:p>
            <a:pPr lvl="1"/>
            <a:r>
              <a:rPr lang="en-US" altLang="ko-KR" b="1" i="0" dirty="0">
                <a:effectLst/>
                <a:latin typeface="Calibri (제목)"/>
              </a:rPr>
              <a:t>Latent </a:t>
            </a:r>
            <a:r>
              <a:rPr lang="ko-KR" altLang="en-US" b="1" i="0" dirty="0">
                <a:effectLst/>
                <a:latin typeface="Calibri (제목)"/>
              </a:rPr>
              <a:t>분포에서 </a:t>
            </a:r>
            <a:r>
              <a:rPr lang="en-US" altLang="ko-KR" b="1" i="0" dirty="0">
                <a:effectLst/>
                <a:latin typeface="Calibri (제목)"/>
              </a:rPr>
              <a:t>samp</a:t>
            </a:r>
            <a:r>
              <a:rPr lang="en-US" altLang="ko-KR" b="1" dirty="0">
                <a:latin typeface="Calibri (제목)"/>
              </a:rPr>
              <a:t>ling </a:t>
            </a:r>
            <a:r>
              <a:rPr lang="ko-KR" altLang="en-US" b="1" dirty="0">
                <a:latin typeface="Calibri (제목)"/>
              </a:rPr>
              <a:t>하여 새로운 데이터를 생성 한다</a:t>
            </a:r>
            <a:r>
              <a:rPr lang="en-US" altLang="ko-KR" b="1" dirty="0">
                <a:latin typeface="Calibri (제목)"/>
              </a:rPr>
              <a:t>.</a:t>
            </a:r>
            <a:endParaRPr lang="en-US" altLang="ko-KR" b="1" i="0" dirty="0">
              <a:effectLst/>
              <a:latin typeface="Calibri (제목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F5CA3-0BC2-4A8D-B838-56BC1F9C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653655"/>
            <a:ext cx="10106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i="0" dirty="0">
                    <a:effectLst/>
                    <a:latin typeface="Calibri (제목)"/>
                    <a:ea typeface="+mj-ea"/>
                  </a:rPr>
                  <a:t>VAE - </a:t>
                </a:r>
                <a:r>
                  <a:rPr lang="ko-KR" altLang="en-US" b="1" i="0" dirty="0" err="1">
                    <a:effectLst/>
                    <a:latin typeface="Calibri (제목)"/>
                    <a:ea typeface="+mj-ea"/>
                  </a:rPr>
                  <a:t>변분적</a:t>
                </a:r>
                <a:r>
                  <a:rPr lang="ko-KR" altLang="en-US" b="1" i="0" dirty="0">
                    <a:effectLst/>
                    <a:latin typeface="Calibri (제목)"/>
                    <a:ea typeface="+mj-ea"/>
                  </a:rPr>
                  <a:t> 추론이란</a:t>
                </a:r>
                <a:r>
                  <a:rPr lang="en-US" altLang="ko-KR" b="1" i="0" dirty="0">
                    <a:effectLst/>
                    <a:latin typeface="Calibri (제목)"/>
                    <a:ea typeface="+mj-ea"/>
                  </a:rPr>
                  <a:t>? </a:t>
                </a:r>
              </a:p>
              <a:p>
                <a:pPr lvl="1"/>
                <a:r>
                  <a:rPr lang="en-US" altLang="ko-KR" sz="2400" b="1" dirty="0"/>
                  <a:t>latent </a:t>
                </a:r>
                <a:r>
                  <a:rPr lang="ko-KR" altLang="en-US" sz="2400" b="1" dirty="0"/>
                  <a:t>분포를 간단한 확률 분포로 근사 한다</a:t>
                </a:r>
                <a:endParaRPr lang="en-US" altLang="ko-KR" sz="2400" b="1" dirty="0"/>
              </a:p>
              <a:p>
                <a:pPr marL="457200" lvl="1" indent="0">
                  <a:buNone/>
                </a:pPr>
                <a:r>
                  <a:rPr lang="en-US" altLang="ko-KR" sz="2400" b="1" dirty="0"/>
                  <a:t>								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 ≈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 </a:t>
                </a:r>
                <a:endParaRPr lang="ko-KR" altLang="en-US" sz="2400" b="1" dirty="0"/>
              </a:p>
              <a:p>
                <a:pPr lvl="1"/>
                <a:endParaRPr lang="en-US" altLang="ko-KR" b="1" i="0" dirty="0">
                  <a:effectLst/>
                  <a:latin typeface="Calibri (제목)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72C476E-7B0A-4408-A457-12461C78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3197104"/>
            <a:ext cx="5706443" cy="2155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E8583-6866-4A2A-9C6C-DFB8D1E58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519" y="5408441"/>
            <a:ext cx="685800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8B87C1-5D7C-4BD0-9366-AF6114A44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15" y="5395206"/>
            <a:ext cx="685800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7B476A-4280-4CF3-864A-05B7FB7FA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523" y="5430658"/>
            <a:ext cx="495300" cy="314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DF7F3C-9D79-4095-8EF8-497F7F4E7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835" y="6093296"/>
            <a:ext cx="5400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Generative Model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GAN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VAE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  <a:p>
            <a:r>
              <a:rPr lang="en-US" altLang="ko-KR" b="1" dirty="0">
                <a:latin typeface="Calibri (제목)"/>
                <a:ea typeface="+mj-ea"/>
              </a:rPr>
              <a:t>Reinforcement Learning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Value base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Policy base</a:t>
            </a:r>
          </a:p>
          <a:p>
            <a:pPr lvl="1"/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i="0" dirty="0">
                    <a:effectLst/>
                    <a:latin typeface="Calibri (제목)"/>
                    <a:ea typeface="+mj-ea"/>
                  </a:rPr>
                  <a:t>VAE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가 표준 정규분포 </a:t>
                </a:r>
                <a:r>
                  <a:rPr lang="en-US" altLang="ko-KR" b="1" dirty="0"/>
                  <a:t>N(0, 1) </a:t>
                </a:r>
                <a:r>
                  <a:rPr lang="ko-KR" altLang="en-US" b="1" dirty="0"/>
                  <a:t>분포를 따르고</a:t>
                </a:r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가 정규분포 </a:t>
                </a:r>
                <a:r>
                  <a:rPr lang="en-US" altLang="ko-KR" b="1" dirty="0"/>
                  <a:t>N(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/>
                  <a:t>)</a:t>
                </a:r>
                <a:r>
                  <a:rPr lang="ko-KR" altLang="en-US" b="1" dirty="0"/>
                  <a:t>을 따를 때</a:t>
                </a:r>
              </a:p>
              <a:p>
                <a:pPr lvl="1"/>
                <a:endParaRPr lang="en-US" altLang="ko-KR" b="1" i="0" dirty="0">
                  <a:effectLst/>
                  <a:latin typeface="Calibri (제목)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7E3C59B-5289-463F-B478-B3F9684C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11" y="4058884"/>
            <a:ext cx="6875764" cy="7920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7D14CC-0227-404B-AF2E-9A37EBF7A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44" y="3176972"/>
            <a:ext cx="7328199" cy="50405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BE38FD-467B-44BD-8E42-D648E39474C0}"/>
              </a:ext>
            </a:extLst>
          </p:cNvPr>
          <p:cNvCxnSpPr/>
          <p:nvPr/>
        </p:nvCxnSpPr>
        <p:spPr>
          <a:xfrm>
            <a:off x="6600056" y="3674926"/>
            <a:ext cx="254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FE3173-0A1D-47CF-9078-7006D1888BF7}"/>
              </a:ext>
            </a:extLst>
          </p:cNvPr>
          <p:cNvCxnSpPr>
            <a:cxnSpLocks/>
          </p:cNvCxnSpPr>
          <p:nvPr/>
        </p:nvCxnSpPr>
        <p:spPr>
          <a:xfrm flipH="1">
            <a:off x="7104112" y="3681028"/>
            <a:ext cx="864096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4CC49A-FBC2-4333-9F8A-367111C92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520" y="5014518"/>
            <a:ext cx="8192060" cy="1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 (제목)"/>
              </a:rPr>
              <a:t>VAE – </a:t>
            </a:r>
            <a:r>
              <a:rPr lang="ko-KR" altLang="en-US" b="1" i="0" dirty="0">
                <a:effectLst/>
                <a:latin typeface="Calibri (제목)"/>
              </a:rPr>
              <a:t>강화학습에서</a:t>
            </a:r>
            <a:r>
              <a:rPr lang="en-US" altLang="ko-KR" b="1" i="0" dirty="0">
                <a:effectLst/>
                <a:latin typeface="Calibri (제목)"/>
              </a:rPr>
              <a:t> </a:t>
            </a:r>
            <a:r>
              <a:rPr lang="ko-KR" altLang="en-US" b="1" i="0" dirty="0">
                <a:effectLst/>
                <a:latin typeface="Calibri (제목)"/>
              </a:rPr>
              <a:t>사용된 예</a:t>
            </a:r>
            <a:endParaRPr lang="en-US" altLang="ko-KR" b="1" i="0" dirty="0">
              <a:effectLst/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고차원 이미지의 </a:t>
            </a:r>
            <a:r>
              <a:rPr lang="en-US" altLang="ko-KR" b="1" dirty="0">
                <a:latin typeface="Calibri (제목)"/>
              </a:rPr>
              <a:t>Latent </a:t>
            </a:r>
            <a:r>
              <a:rPr lang="ko-KR" altLang="en-US" b="1" dirty="0">
                <a:latin typeface="Calibri (제목)"/>
              </a:rPr>
              <a:t>값을 통하여 학습을 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1"/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VAE</a:t>
            </a:r>
            <a:r>
              <a:rPr lang="ko-KR" altLang="en-US" b="1" dirty="0">
                <a:latin typeface="Calibri (제목)"/>
              </a:rPr>
              <a:t>를 사용하는 이유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강화학습의 일반화를 위해</a:t>
            </a:r>
            <a:r>
              <a:rPr lang="en-US" altLang="ko-KR" b="1" dirty="0">
                <a:latin typeface="Calibri (제목)"/>
              </a:rPr>
              <a:t>!</a:t>
            </a:r>
          </a:p>
          <a:p>
            <a:pPr lvl="1"/>
            <a:endParaRPr lang="en-US" altLang="ko-KR" b="1" dirty="0">
              <a:latin typeface="Calibri (제목)"/>
            </a:endParaRPr>
          </a:p>
          <a:p>
            <a:pPr lvl="2"/>
            <a:endParaRPr lang="en-US" altLang="ko-KR" b="1" i="0" dirty="0">
              <a:effectLst/>
              <a:latin typeface="Calibri (제목)"/>
            </a:endParaRPr>
          </a:p>
        </p:txBody>
      </p:sp>
      <p:pic>
        <p:nvPicPr>
          <p:cNvPr id="1026" name="Picture 2" descr="Quick reference for how to adjust alliance colors options. StarCraft 2 is  more fun with custom colors. : starcraft2">
            <a:extLst>
              <a:ext uri="{FF2B5EF4-FFF2-40B4-BE49-F238E27FC236}">
                <a16:creationId xmlns:a16="http://schemas.microsoft.com/office/drawing/2014/main" id="{1B39C78E-4B50-4965-BC48-92FBC555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18" y="1976404"/>
            <a:ext cx="40324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C25171-0F8C-4DC2-BD4C-D294331DA373}"/>
              </a:ext>
            </a:extLst>
          </p:cNvPr>
          <p:cNvSpPr txBox="1"/>
          <p:nvPr/>
        </p:nvSpPr>
        <p:spPr>
          <a:xfrm>
            <a:off x="-492732" y="5564451"/>
            <a:ext cx="1317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000000"/>
                </a:solidFill>
                <a:effectLst/>
                <a:latin typeface="Lucida Grande"/>
              </a:rPr>
              <a:t>Stochastic Latent Actor-Critic: Deep Reinforcement Learning with a Latent Variable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C46B6-0954-43A4-819A-1E40C3CF10F2}"/>
              </a:ext>
            </a:extLst>
          </p:cNvPr>
          <p:cNvSpPr txBox="1"/>
          <p:nvPr/>
        </p:nvSpPr>
        <p:spPr>
          <a:xfrm>
            <a:off x="4439816" y="6055842"/>
            <a:ext cx="615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https://arxiv.org/abs/1907.00953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597B8-D705-4802-BAE5-C8A971BABA73}"/>
              </a:ext>
            </a:extLst>
          </p:cNvPr>
          <p:cNvSpPr txBox="1"/>
          <p:nvPr/>
        </p:nvSpPr>
        <p:spPr>
          <a:xfrm>
            <a:off x="3971764" y="501150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NeurlPS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2020</a:t>
            </a:r>
            <a:r>
              <a:rPr lang="ko-KR" altLang="en-US" sz="2400" b="1" dirty="0"/>
              <a:t>에 선정된 논문</a:t>
            </a:r>
          </a:p>
        </p:txBody>
      </p:sp>
    </p:spTree>
    <p:extLst>
      <p:ext uri="{BB962C8B-B14F-4D97-AF65-F5344CB8AC3E}">
        <p14:creationId xmlns:p14="http://schemas.microsoft.com/office/powerpoint/2010/main" val="418184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Reinforcement Learning</a:t>
            </a: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3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강화 학습이란</a:t>
            </a:r>
            <a:r>
              <a:rPr lang="en-US" altLang="ko-KR" b="1" dirty="0">
                <a:latin typeface="Calibri (제목)"/>
              </a:rPr>
              <a:t>?</a:t>
            </a:r>
          </a:p>
          <a:p>
            <a:pPr lvl="1"/>
            <a:r>
              <a:rPr lang="ko-KR" altLang="en-US" b="1" dirty="0">
                <a:latin typeface="Calibri (제목)"/>
              </a:rPr>
              <a:t>환경으로부터 </a:t>
            </a:r>
            <a:r>
              <a:rPr lang="en-US" altLang="ko-KR" b="1" dirty="0">
                <a:latin typeface="Calibri (제목)"/>
              </a:rPr>
              <a:t>Feedback</a:t>
            </a:r>
            <a:r>
              <a:rPr lang="ko-KR" altLang="en-US" b="1" dirty="0">
                <a:latin typeface="Calibri (제목)"/>
              </a:rPr>
              <a:t>을 진행하여 학습한다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b="1" dirty="0">
                <a:latin typeface="Calibri (제목)"/>
              </a:rPr>
              <a:t>주로 인식이 아닌 행동 결정 영역에서 사용됨</a:t>
            </a:r>
            <a:endParaRPr lang="en-US" altLang="ko-KR" b="1" dirty="0">
              <a:latin typeface="Calibri (제목)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alibri (제목)"/>
              </a:rPr>
              <a:t>	</a:t>
            </a: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A0F77543-A711-40F1-84DA-96CF5CE6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5680" y="3007125"/>
            <a:ext cx="4824536" cy="25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9F3BC-D51D-4981-BB4D-99F89A16B1F1}"/>
              </a:ext>
            </a:extLst>
          </p:cNvPr>
          <p:cNvSpPr txBox="1"/>
          <p:nvPr/>
        </p:nvSpPr>
        <p:spPr>
          <a:xfrm>
            <a:off x="2423592" y="5660545"/>
            <a:ext cx="9055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행동의 주체</a:t>
            </a:r>
            <a:r>
              <a:rPr lang="en-US" altLang="ko-KR" sz="2000" b="1" dirty="0"/>
              <a:t>(Agent)</a:t>
            </a:r>
            <a:r>
              <a:rPr lang="ko-KR" altLang="en-US" sz="2000" b="1" dirty="0"/>
              <a:t>가 환경으로부터 정보를 받아 행동을 취한다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Agent</a:t>
            </a:r>
            <a:r>
              <a:rPr lang="ko-KR" altLang="en-US" sz="2000" b="1" dirty="0"/>
              <a:t>의 행동에 따라 환경에서 보상을 부여한다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Agent</a:t>
            </a:r>
            <a:r>
              <a:rPr lang="ko-KR" altLang="en-US" sz="2000" b="1" dirty="0"/>
              <a:t>는 높은 보상을 받도록 행동을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049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latin typeface="Calibri (제목)"/>
                  </a:rPr>
                  <a:t>강화 학습의 구성 요소</a:t>
                </a:r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Policy</a:t>
                </a:r>
              </a:p>
              <a:p>
                <a:pPr lvl="2"/>
                <a:r>
                  <a:rPr lang="en-US" altLang="ko-KR" b="1" dirty="0">
                    <a:latin typeface="Calibri (제목)"/>
                  </a:rPr>
                  <a:t>Agent</a:t>
                </a:r>
                <a:r>
                  <a:rPr lang="ko-KR" altLang="en-US" b="1" dirty="0">
                    <a:latin typeface="Calibri (제목)"/>
                  </a:rPr>
                  <a:t>의 행동 정책 </a:t>
                </a:r>
                <a:r>
                  <a:rPr lang="en-US" altLang="ko-KR" b="1" dirty="0">
                    <a:latin typeface="Calibri (제목)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Value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해당 </a:t>
                </a:r>
                <a:r>
                  <a:rPr lang="en-US" altLang="ko-KR" b="1" dirty="0">
                    <a:latin typeface="Calibri (제목)"/>
                  </a:rPr>
                  <a:t>state</a:t>
                </a:r>
                <a:r>
                  <a:rPr lang="ko-KR" altLang="en-US" b="1" dirty="0">
                    <a:latin typeface="Calibri (제목)"/>
                  </a:rPr>
                  <a:t>가 얼마다 가치가 있는가</a:t>
                </a:r>
                <a:endParaRPr lang="en-US" altLang="ko-KR" b="1" dirty="0">
                  <a:latin typeface="Calibri (제목)"/>
                </a:endParaRPr>
              </a:p>
              <a:p>
                <a:pPr lvl="3"/>
                <a:r>
                  <a:rPr lang="en-US" altLang="ko-KR" b="1" dirty="0">
                    <a:latin typeface="Calibri (제목)"/>
                  </a:rPr>
                  <a:t>V(s) </a:t>
                </a:r>
                <a:r>
                  <a:rPr lang="ko-KR" altLang="en-US" b="1" dirty="0">
                    <a:latin typeface="Calibri (제목)"/>
                  </a:rPr>
                  <a:t>상태 가치</a:t>
                </a:r>
                <a:r>
                  <a:rPr lang="en-US" altLang="ko-KR" b="1" dirty="0">
                    <a:latin typeface="Calibri (제목)"/>
                  </a:rPr>
                  <a:t>, Q(s, a) </a:t>
                </a:r>
                <a:r>
                  <a:rPr lang="ko-KR" altLang="en-US" b="1" dirty="0">
                    <a:latin typeface="Calibri (제목)"/>
                  </a:rPr>
                  <a:t>행동 상태 가치</a:t>
                </a:r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Return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현재 </a:t>
                </a:r>
                <a:r>
                  <a:rPr lang="en-US" altLang="ko-KR" b="1" dirty="0">
                    <a:latin typeface="Calibri (제목)"/>
                  </a:rPr>
                  <a:t>state</a:t>
                </a:r>
                <a:r>
                  <a:rPr lang="ko-KR" altLang="en-US" b="1" dirty="0">
                    <a:latin typeface="Calibri (제목)"/>
                  </a:rPr>
                  <a:t>로 부터 미래의 보상을 고려한 보상의 총합</a:t>
                </a:r>
                <a:endParaRPr lang="en-US" altLang="ko-KR" b="1" dirty="0">
                  <a:latin typeface="Calibri (제목)"/>
                </a:endParaRPr>
              </a:p>
              <a:p>
                <a:pPr lvl="3"/>
                <a:endParaRPr lang="en-US" altLang="ko-KR" b="1" dirty="0">
                  <a:latin typeface="Calibri (제목)"/>
                </a:endParaRPr>
              </a:p>
              <a:p>
                <a:pPr lvl="3"/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Discount factor	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미래의 보상을 얼마다 고려할 것인가</a:t>
                </a:r>
                <a:r>
                  <a:rPr lang="en-US" altLang="ko-KR" b="1" dirty="0">
                    <a:latin typeface="Calibri (제목)"/>
                  </a:rPr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06CDB8F-ABCA-42FC-B8A2-48822E60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869160"/>
            <a:ext cx="3781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Q-Learning</a:t>
            </a:r>
          </a:p>
          <a:p>
            <a:pPr lvl="1"/>
            <a:r>
              <a:rPr lang="en-US" altLang="ko-KR" b="1" dirty="0">
                <a:latin typeface="Calibri (제목)"/>
              </a:rPr>
              <a:t>Frozen Lake </a:t>
            </a:r>
          </a:p>
        </p:txBody>
      </p:sp>
      <p:pic>
        <p:nvPicPr>
          <p:cNvPr id="6" name="Picture 2" descr="OpenAI Gym으로 Q-table 알고리즘 만들기 2 – 지니코딩">
            <a:extLst>
              <a:ext uri="{FF2B5EF4-FFF2-40B4-BE49-F238E27FC236}">
                <a16:creationId xmlns:a16="http://schemas.microsoft.com/office/drawing/2014/main" id="{312FAB87-A366-4BCE-B514-F31A49F3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13" y="2636912"/>
            <a:ext cx="7322174" cy="22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CD9851-721A-4328-876E-8A6A2FD21A1E}"/>
              </a:ext>
            </a:extLst>
          </p:cNvPr>
          <p:cNvSpPr txBox="1"/>
          <p:nvPr/>
        </p:nvSpPr>
        <p:spPr>
          <a:xfrm>
            <a:off x="2135560" y="512399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Table</a:t>
            </a:r>
            <a:r>
              <a:rPr lang="ko-KR" altLang="en-US" sz="2400" b="1" dirty="0"/>
              <a:t>을 만들어 상태에 대한 행동 별 가치를 평가한다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B097AC-822C-4FE1-8CAE-9A464BAF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349" y="5537900"/>
            <a:ext cx="3181350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8888C-6861-4922-BDF7-6ACF8A90E8EB}"/>
              </a:ext>
            </a:extLst>
          </p:cNvPr>
          <p:cNvSpPr txBox="1"/>
          <p:nvPr/>
        </p:nvSpPr>
        <p:spPr>
          <a:xfrm>
            <a:off x="1127448" y="6260196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https://github.com/jk96491/NeuralNetwork_Tutorials/blob/main/Week10/FrozenLake_Table.py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6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97131"/>
              </p:ext>
            </p:extLst>
          </p:nvPr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7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40" y="2016773"/>
            <a:ext cx="3781425" cy="6858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4524C13E-122C-4519-8493-DF69C6E6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695" y="1618826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7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7172264" y="5913868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D733FF-3B13-4BA8-893B-D22B7E922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57" y="1495860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22" y="1897578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5102395" y="5941034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0AE39-37FC-4BF1-A9D6-6B79899ACAB0}"/>
              </a:ext>
            </a:extLst>
          </p:cNvPr>
          <p:cNvSpPr txBox="1"/>
          <p:nvPr/>
        </p:nvSpPr>
        <p:spPr>
          <a:xfrm>
            <a:off x="6502575" y="2446846"/>
            <a:ext cx="2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21E8C-9C08-4933-B6D5-600A66B5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722" y="1516371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0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7188902" y="4968924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99ADA-FC28-4431-8EF3-5A10219D6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17" y="1483730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Generative Model</a:t>
            </a: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93533"/>
            <a:chOff x="4231260" y="4628549"/>
            <a:chExt cx="2056680" cy="99353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591455" y="4931816"/>
              <a:ext cx="59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4954491" y="5252750"/>
              <a:ext cx="64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5124427" y="4969670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A0D771-79F1-4957-920A-89B87AC9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17" y="1494798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91839"/>
              </p:ext>
            </p:extLst>
          </p:nvPr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93533"/>
            <a:chOff x="4231260" y="4628549"/>
            <a:chExt cx="2056680" cy="99353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591455" y="4931816"/>
              <a:ext cx="59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4954491" y="5252750"/>
              <a:ext cx="64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81028"/>
            <a:chOff x="6254952" y="3688664"/>
            <a:chExt cx="2056680" cy="98102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7" y="3991931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6977348" y="4300360"/>
              <a:ext cx="66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377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18580" y="3330117"/>
              <a:ext cx="3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567948" y="3044332"/>
              <a:ext cx="60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0.66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6965154" y="3335637"/>
              <a:ext cx="68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0.73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08694" y="3991931"/>
              <a:ext cx="50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570523" y="4940710"/>
              <a:ext cx="60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0.73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00713" y="5239387"/>
              <a:ext cx="428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BB23BC-D6F8-47B7-978F-BD36529DF1CE}"/>
              </a:ext>
            </a:extLst>
          </p:cNvPr>
          <p:cNvSpPr txBox="1"/>
          <p:nvPr/>
        </p:nvSpPr>
        <p:spPr>
          <a:xfrm>
            <a:off x="5321338" y="1961791"/>
            <a:ext cx="290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Final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3F785B-448E-4ED0-B934-C4A8EF6C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381" y="2020449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2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Calibri (제목)"/>
                <a:ea typeface="+mj-ea"/>
              </a:rPr>
              <a:t>Reinforcement Learning – Value 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>
                <a:latin typeface="Calibri (제목)"/>
              </a:rPr>
              <a:t>만일 </a:t>
            </a:r>
            <a:r>
              <a:rPr lang="en-US" altLang="ko-KR" b="1">
                <a:latin typeface="Calibri (제목)"/>
              </a:rPr>
              <a:t>Action</a:t>
            </a:r>
            <a:r>
              <a:rPr lang="ko-KR" altLang="en-US" b="1">
                <a:latin typeface="Calibri (제목)"/>
              </a:rPr>
              <a:t>의 개수가 많다면</a:t>
            </a:r>
            <a:r>
              <a:rPr lang="en-US" altLang="ko-KR" b="1">
                <a:latin typeface="Calibri (제목)"/>
              </a:rPr>
              <a:t>?</a:t>
            </a:r>
          </a:p>
          <a:p>
            <a:pPr lvl="1"/>
            <a:r>
              <a:rPr lang="en-US" altLang="ko-KR" b="1">
                <a:latin typeface="Calibri (제목)"/>
              </a:rPr>
              <a:t> Table</a:t>
            </a:r>
            <a:r>
              <a:rPr lang="ko-KR" altLang="en-US" b="1">
                <a:latin typeface="Calibri (제목)"/>
              </a:rPr>
              <a:t>을 신경망으로 바꿔서 적용함 </a:t>
            </a:r>
            <a:r>
              <a:rPr lang="en-US" altLang="ko-KR" b="1">
                <a:latin typeface="Calibri (제목)"/>
              </a:rPr>
              <a:t>(</a:t>
            </a:r>
            <a:r>
              <a:rPr lang="ko-KR" altLang="en-US" b="1">
                <a:latin typeface="Calibri (제목)"/>
              </a:rPr>
              <a:t>심층 강화 학습</a:t>
            </a:r>
            <a:r>
              <a:rPr lang="en-US" altLang="ko-KR" b="1">
                <a:latin typeface="Calibri (제목)"/>
              </a:rPr>
              <a:t>)</a:t>
            </a:r>
          </a:p>
          <a:p>
            <a:pPr lvl="2"/>
            <a:r>
              <a:rPr lang="en-US" altLang="ko-KR" b="1">
                <a:latin typeface="Calibri (제목)"/>
              </a:rPr>
              <a:t>Ex) DQN</a:t>
            </a:r>
            <a:r>
              <a:rPr lang="ko-KR" altLang="en-US" b="1">
                <a:latin typeface="Calibri (제목)"/>
              </a:rPr>
              <a:t> </a:t>
            </a:r>
            <a:r>
              <a:rPr lang="en-US" altLang="ko-KR" b="1">
                <a:latin typeface="Calibri (제목)"/>
              </a:rPr>
              <a:t>-</a:t>
            </a:r>
            <a:r>
              <a:rPr lang="ko-KR" altLang="en-US" b="1">
                <a:latin typeface="Calibri (제목)"/>
              </a:rPr>
              <a:t> </a:t>
            </a:r>
            <a:r>
              <a:rPr lang="en-US" altLang="ko-KR" b="1">
                <a:latin typeface="Calibri (제목)"/>
              </a:rPr>
              <a:t>Deep Q Learning (</a:t>
            </a:r>
            <a:r>
              <a:rPr lang="ko-KR" altLang="en-US" b="1">
                <a:latin typeface="Calibri (제목)"/>
              </a:rPr>
              <a:t>구글 딥마인드 에서 제안</a:t>
            </a:r>
            <a:r>
              <a:rPr lang="en-US" altLang="ko-KR" b="1">
                <a:latin typeface="Calibri (제목)"/>
              </a:rPr>
              <a:t>, </a:t>
            </a:r>
            <a:r>
              <a:rPr lang="ko-KR" altLang="en-US" b="1">
                <a:latin typeface="Calibri (제목)"/>
              </a:rPr>
              <a:t>네이처에 게제</a:t>
            </a:r>
            <a:r>
              <a:rPr lang="en-US" altLang="ko-KR" b="1">
                <a:latin typeface="Calibri (제목)"/>
              </a:rPr>
              <a:t>)</a:t>
            </a:r>
          </a:p>
          <a:p>
            <a:endParaRPr lang="en-US" altLang="ko-KR" b="1">
              <a:latin typeface="Calibri (제목)"/>
            </a:endParaRPr>
          </a:p>
          <a:p>
            <a:pPr lvl="2"/>
            <a:endParaRPr lang="en-US" altLang="ko-KR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8194" name="Picture 2" descr="강화학습 알아보기(2) - DQN · greentec's blog">
            <a:extLst>
              <a:ext uri="{FF2B5EF4-FFF2-40B4-BE49-F238E27FC236}">
                <a16:creationId xmlns:a16="http://schemas.microsoft.com/office/drawing/2014/main" id="{74DA5817-0F0D-4048-9062-2062D4C4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004906"/>
            <a:ext cx="6737573" cy="38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6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Calibri (제목)"/>
                <a:ea typeface="+mj-ea"/>
              </a:rPr>
              <a:t>Reinforcement Learning – Value 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DQN</a:t>
            </a:r>
            <a:r>
              <a:rPr lang="ko-KR" altLang="en-US" b="1" dirty="0">
                <a:latin typeface="Calibri (제목)"/>
              </a:rPr>
              <a:t>의 특징</a:t>
            </a:r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 Table</a:t>
            </a:r>
            <a:r>
              <a:rPr lang="ko-KR" altLang="en-US" b="1" dirty="0">
                <a:latin typeface="Calibri (제목)"/>
              </a:rPr>
              <a:t>을 신경망으로 변경함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en-US" altLang="ko-KR" dirty="0">
                <a:latin typeface="Calibri (제목)"/>
              </a:rPr>
              <a:t>Atari Game</a:t>
            </a:r>
            <a:r>
              <a:rPr lang="ko-KR" altLang="en-US" dirty="0">
                <a:latin typeface="Calibri (제목)"/>
              </a:rPr>
              <a:t>을 이미지로 인식한 정보를 </a:t>
            </a:r>
            <a:r>
              <a:rPr lang="en-US" altLang="ko-KR" dirty="0">
                <a:latin typeface="Calibri (제목)"/>
              </a:rPr>
              <a:t>State</a:t>
            </a:r>
            <a:r>
              <a:rPr lang="ko-KR" altLang="en-US" dirty="0">
                <a:latin typeface="Calibri (제목)"/>
              </a:rPr>
              <a:t>로 활용 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Replay</a:t>
            </a:r>
            <a:r>
              <a:rPr lang="ko-KR" altLang="en-US" b="1" dirty="0">
                <a:latin typeface="Calibri (제목)"/>
              </a:rPr>
              <a:t> </a:t>
            </a:r>
            <a:r>
              <a:rPr lang="en-US" altLang="ko-KR" b="1" dirty="0">
                <a:latin typeface="Calibri (제목)"/>
              </a:rPr>
              <a:t>Buffer</a:t>
            </a:r>
            <a:r>
              <a:rPr lang="ko-KR" altLang="en-US" b="1" dirty="0">
                <a:latin typeface="Calibri (제목)"/>
              </a:rPr>
              <a:t>를 사용함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과거의 경험도 효과적으로 활용함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3"/>
            <a:r>
              <a:rPr lang="en-US" altLang="ko-KR" dirty="0">
                <a:latin typeface="Calibri (제목)"/>
              </a:rPr>
              <a:t>Random</a:t>
            </a:r>
            <a:r>
              <a:rPr lang="ko-KR" altLang="en-US" dirty="0">
                <a:latin typeface="Calibri (제목)"/>
              </a:rPr>
              <a:t>으로 </a:t>
            </a:r>
            <a:r>
              <a:rPr lang="en-US" altLang="ko-KR" dirty="0">
                <a:latin typeface="Calibri (제목)"/>
              </a:rPr>
              <a:t>sampling </a:t>
            </a:r>
            <a:r>
              <a:rPr lang="ko-KR" altLang="en-US" dirty="0">
                <a:latin typeface="Calibri (제목)"/>
              </a:rPr>
              <a:t>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20482" name="Picture 2" descr="분석] DQN">
            <a:extLst>
              <a:ext uri="{FF2B5EF4-FFF2-40B4-BE49-F238E27FC236}">
                <a16:creationId xmlns:a16="http://schemas.microsoft.com/office/drawing/2014/main" id="{37B97092-0D89-4C8E-8BBE-8BA5ED46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34" y="4437112"/>
            <a:ext cx="6588732" cy="19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D1D52A-4108-46F9-A944-C237ABD9C1F5}"/>
              </a:ext>
            </a:extLst>
          </p:cNvPr>
          <p:cNvSpPr txBox="1"/>
          <p:nvPr/>
        </p:nvSpPr>
        <p:spPr>
          <a:xfrm>
            <a:off x="1127448" y="6412596"/>
            <a:ext cx="1006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https://github.com/jk96491/NeuralNetwork_Tutorials/blob/main/Week11/CartPole_DQN.py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28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 </a:t>
            </a:r>
            <a:r>
              <a:rPr lang="ko-KR" altLang="en-US" b="1" dirty="0">
                <a:latin typeface="Calibri (제목)"/>
              </a:rPr>
              <a:t>러닝 특징 </a:t>
            </a:r>
            <a:r>
              <a:rPr lang="en-US" altLang="ko-KR" b="1" dirty="0">
                <a:latin typeface="Calibri (제목)"/>
              </a:rPr>
              <a:t>(</a:t>
            </a:r>
            <a:r>
              <a:rPr lang="en-US" altLang="ko-KR" sz="2800" b="1" dirty="0">
                <a:latin typeface="Calibri (제목)"/>
                <a:ea typeface="+mj-ea"/>
              </a:rPr>
              <a:t>Value base</a:t>
            </a:r>
            <a:r>
              <a:rPr lang="en-US" altLang="ko-KR" b="1" dirty="0">
                <a:latin typeface="Calibri (제목)"/>
              </a:rPr>
              <a:t>)</a:t>
            </a:r>
          </a:p>
          <a:p>
            <a:pPr lvl="1"/>
            <a:r>
              <a:rPr lang="en-US" altLang="ko-KR" b="1" dirty="0">
                <a:latin typeface="Calibri (제목)"/>
              </a:rPr>
              <a:t>Off Policy </a:t>
            </a:r>
            <a:r>
              <a:rPr lang="ko-KR" altLang="en-US" b="1" dirty="0">
                <a:latin typeface="Calibri (제목)"/>
              </a:rPr>
              <a:t>방법이다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매 </a:t>
            </a:r>
            <a:r>
              <a:rPr lang="en-US" altLang="ko-KR" dirty="0">
                <a:latin typeface="Calibri (제목)"/>
              </a:rPr>
              <a:t>state</a:t>
            </a:r>
            <a:r>
              <a:rPr lang="ko-KR" altLang="en-US" dirty="0">
                <a:latin typeface="Calibri (제목)"/>
              </a:rPr>
              <a:t>마다 가치 값이 높은 행동을 취한다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Action space</a:t>
            </a:r>
            <a:r>
              <a:rPr lang="ko-KR" altLang="en-US" b="1" dirty="0">
                <a:latin typeface="Calibri (제목)"/>
              </a:rPr>
              <a:t>가 연속적일때는 효과적이지 못하다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분산이 크지 않다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편향은 커진다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Action space</a:t>
            </a:r>
            <a:r>
              <a:rPr lang="ko-KR" altLang="en-US" b="1" dirty="0">
                <a:latin typeface="Calibri (제목)"/>
              </a:rPr>
              <a:t>가 커지면 학습 효율이 떨어진다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105865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</a:t>
            </a:r>
            <a:r>
              <a:rPr lang="ko-KR" altLang="en-US" b="1" dirty="0">
                <a:latin typeface="Calibri (제목)"/>
              </a:rPr>
              <a:t>란</a:t>
            </a:r>
            <a:r>
              <a:rPr lang="en-US" altLang="ko-KR" b="1" dirty="0">
                <a:latin typeface="Calibri (제목)"/>
              </a:rPr>
              <a:t>?</a:t>
            </a:r>
          </a:p>
          <a:p>
            <a:pPr lvl="1"/>
            <a:r>
              <a:rPr lang="en-US" altLang="ko-KR" b="1" dirty="0">
                <a:latin typeface="Calibri (제목)"/>
              </a:rPr>
              <a:t>Q</a:t>
            </a:r>
            <a:r>
              <a:rPr lang="ko-KR" altLang="en-US" b="1" dirty="0">
                <a:latin typeface="Calibri (제목)"/>
              </a:rPr>
              <a:t>러닝과 달리 </a:t>
            </a:r>
            <a:r>
              <a:rPr lang="en-US" altLang="ko-KR" b="1" dirty="0">
                <a:latin typeface="Calibri (제목)"/>
              </a:rPr>
              <a:t>Action</a:t>
            </a:r>
            <a:r>
              <a:rPr lang="ko-KR" altLang="en-US" b="1" dirty="0">
                <a:latin typeface="Calibri (제목)"/>
              </a:rPr>
              <a:t>에 대한 확률 값을 산출한다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1"/>
            <a:r>
              <a:rPr lang="ko-KR" altLang="en-US" b="1" dirty="0">
                <a:latin typeface="Calibri (제목)"/>
              </a:rPr>
              <a:t>일정 시간동안 동일한 </a:t>
            </a:r>
            <a:r>
              <a:rPr lang="en-US" altLang="ko-KR" b="1" dirty="0">
                <a:latin typeface="Calibri (제목)"/>
              </a:rPr>
              <a:t>policy </a:t>
            </a:r>
            <a:r>
              <a:rPr lang="ko-KR" altLang="en-US" b="1" dirty="0">
                <a:latin typeface="Calibri (제목)"/>
              </a:rPr>
              <a:t>를 수행한다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이때 </a:t>
            </a:r>
            <a:r>
              <a:rPr lang="en-US" altLang="ko-KR" dirty="0">
                <a:latin typeface="Calibri (제목)"/>
              </a:rPr>
              <a:t>Policy</a:t>
            </a:r>
            <a:r>
              <a:rPr lang="ko-KR" altLang="en-US" dirty="0">
                <a:latin typeface="Calibri (제목)"/>
              </a:rPr>
              <a:t>의 변경은 없다 </a:t>
            </a:r>
            <a:r>
              <a:rPr lang="en-US" altLang="ko-KR" dirty="0">
                <a:latin typeface="Calibri (제목)"/>
              </a:rPr>
              <a:t>(on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-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policy)</a:t>
            </a:r>
          </a:p>
          <a:p>
            <a:pPr lvl="3"/>
            <a:r>
              <a:rPr lang="en-US" altLang="ko-KR" dirty="0">
                <a:latin typeface="Calibri (제목)"/>
              </a:rPr>
              <a:t> Q </a:t>
            </a:r>
            <a:r>
              <a:rPr lang="ko-KR" altLang="en-US" dirty="0">
                <a:latin typeface="Calibri (제목)"/>
              </a:rPr>
              <a:t>러닝은 매 </a:t>
            </a:r>
            <a:r>
              <a:rPr lang="en-US" altLang="ko-KR" dirty="0">
                <a:latin typeface="Calibri (제목)"/>
              </a:rPr>
              <a:t>state </a:t>
            </a:r>
            <a:r>
              <a:rPr lang="ko-KR" altLang="en-US" dirty="0">
                <a:latin typeface="Calibri (제목)"/>
              </a:rPr>
              <a:t>마다 변경된다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60343-BA7C-4350-BE2F-E1A915E90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677692"/>
            <a:ext cx="3305175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35CEE-BF8D-414B-BD68-3BCCA46A7430}"/>
              </a:ext>
            </a:extLst>
          </p:cNvPr>
          <p:cNvSpPr txBox="1"/>
          <p:nvPr/>
        </p:nvSpPr>
        <p:spPr>
          <a:xfrm>
            <a:off x="1739516" y="580630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위 목적함수가 최대가 되도록 수렴 시킨다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8C72BC-39FE-4495-9A20-99C636E240EB}"/>
              </a:ext>
            </a:extLst>
          </p:cNvPr>
          <p:cNvCxnSpPr/>
          <p:nvPr/>
        </p:nvCxnSpPr>
        <p:spPr>
          <a:xfrm>
            <a:off x="4655840" y="4830217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E8BD89D-D1A2-42F7-826E-96B0410A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41" y="4005064"/>
            <a:ext cx="4888973" cy="1903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4E006-6C21-45B9-87CC-F0F5593ABA94}"/>
              </a:ext>
            </a:extLst>
          </p:cNvPr>
          <p:cNvSpPr txBox="1"/>
          <p:nvPr/>
        </p:nvSpPr>
        <p:spPr>
          <a:xfrm>
            <a:off x="2859047" y="635059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유도 과정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https://blog.naver.com/jk96491/221964240769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177596-8F47-431C-A4E0-D0236EB42622}"/>
              </a:ext>
            </a:extLst>
          </p:cNvPr>
          <p:cNvCxnSpPr/>
          <p:nvPr/>
        </p:nvCxnSpPr>
        <p:spPr>
          <a:xfrm>
            <a:off x="7176120" y="5806305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0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</a:t>
            </a:r>
            <a:r>
              <a:rPr lang="ko-KR" altLang="en-US" b="1" dirty="0">
                <a:latin typeface="Calibri (제목)"/>
              </a:rPr>
              <a:t>란</a:t>
            </a:r>
            <a:r>
              <a:rPr lang="en-US" altLang="ko-KR" b="1" dirty="0">
                <a:latin typeface="Calibri (제목)"/>
              </a:rPr>
              <a:t> – REINFORCE</a:t>
            </a:r>
          </a:p>
          <a:p>
            <a:pPr lvl="1"/>
            <a:r>
              <a:rPr lang="en-US" altLang="ko-KR" dirty="0">
                <a:latin typeface="Calibri (제목)"/>
              </a:rPr>
              <a:t>Ex)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BCE26-4507-42BD-B5A4-D2A7E9809CFA}"/>
              </a:ext>
            </a:extLst>
          </p:cNvPr>
          <p:cNvSpPr txBox="1"/>
          <p:nvPr/>
        </p:nvSpPr>
        <p:spPr>
          <a:xfrm>
            <a:off x="2710582" y="4328551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[0.1,  0.6,  0.1 , 0.2]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CA504-0928-45A6-819A-A927FD56882D}"/>
              </a:ext>
            </a:extLst>
          </p:cNvPr>
          <p:cNvSpPr txBox="1"/>
          <p:nvPr/>
        </p:nvSpPr>
        <p:spPr>
          <a:xfrm>
            <a:off x="3611665" y="4014926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D2E6E-9BF0-4E6D-96A6-5D011BB2667B}"/>
              </a:ext>
            </a:extLst>
          </p:cNvPr>
          <p:cNvSpPr txBox="1"/>
          <p:nvPr/>
        </p:nvSpPr>
        <p:spPr>
          <a:xfrm>
            <a:off x="6528048" y="4005064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06266-6A38-4914-B5D7-94FCC4F1787C}"/>
              </a:ext>
            </a:extLst>
          </p:cNvPr>
          <p:cNvSpPr txBox="1"/>
          <p:nvPr/>
        </p:nvSpPr>
        <p:spPr>
          <a:xfrm>
            <a:off x="5649089" y="4310795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[3 ,  1,  6 , 10]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C7931-92B6-433D-8E6F-E2753C9E189D}"/>
              </a:ext>
            </a:extLst>
          </p:cNvPr>
          <p:cNvSpPr txBox="1"/>
          <p:nvPr/>
        </p:nvSpPr>
        <p:spPr>
          <a:xfrm>
            <a:off x="4079776" y="5193831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* 0.1 + 1 * 0.6 + 6 * 0.1 + 10 * 0.2 =  3.5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2EB34-1812-456F-B8CE-5B0AFA876300}"/>
              </a:ext>
            </a:extLst>
          </p:cNvPr>
          <p:cNvSpPr txBox="1"/>
          <p:nvPr/>
        </p:nvSpPr>
        <p:spPr>
          <a:xfrm>
            <a:off x="3129865" y="5183539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856F2-B4AB-4D46-BB57-DA256CCB2B63}"/>
              </a:ext>
            </a:extLst>
          </p:cNvPr>
          <p:cNvSpPr txBox="1"/>
          <p:nvPr/>
        </p:nvSpPr>
        <p:spPr>
          <a:xfrm>
            <a:off x="3129864" y="569800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4C609-D089-4CD7-8986-E4917F17247E}"/>
              </a:ext>
            </a:extLst>
          </p:cNvPr>
          <p:cNvSpPr txBox="1"/>
          <p:nvPr/>
        </p:nvSpPr>
        <p:spPr>
          <a:xfrm>
            <a:off x="2449606" y="4335394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8E246-0513-4317-81B4-FB0D62140884}"/>
              </a:ext>
            </a:extLst>
          </p:cNvPr>
          <p:cNvSpPr txBox="1"/>
          <p:nvPr/>
        </p:nvSpPr>
        <p:spPr>
          <a:xfrm>
            <a:off x="2837826" y="4683655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[0.05,  0.15,  0.2 , 0.6]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552FD-42FD-4CD3-8C84-CDB746FEF437}"/>
              </a:ext>
            </a:extLst>
          </p:cNvPr>
          <p:cNvSpPr txBox="1"/>
          <p:nvPr/>
        </p:nvSpPr>
        <p:spPr>
          <a:xfrm>
            <a:off x="2449606" y="4701411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2A914-EB19-4527-98A1-F10D58672440}"/>
              </a:ext>
            </a:extLst>
          </p:cNvPr>
          <p:cNvSpPr txBox="1"/>
          <p:nvPr/>
        </p:nvSpPr>
        <p:spPr>
          <a:xfrm>
            <a:off x="4079775" y="5704019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* 0.05 + 1 * 0.15 + 6 * 0.2 + 10 * 0.6 =  </a:t>
            </a:r>
            <a:r>
              <a:rPr lang="en-US" altLang="ko-KR" dirty="0">
                <a:solidFill>
                  <a:srgbClr val="00B0F0"/>
                </a:solidFill>
              </a:rPr>
              <a:t>8.4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18BA96-A6B2-4E13-8F01-4511D427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26" y="2050955"/>
            <a:ext cx="4888973" cy="1903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C20D10-E5D0-434C-A2E9-7AC3BEFE3457}"/>
              </a:ext>
            </a:extLst>
          </p:cNvPr>
          <p:cNvSpPr txBox="1"/>
          <p:nvPr/>
        </p:nvSpPr>
        <p:spPr>
          <a:xfrm>
            <a:off x="803412" y="6414818"/>
            <a:ext cx="11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https://github.com/jk96491/NeuralNetwork_Tutorials/blob/main/Week12/Cartpole_REINFORCE.py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451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 – Actor Critic</a:t>
            </a:r>
          </a:p>
          <a:p>
            <a:pPr lvl="1"/>
            <a:r>
              <a:rPr lang="ko-KR" altLang="en-US" b="1" dirty="0">
                <a:latin typeface="Calibri (제목)"/>
              </a:rPr>
              <a:t>가치를 학습시켜 </a:t>
            </a:r>
            <a:r>
              <a:rPr lang="en-US" altLang="ko-KR" b="1" dirty="0">
                <a:latin typeface="Calibri (제목)"/>
              </a:rPr>
              <a:t>policy</a:t>
            </a:r>
            <a:r>
              <a:rPr lang="ko-KR" altLang="en-US" b="1" dirty="0">
                <a:latin typeface="Calibri (제목)"/>
              </a:rPr>
              <a:t>에 반영하자</a:t>
            </a:r>
            <a:r>
              <a:rPr lang="en-US" altLang="ko-KR" b="1" dirty="0">
                <a:latin typeface="Calibri (제목)"/>
              </a:rPr>
              <a:t>!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REINFORCE</a:t>
            </a:r>
            <a:r>
              <a:rPr lang="ko-KR" altLang="en-US" b="1" dirty="0">
                <a:latin typeface="Calibri (제목)"/>
                <a:ea typeface="+mj-ea"/>
              </a:rPr>
              <a:t>의 장점과 </a:t>
            </a:r>
            <a:r>
              <a:rPr lang="en-US" altLang="ko-KR" b="1" dirty="0">
                <a:latin typeface="Calibri (제목)"/>
                <a:ea typeface="+mj-ea"/>
              </a:rPr>
              <a:t>DQN</a:t>
            </a:r>
            <a:r>
              <a:rPr lang="ko-KR" altLang="en-US" b="1" dirty="0">
                <a:latin typeface="Calibri (제목)"/>
                <a:ea typeface="+mj-ea"/>
              </a:rPr>
              <a:t>의 장점으로 조합한 기법 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ACE940-0655-4675-B5CA-A71E8462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144012"/>
            <a:ext cx="7109866" cy="35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5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AC – A2C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EF99CB-731D-4B17-847F-C1FD40521C2D}"/>
              </a:ext>
            </a:extLst>
          </p:cNvPr>
          <p:cNvSpPr txBox="1">
            <a:spLocks/>
          </p:cNvSpPr>
          <p:nvPr/>
        </p:nvSpPr>
        <p:spPr bwMode="auto">
          <a:xfrm>
            <a:off x="606871" y="1683881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</a:rPr>
              <a:t>Advantage Actor – Critic</a:t>
            </a:r>
          </a:p>
          <a:p>
            <a:pPr lvl="1"/>
            <a:r>
              <a:rPr lang="ko-KR" altLang="en-US" b="1" dirty="0">
                <a:latin typeface="Calibri (제목)"/>
              </a:rPr>
              <a:t>일반적인 </a:t>
            </a:r>
            <a:r>
              <a:rPr lang="en-US" altLang="ko-KR" b="1" dirty="0">
                <a:latin typeface="Calibri (제목)"/>
              </a:rPr>
              <a:t>Actor Critic</a:t>
            </a:r>
          </a:p>
          <a:p>
            <a:pPr lvl="2"/>
            <a:r>
              <a:rPr lang="ko-KR" altLang="en-US" dirty="0">
                <a:latin typeface="Calibri (제목)"/>
              </a:rPr>
              <a:t>분산이 너무 크다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endParaRPr lang="en-US" altLang="ko-KR" b="1" dirty="0">
              <a:latin typeface="Calibri (제목)"/>
            </a:endParaRPr>
          </a:p>
          <a:p>
            <a:pPr marL="0" indent="0">
              <a:buNone/>
            </a:pPr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"/>
                <a:ea typeface="+mj-ea"/>
              </a:rPr>
              <a:t>Advantage</a:t>
            </a:r>
            <a:r>
              <a:rPr lang="ko-KR" altLang="en-US" b="1" dirty="0">
                <a:latin typeface="Calibri (제목"/>
                <a:ea typeface="+mj-ea"/>
              </a:rPr>
              <a:t>를 적용한 </a:t>
            </a:r>
            <a:r>
              <a:rPr lang="en-US" altLang="ko-KR" b="1" dirty="0">
                <a:latin typeface="Calibri (제목"/>
                <a:ea typeface="+mj-ea"/>
              </a:rPr>
              <a:t>Actor Critic </a:t>
            </a:r>
          </a:p>
          <a:p>
            <a:pPr lvl="2"/>
            <a:r>
              <a:rPr lang="ko-KR" altLang="en-US" dirty="0">
                <a:latin typeface="Calibri (제목"/>
                <a:ea typeface="+mj-ea"/>
              </a:rPr>
              <a:t>분산이 줄어든다</a:t>
            </a:r>
            <a:r>
              <a:rPr lang="en-US" altLang="ko-KR" dirty="0">
                <a:latin typeface="Calibri (제목"/>
                <a:ea typeface="+mj-ea"/>
              </a:rPr>
              <a:t>.  - </a:t>
            </a:r>
            <a:r>
              <a:rPr lang="ko-KR" altLang="en-US" dirty="0">
                <a:latin typeface="Calibri (제목"/>
                <a:ea typeface="+mj-ea"/>
              </a:rPr>
              <a:t>현재의 </a:t>
            </a:r>
            <a:r>
              <a:rPr lang="en-US" altLang="ko-KR" dirty="0">
                <a:latin typeface="Calibri (제목"/>
                <a:ea typeface="+mj-ea"/>
              </a:rPr>
              <a:t>Q</a:t>
            </a:r>
            <a:r>
              <a:rPr lang="ko-KR" altLang="en-US" dirty="0">
                <a:latin typeface="Calibri (제목"/>
                <a:ea typeface="+mj-ea"/>
              </a:rPr>
              <a:t>와 </a:t>
            </a:r>
            <a:r>
              <a:rPr lang="en-US" altLang="ko-KR" dirty="0">
                <a:latin typeface="Calibri (제목"/>
                <a:ea typeface="+mj-ea"/>
              </a:rPr>
              <a:t>Q</a:t>
            </a:r>
            <a:r>
              <a:rPr lang="ko-KR" altLang="en-US" dirty="0">
                <a:latin typeface="Calibri (제목"/>
                <a:ea typeface="+mj-ea"/>
              </a:rPr>
              <a:t>의 </a:t>
            </a:r>
            <a:r>
              <a:rPr lang="ko-KR" altLang="en-US" dirty="0" err="1">
                <a:latin typeface="Calibri (제목"/>
                <a:ea typeface="+mj-ea"/>
              </a:rPr>
              <a:t>기댓값</a:t>
            </a:r>
            <a:r>
              <a:rPr lang="ko-KR" altLang="en-US" dirty="0">
                <a:latin typeface="Calibri (제목"/>
                <a:ea typeface="+mj-ea"/>
              </a:rPr>
              <a:t> 차이를 </a:t>
            </a:r>
            <a:r>
              <a:rPr lang="en-US" altLang="ko-KR" dirty="0">
                <a:latin typeface="Calibri (제목"/>
                <a:ea typeface="+mj-ea"/>
              </a:rPr>
              <a:t>Advantage</a:t>
            </a:r>
            <a:r>
              <a:rPr lang="ko-KR" altLang="en-US" dirty="0">
                <a:latin typeface="Calibri (제목"/>
                <a:ea typeface="+mj-ea"/>
              </a:rPr>
              <a:t>로 부여함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61534D-F5A1-4842-B152-DE26B0D5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90" y="5242542"/>
            <a:ext cx="2952328" cy="5093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72DAA-DF9F-44A2-A1FA-2721537F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5833092"/>
            <a:ext cx="4355201" cy="908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BA45CF-43AD-44A8-AC51-13C6FD3F1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2488307"/>
            <a:ext cx="44958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CCB4E8-0C43-47CB-9F37-24B431C21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822" y="5200405"/>
            <a:ext cx="2838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EF99CB-731D-4B17-847F-C1FD40521C2D}"/>
              </a:ext>
            </a:extLst>
          </p:cNvPr>
          <p:cNvSpPr txBox="1">
            <a:spLocks/>
          </p:cNvSpPr>
          <p:nvPr/>
        </p:nvSpPr>
        <p:spPr bwMode="auto">
          <a:xfrm>
            <a:off x="641251" y="162877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</a:rPr>
              <a:t>Actor – Critic</a:t>
            </a:r>
          </a:p>
          <a:p>
            <a:pPr lvl="1"/>
            <a:r>
              <a:rPr lang="en-US" altLang="ko-KR" b="1" dirty="0">
                <a:latin typeface="Calibri (제목"/>
                <a:ea typeface="+mj-ea"/>
              </a:rPr>
              <a:t>Actor : policy network (Action</a:t>
            </a:r>
            <a:r>
              <a:rPr lang="ko-KR" altLang="en-US" b="1" dirty="0">
                <a:latin typeface="Calibri (제목"/>
                <a:ea typeface="+mj-ea"/>
              </a:rPr>
              <a:t>을 선택함</a:t>
            </a:r>
            <a:r>
              <a:rPr lang="en-US" altLang="ko-KR" b="1" dirty="0">
                <a:latin typeface="Calibri (제목"/>
                <a:ea typeface="+mj-ea"/>
              </a:rPr>
              <a:t>)</a:t>
            </a:r>
          </a:p>
          <a:p>
            <a:pPr lvl="1"/>
            <a:r>
              <a:rPr lang="en-US" altLang="ko-KR" b="1" dirty="0">
                <a:latin typeface="Calibri (제목"/>
                <a:ea typeface="+mj-ea"/>
              </a:rPr>
              <a:t>Critic : Value network (</a:t>
            </a:r>
            <a:r>
              <a:rPr lang="ko-KR" altLang="en-US" b="1" dirty="0">
                <a:latin typeface="Calibri (제목"/>
                <a:ea typeface="+mj-ea"/>
              </a:rPr>
              <a:t>선택된 </a:t>
            </a:r>
            <a:r>
              <a:rPr lang="en-US" altLang="ko-KR" b="1" dirty="0">
                <a:latin typeface="Calibri (제목"/>
                <a:ea typeface="+mj-ea"/>
              </a:rPr>
              <a:t>Action</a:t>
            </a:r>
            <a:r>
              <a:rPr lang="ko-KR" altLang="en-US" b="1" dirty="0">
                <a:latin typeface="Calibri (제목"/>
                <a:ea typeface="+mj-ea"/>
              </a:rPr>
              <a:t>을 평가함</a:t>
            </a:r>
            <a:r>
              <a:rPr lang="en-US" altLang="ko-KR" b="1" dirty="0">
                <a:latin typeface="Calibri (제목"/>
                <a:ea typeface="+mj-ea"/>
              </a:rPr>
              <a:t>)</a:t>
            </a:r>
          </a:p>
          <a:p>
            <a:pPr lvl="1"/>
            <a:endParaRPr lang="en-US" altLang="ko-KR" b="1" dirty="0">
              <a:latin typeface="Calibri (제목"/>
              <a:ea typeface="+mj-ea"/>
            </a:endParaRPr>
          </a:p>
          <a:p>
            <a:pPr lvl="1"/>
            <a:endParaRPr lang="ko-KR" altLang="en-US" b="1" dirty="0">
              <a:latin typeface="Calibri (제목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891FFF-8F45-44A1-9DE5-A45984CA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284984"/>
            <a:ext cx="4133850" cy="2447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C0F3BD-F5C5-4C66-9559-0B5FBD676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3275459"/>
            <a:ext cx="3409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생성 모델이란</a:t>
            </a:r>
            <a:r>
              <a:rPr lang="en-US" altLang="ko-KR" b="1" dirty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학습한 데이터의 분포를 따라 유사한 데이터를 생성한다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dirty="0">
                <a:latin typeface="+mj-ea"/>
                <a:ea typeface="+mj-ea"/>
              </a:rPr>
              <a:t>Ex) GAN,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VAE</a:t>
            </a:r>
            <a:r>
              <a:rPr lang="ko-KR" altLang="en-US" dirty="0">
                <a:latin typeface="+mj-ea"/>
                <a:ea typeface="+mj-ea"/>
              </a:rPr>
              <a:t> 등등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9BC13-77DA-427E-B33B-F2EB2A65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3068960"/>
            <a:ext cx="3888432" cy="316227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FDC04C-F8AA-4357-8FB0-5E16CFC69C7F}"/>
              </a:ext>
            </a:extLst>
          </p:cNvPr>
          <p:cNvCxnSpPr/>
          <p:nvPr/>
        </p:nvCxnSpPr>
        <p:spPr>
          <a:xfrm>
            <a:off x="3863752" y="63093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B43945-32C0-40B9-B310-86196F448ECF}"/>
              </a:ext>
            </a:extLst>
          </p:cNvPr>
          <p:cNvSpPr txBox="1"/>
          <p:nvPr/>
        </p:nvSpPr>
        <p:spPr>
          <a:xfrm>
            <a:off x="3863752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F1C802-6F92-4C54-A5D9-EA989E1FFEBB}"/>
              </a:ext>
            </a:extLst>
          </p:cNvPr>
          <p:cNvCxnSpPr>
            <a:cxnSpLocks/>
          </p:cNvCxnSpPr>
          <p:nvPr/>
        </p:nvCxnSpPr>
        <p:spPr>
          <a:xfrm>
            <a:off x="4943872" y="6303565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4B2532-FE6E-43B8-8B04-F56E536DD4F8}"/>
              </a:ext>
            </a:extLst>
          </p:cNvPr>
          <p:cNvSpPr txBox="1"/>
          <p:nvPr/>
        </p:nvSpPr>
        <p:spPr>
          <a:xfrm>
            <a:off x="5627948" y="64533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생성 본</a:t>
            </a: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</a:t>
            </a:r>
            <a:r>
              <a:rPr lang="ko-KR" altLang="en-US" b="1" dirty="0">
                <a:latin typeface="Calibri (제목)"/>
              </a:rPr>
              <a:t>의 특징</a:t>
            </a:r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On</a:t>
            </a:r>
            <a:r>
              <a:rPr lang="ko-KR" altLang="en-US" b="1" dirty="0">
                <a:latin typeface="Calibri (제목)"/>
              </a:rPr>
              <a:t> </a:t>
            </a:r>
            <a:r>
              <a:rPr lang="en-US" altLang="ko-KR" b="1" dirty="0">
                <a:latin typeface="Calibri (제목)"/>
              </a:rPr>
              <a:t>policy </a:t>
            </a:r>
            <a:r>
              <a:rPr lang="ko-KR" altLang="en-US" b="1" dirty="0">
                <a:latin typeface="Calibri (제목)"/>
              </a:rPr>
              <a:t>방법이다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일정  시간이 지나기 전까지 </a:t>
            </a:r>
            <a:r>
              <a:rPr lang="en-US" altLang="ko-KR" dirty="0">
                <a:latin typeface="Calibri (제목)"/>
              </a:rPr>
              <a:t>Policy</a:t>
            </a:r>
            <a:r>
              <a:rPr lang="ko-KR" altLang="en-US" dirty="0">
                <a:latin typeface="Calibri (제목)"/>
              </a:rPr>
              <a:t>의 변화가 없다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r>
              <a:rPr lang="en-US" altLang="ko-KR" b="1" dirty="0">
                <a:latin typeface="Calibri (제목)"/>
              </a:rPr>
              <a:t>Action space</a:t>
            </a:r>
            <a:r>
              <a:rPr lang="ko-KR" altLang="en-US" b="1" dirty="0">
                <a:latin typeface="Calibri (제목)"/>
              </a:rPr>
              <a:t>가 연속적일때 효과적이다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로봇 조작 제어에 적합하다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샘플에 대한 비 효율성이 크다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과거의 </a:t>
            </a:r>
            <a:r>
              <a:rPr lang="en-US" altLang="ko-KR" dirty="0">
                <a:latin typeface="Calibri (제목)"/>
              </a:rPr>
              <a:t>Sample</a:t>
            </a:r>
            <a:r>
              <a:rPr lang="ko-KR" altLang="en-US" dirty="0">
                <a:latin typeface="Calibri (제목)"/>
              </a:rPr>
              <a:t>이 현재의 </a:t>
            </a:r>
            <a:r>
              <a:rPr lang="en-US" altLang="ko-KR" dirty="0">
                <a:latin typeface="Calibri (제목)"/>
              </a:rPr>
              <a:t>Policy</a:t>
            </a:r>
            <a:r>
              <a:rPr lang="ko-KR" altLang="en-US" dirty="0">
                <a:latin typeface="Calibri (제목)"/>
              </a:rPr>
              <a:t>에는 도움이 되지 못한다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02699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>
                <a:latin typeface="Calibri (제목)"/>
                <a:ea typeface="+mj-ea"/>
              </a:rPr>
              <a:t>N-Step </a:t>
            </a:r>
            <a:r>
              <a:rPr lang="en-US" altLang="ko-KR" b="1" dirty="0">
                <a:latin typeface="Calibri (제목)"/>
              </a:rPr>
              <a:t>– policy </a:t>
            </a:r>
            <a:r>
              <a:rPr lang="ko-KR" altLang="en-US" b="1" dirty="0">
                <a:latin typeface="Calibri (제목)"/>
              </a:rPr>
              <a:t>변경 주기</a:t>
            </a:r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alibri (제목)"/>
                <a:ea typeface="+mj-ea"/>
              </a:rPr>
              <a:t>DQN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lvl="2"/>
            <a:r>
              <a:rPr lang="en-US" altLang="ko-KR" b="1" dirty="0">
                <a:latin typeface="+mj-ea"/>
                <a:ea typeface="+mj-ea"/>
              </a:rPr>
              <a:t>TD(Temporal difference) </a:t>
            </a:r>
            <a:r>
              <a:rPr lang="ko-KR" altLang="en-US" b="1" dirty="0">
                <a:latin typeface="+mj-ea"/>
                <a:ea typeface="+mj-ea"/>
              </a:rPr>
              <a:t>기법</a:t>
            </a:r>
            <a:endParaRPr lang="en-US" altLang="ko-KR" b="1" dirty="0">
              <a:latin typeface="+mj-ea"/>
              <a:ea typeface="+mj-ea"/>
            </a:endParaRPr>
          </a:p>
          <a:p>
            <a:pPr lvl="3"/>
            <a:r>
              <a:rPr lang="en-US" altLang="ko-KR" b="1" dirty="0">
                <a:latin typeface="+mj-ea"/>
                <a:ea typeface="+mj-ea"/>
              </a:rPr>
              <a:t>Variance</a:t>
            </a:r>
            <a:r>
              <a:rPr lang="ko-KR" altLang="en-US" b="1" dirty="0">
                <a:latin typeface="+mj-ea"/>
                <a:ea typeface="+mj-ea"/>
              </a:rPr>
              <a:t>는 작으나 </a:t>
            </a:r>
            <a:r>
              <a:rPr lang="en-US" altLang="ko-KR" b="1" dirty="0">
                <a:latin typeface="+mj-ea"/>
                <a:ea typeface="+mj-ea"/>
              </a:rPr>
              <a:t>bias</a:t>
            </a:r>
            <a:r>
              <a:rPr lang="ko-KR" altLang="en-US" b="1" dirty="0">
                <a:latin typeface="+mj-ea"/>
                <a:ea typeface="+mj-ea"/>
              </a:rPr>
              <a:t>가 커진다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latin typeface="Calibri (제목)"/>
                <a:ea typeface="+mj-ea"/>
              </a:rPr>
              <a:t>REINFORCE</a:t>
            </a:r>
            <a:r>
              <a:rPr lang="en-US" altLang="ko-KR" b="1" dirty="0">
                <a:latin typeface="+mj-ea"/>
                <a:ea typeface="+mj-ea"/>
              </a:rPr>
              <a:t>	</a:t>
            </a:r>
          </a:p>
          <a:p>
            <a:pPr lvl="2"/>
            <a:r>
              <a:rPr lang="en-US" altLang="ko-KR" b="1" dirty="0">
                <a:latin typeface="+mj-ea"/>
                <a:ea typeface="+mj-ea"/>
              </a:rPr>
              <a:t>MC(Monte Carlo) </a:t>
            </a:r>
            <a:r>
              <a:rPr lang="ko-KR" altLang="en-US" b="1" dirty="0">
                <a:latin typeface="+mj-ea"/>
                <a:ea typeface="+mj-ea"/>
              </a:rPr>
              <a:t>기법</a:t>
            </a:r>
            <a:endParaRPr lang="en-US" altLang="ko-KR" b="1" dirty="0">
              <a:latin typeface="+mj-ea"/>
              <a:ea typeface="+mj-ea"/>
            </a:endParaRPr>
          </a:p>
          <a:p>
            <a:pPr lvl="3"/>
            <a:r>
              <a:rPr lang="en-US" altLang="ko-KR" b="1" dirty="0">
                <a:latin typeface="+mj-ea"/>
                <a:ea typeface="+mj-ea"/>
              </a:rPr>
              <a:t>Bias</a:t>
            </a:r>
            <a:r>
              <a:rPr lang="ko-KR" altLang="en-US" b="1" dirty="0">
                <a:latin typeface="+mj-ea"/>
                <a:ea typeface="+mj-ea"/>
              </a:rPr>
              <a:t>는 작으나 </a:t>
            </a:r>
            <a:r>
              <a:rPr lang="en-US" altLang="ko-KR" b="1" dirty="0">
                <a:latin typeface="+mj-ea"/>
                <a:ea typeface="+mj-ea"/>
              </a:rPr>
              <a:t>Variance</a:t>
            </a:r>
            <a:r>
              <a:rPr lang="ko-KR" altLang="en-US" b="1" dirty="0">
                <a:latin typeface="+mj-ea"/>
                <a:ea typeface="+mj-ea"/>
              </a:rPr>
              <a:t>가 커진다</a:t>
            </a:r>
            <a:r>
              <a:rPr lang="en-US" altLang="ko-KR" b="1" dirty="0">
                <a:latin typeface="+mj-ea"/>
                <a:ea typeface="+mj-ea"/>
              </a:rPr>
              <a:t>.		</a:t>
            </a:r>
          </a:p>
          <a:p>
            <a:endParaRPr lang="en-US" altLang="ko-KR" b="1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02555-E169-420B-8F93-C5335501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518292"/>
            <a:ext cx="3291508" cy="2349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CAD669-2E44-4F94-88B9-420B0121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68" y="2276872"/>
            <a:ext cx="5705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83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EF99CB-731D-4B17-847F-C1FD40521C2D}"/>
              </a:ext>
            </a:extLst>
          </p:cNvPr>
          <p:cNvSpPr txBox="1">
            <a:spLocks/>
          </p:cNvSpPr>
          <p:nvPr/>
        </p:nvSpPr>
        <p:spPr bwMode="auto">
          <a:xfrm>
            <a:off x="619175" y="166082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EX)		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20FB4B-9A74-4CF5-901D-D83A4B2B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257376"/>
            <a:ext cx="4895850" cy="2943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FD1FDA-C4AB-4AD7-81C8-42FC2702F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770411"/>
            <a:ext cx="2905125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1FFBA9-0ACC-4020-B8B5-814078826B57}"/>
              </a:ext>
            </a:extLst>
          </p:cNvPr>
          <p:cNvSpPr txBox="1"/>
          <p:nvPr/>
        </p:nvSpPr>
        <p:spPr>
          <a:xfrm>
            <a:off x="2783632" y="5661248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n = 4, </a:t>
            </a:r>
            <a:r>
              <a:rPr lang="el-GR" altLang="ko-KR" sz="2400" b="1" dirty="0"/>
              <a:t>α</a:t>
            </a:r>
            <a:r>
              <a:rPr lang="en-US" altLang="ko-KR" sz="2400" b="1" dirty="0"/>
              <a:t> = 0.4 </a:t>
            </a:r>
            <a:r>
              <a:rPr lang="ko-KR" altLang="en-US" sz="2400" b="1" dirty="0"/>
              <a:t>일 때 성능이 좋다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그러나 </a:t>
            </a:r>
            <a:r>
              <a:rPr lang="en-US" altLang="ko-KR" sz="2400" b="1" dirty="0"/>
              <a:t>Task</a:t>
            </a:r>
            <a:r>
              <a:rPr lang="ko-KR" altLang="en-US" sz="2400" b="1" dirty="0"/>
              <a:t>가 달라지면 이 수치 또한 달라진다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491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AEF99CB-731D-4B17-847F-C1FD40521C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6300" y="1630362"/>
                <a:ext cx="109728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marR="0" indent="-3429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SzTx/>
                  <a:buFont typeface="Wingdings" pitchFamily="2" charset="2"/>
                  <a:buChar char="§"/>
                  <a:tabLst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  <a:buFont typeface="Wingdings" pitchFamily="2" charset="2"/>
                  <a:buChar char="§"/>
                  <a:tabLst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18BA3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F6E7E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1" dirty="0">
                    <a:latin typeface="Calibri (제목)"/>
                    <a:ea typeface="+mj-ea"/>
                  </a:rPr>
                  <a:t>TD(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  <a:ea typeface="+mj-ea"/>
                      </a:rPr>
                      <m:t>𝛌</m:t>
                    </m:r>
                  </m:oMath>
                </a14:m>
                <a:r>
                  <a:rPr lang="en-US" altLang="ko-KR" sz="2400" b="1" dirty="0">
                    <a:latin typeface="Calibri (제목)"/>
                    <a:ea typeface="+mj-ea"/>
                  </a:rPr>
                  <a:t>)</a:t>
                </a:r>
              </a:p>
              <a:p>
                <a:pPr lvl="1"/>
                <a:r>
                  <a:rPr lang="ko-KR" altLang="en-US" sz="2000" b="1" dirty="0">
                    <a:latin typeface="Calibri (제목)"/>
                    <a:ea typeface="+mj-ea"/>
                  </a:rPr>
                  <a:t>모든 </a:t>
                </a:r>
                <a:r>
                  <a:rPr lang="en-US" altLang="ko-KR" sz="2000" b="1" dirty="0">
                    <a:latin typeface="Calibri (제목)"/>
                    <a:ea typeface="+mj-ea"/>
                  </a:rPr>
                  <a:t>N-step</a:t>
                </a:r>
                <a:r>
                  <a:rPr lang="ko-KR" altLang="en-US" sz="2000" b="1" dirty="0">
                    <a:latin typeface="Calibri (제목)"/>
                    <a:ea typeface="+mj-ea"/>
                  </a:rPr>
                  <a:t> 값의 평균을 산출한다</a:t>
                </a:r>
                <a:r>
                  <a:rPr lang="en-US" altLang="ko-KR" sz="2000" b="1" dirty="0">
                    <a:latin typeface="Calibri (제목)"/>
                    <a:ea typeface="+mj-ea"/>
                  </a:rPr>
                  <a:t>.</a:t>
                </a:r>
              </a:p>
              <a:p>
                <a:pPr lvl="1"/>
                <a:r>
                  <a:rPr lang="ko-KR" altLang="en-US" sz="2000" b="1" dirty="0">
                    <a:latin typeface="Calibri (제목)"/>
                    <a:ea typeface="+mj-ea"/>
                  </a:rPr>
                  <a:t>적당한 </a:t>
                </a:r>
                <a14:m>
                  <m:oMath xmlns:m="http://schemas.openxmlformats.org/officeDocument/2006/math">
                    <m:r>
                      <a:rPr lang="ko-KR" altLang="en-US" sz="2000" b="1" i="1" dirty="0" smtClean="0">
                        <a:latin typeface="Cambria Math" panose="02040503050406030204" pitchFamily="18" charset="0"/>
                        <a:ea typeface="+mj-ea"/>
                      </a:rPr>
                      <m:t>𝛌</m:t>
                    </m:r>
                  </m:oMath>
                </a14:m>
                <a:r>
                  <a:rPr lang="en-US" altLang="ko-KR" sz="2000" b="1" dirty="0">
                    <a:latin typeface="Calibri (제목)"/>
                    <a:ea typeface="+mj-ea"/>
                  </a:rPr>
                  <a:t> </a:t>
                </a:r>
                <a:r>
                  <a:rPr lang="ko-KR" altLang="en-US" sz="2000" b="1" dirty="0">
                    <a:latin typeface="Calibri (제목)"/>
                    <a:ea typeface="+mj-ea"/>
                  </a:rPr>
                  <a:t>값을 설정한다</a:t>
                </a:r>
                <a:r>
                  <a:rPr lang="en-US" altLang="ko-KR" sz="2000" b="1" dirty="0">
                    <a:latin typeface="Calibri (제목)"/>
                    <a:ea typeface="+mj-ea"/>
                  </a:rPr>
                  <a:t>. [0, 1]</a:t>
                </a:r>
              </a:p>
              <a:p>
                <a:pPr lvl="1"/>
                <a:endParaRPr lang="en-US" altLang="ko-KR" b="1" dirty="0">
                  <a:latin typeface="Calibri (제목)"/>
                  <a:ea typeface="+mj-ea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AEF99CB-731D-4B17-847F-C1FD4052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300" y="1630362"/>
                <a:ext cx="10972800" cy="4953000"/>
              </a:xfrm>
              <a:prstGeom prst="rect">
                <a:avLst/>
              </a:prstGeom>
              <a:blipFill>
                <a:blip r:embed="rId3"/>
                <a:stretch>
                  <a:fillRect l="-722" t="-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57A46C3-757B-4DA4-9D61-0340F043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475" y="2780928"/>
            <a:ext cx="588645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A986D-6343-4268-BABF-44A1D251068D}"/>
                  </a:ext>
                </a:extLst>
              </p:cNvPr>
              <p:cNvSpPr txBox="1"/>
              <p:nvPr/>
            </p:nvSpPr>
            <p:spPr>
              <a:xfrm>
                <a:off x="3863752" y="5743582"/>
                <a:ext cx="57606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  <a:ea typeface="+mj-ea"/>
                      </a:rPr>
                      <m:t>𝝀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0 </a:t>
                </a:r>
                <a:r>
                  <a:rPr lang="ko-KR" altLang="en-US" sz="2400" b="1" dirty="0"/>
                  <a:t>이면 </a:t>
                </a:r>
                <a:r>
                  <a:rPr lang="en-US" altLang="ko-KR" sz="2400" b="1" dirty="0"/>
                  <a:t>one-step TD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  <a:ea typeface="+mj-ea"/>
                      </a:rPr>
                      <m:t>𝝀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1 </a:t>
                </a:r>
                <a:r>
                  <a:rPr lang="ko-KR" altLang="en-US" sz="2400" b="1" dirty="0"/>
                  <a:t>이면 </a:t>
                </a:r>
                <a:r>
                  <a:rPr lang="en-US" altLang="ko-KR" sz="2400" b="1" dirty="0"/>
                  <a:t>monte </a:t>
                </a:r>
                <a:r>
                  <a:rPr lang="en-US" altLang="ko-KR" sz="2400" b="1" dirty="0" err="1"/>
                  <a:t>carlo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방법</a:t>
                </a:r>
                <a:endParaRPr lang="en-US" altLang="ko-KR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A986D-6343-4268-BABF-44A1D251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743582"/>
                <a:ext cx="5760640" cy="1200329"/>
              </a:xfrm>
              <a:prstGeom prst="rect">
                <a:avLst/>
              </a:prstGeom>
              <a:blipFill>
                <a:blip r:embed="rId5"/>
                <a:stretch>
                  <a:fillRect l="-1481" t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357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AEF99CB-731D-4B17-847F-C1FD40521C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6300" y="1630362"/>
                <a:ext cx="109728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marR="0" indent="-3429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SzTx/>
                  <a:buFont typeface="Wingdings" pitchFamily="2" charset="2"/>
                  <a:buChar char="§"/>
                  <a:tabLst/>
                  <a:defRPr sz="2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  <a:buFont typeface="Wingdings" pitchFamily="2" charset="2"/>
                  <a:buChar char="§"/>
                  <a:tabLst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18BA3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F6E7E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4572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SzTx/>
                  <a:buFont typeface="Wingdings" pitchFamily="2" charset="2"/>
                  <a:buChar char="§"/>
                  <a:tabLst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1" dirty="0">
                    <a:latin typeface="Calibri (제목)"/>
                    <a:ea typeface="+mj-ea"/>
                  </a:rPr>
                  <a:t>TD(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  <a:ea typeface="+mj-ea"/>
                      </a:rPr>
                      <m:t>𝛌</m:t>
                    </m:r>
                  </m:oMath>
                </a14:m>
                <a:r>
                  <a:rPr lang="en-US" altLang="ko-KR" sz="2400" b="1" dirty="0">
                    <a:latin typeface="Calibri (제목)"/>
                    <a:ea typeface="+mj-ea"/>
                  </a:rPr>
                  <a:t>)</a:t>
                </a:r>
                <a:r>
                  <a:rPr lang="ko-KR" altLang="en-US" sz="2400" b="1" dirty="0">
                    <a:latin typeface="Calibri (제목)"/>
                    <a:ea typeface="+mj-ea"/>
                  </a:rPr>
                  <a:t>의 효과</a:t>
                </a:r>
                <a:endParaRPr lang="en-US" altLang="ko-KR" b="1" dirty="0">
                  <a:latin typeface="Calibri (제목)"/>
                  <a:ea typeface="+mj-ea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AEF99CB-731D-4B17-847F-C1FD4052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300" y="1630362"/>
                <a:ext cx="10972800" cy="4953000"/>
              </a:xfrm>
              <a:prstGeom prst="rect">
                <a:avLst/>
              </a:prstGeom>
              <a:blipFill>
                <a:blip r:embed="rId3"/>
                <a:stretch>
                  <a:fillRect l="-722" t="-1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6FD5EA1-3430-455E-9E09-376C4937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2636173"/>
            <a:ext cx="67818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D4127-B69E-4DD0-B225-46A3ACB6B19E}"/>
                  </a:ext>
                </a:extLst>
              </p:cNvPr>
              <p:cNvSpPr txBox="1"/>
              <p:nvPr/>
            </p:nvSpPr>
            <p:spPr>
              <a:xfrm>
                <a:off x="3647728" y="5604301"/>
                <a:ext cx="71287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TD(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  <a:ea typeface="+mj-ea"/>
                      </a:rPr>
                      <m:t>𝛌</m:t>
                    </m:r>
                  </m:oMath>
                </a14:m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기법의 곡선이 좀 더 부드럽다</a:t>
                </a:r>
                <a:r>
                  <a:rPr lang="en-US" altLang="ko-KR" sz="2400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altLang="ko-KR" sz="2400" b="1" dirty="0"/>
                  <a:t>α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값에 덜 민감하다</a:t>
                </a:r>
                <a:r>
                  <a:rPr lang="en-US" altLang="ko-KR" sz="2400" b="1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D4127-B69E-4DD0-B225-46A3ACB6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5604301"/>
                <a:ext cx="7128792" cy="830997"/>
              </a:xfrm>
              <a:prstGeom prst="rect">
                <a:avLst/>
              </a:prstGeom>
              <a:blipFill>
                <a:blip r:embed="rId5"/>
                <a:stretch>
                  <a:fillRect l="-1111" t="-8759" b="-16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56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비교</a:t>
            </a:r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37BBBD-02FE-4B2C-ACC3-D3213E057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18112"/>
              </p:ext>
            </p:extLst>
          </p:nvPr>
        </p:nvGraphicFramePr>
        <p:xfrm>
          <a:off x="1847528" y="2540840"/>
          <a:ext cx="8128000" cy="17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5217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616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71791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00164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221123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</a:t>
                      </a:r>
                      <a:r>
                        <a:rPr lang="ko-KR" altLang="en-US" dirty="0"/>
                        <a:t> 방법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편향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연속적인 </a:t>
                      </a:r>
                      <a:r>
                        <a:rPr lang="en-US" altLang="ko-KR" dirty="0"/>
                        <a:t>action space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65929211"/>
                  </a:ext>
                </a:extLst>
              </a:tr>
              <a:tr h="568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 base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Off policy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부적합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34961492"/>
                  </a:ext>
                </a:extLst>
              </a:tr>
              <a:tr h="568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Policy base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 policy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115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0FCB43-E28A-4B6F-8153-40CA1464AD44}"/>
              </a:ext>
            </a:extLst>
          </p:cNvPr>
          <p:cNvSpPr txBox="1"/>
          <p:nvPr/>
        </p:nvSpPr>
        <p:spPr>
          <a:xfrm>
            <a:off x="2131108" y="472514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게임 환경에서는 </a:t>
            </a:r>
            <a:r>
              <a:rPr lang="en-US" altLang="ko-KR" sz="2400" b="1" dirty="0"/>
              <a:t>value base </a:t>
            </a:r>
            <a:r>
              <a:rPr lang="ko-KR" altLang="en-US" sz="2400" b="1" dirty="0"/>
              <a:t>계열이 생각보다 강력하다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로봇 조작에서는 </a:t>
            </a:r>
            <a:r>
              <a:rPr lang="en-US" altLang="ko-KR" sz="2400" b="1" dirty="0"/>
              <a:t>Policy base</a:t>
            </a:r>
            <a:r>
              <a:rPr lang="ko-KR" altLang="en-US" sz="2400" b="1" dirty="0"/>
              <a:t>로 접근 해야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5245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강화학습의 활용 사례 </a:t>
            </a:r>
            <a:r>
              <a:rPr lang="en-US" altLang="ko-KR" b="1" dirty="0">
                <a:latin typeface="Calibri (제목)"/>
              </a:rPr>
              <a:t>1 </a:t>
            </a:r>
          </a:p>
          <a:p>
            <a:pPr lvl="1"/>
            <a:r>
              <a:rPr lang="ko-KR" altLang="en-US" b="1" dirty="0">
                <a:latin typeface="Calibri (제목)"/>
              </a:rPr>
              <a:t>비디오 게임 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구글 </a:t>
            </a:r>
            <a:r>
              <a:rPr lang="en-US" altLang="ko-KR" b="1" dirty="0">
                <a:latin typeface="Calibri (제목)"/>
              </a:rPr>
              <a:t>Deep Mind</a:t>
            </a:r>
            <a:r>
              <a:rPr lang="ko-KR" altLang="en-US" b="1" dirty="0">
                <a:latin typeface="Calibri (제목)"/>
              </a:rPr>
              <a:t>의 </a:t>
            </a:r>
            <a:r>
              <a:rPr lang="en-US" altLang="ko-KR" b="1" dirty="0">
                <a:latin typeface="Calibri (제목)"/>
              </a:rPr>
              <a:t>Alpha Star</a:t>
            </a:r>
            <a:r>
              <a:rPr lang="ko-KR" altLang="en-US" b="1" dirty="0">
                <a:latin typeface="Calibri (제목)"/>
              </a:rPr>
              <a:t>가 대표적임</a:t>
            </a:r>
            <a:endParaRPr lang="en-US" altLang="ko-KR" b="1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marL="457200" lvl="1" indent="0">
              <a:buNone/>
            </a:pPr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3074" name="Picture 2" descr="이번엔 알파고 아닌 알파스타 충격…구글 AI 인간 프로게이머도 이겼다 | 한경닷컴">
            <a:extLst>
              <a:ext uri="{FF2B5EF4-FFF2-40B4-BE49-F238E27FC236}">
                <a16:creationId xmlns:a16="http://schemas.microsoft.com/office/drawing/2014/main" id="{4D4F52B6-DC3A-460E-BC44-1ACD61BB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88" y="3212976"/>
            <a:ext cx="7416824" cy="31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35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강화학습의 활용 사례 </a:t>
            </a:r>
            <a:r>
              <a:rPr lang="en-US" altLang="ko-KR" b="1" dirty="0">
                <a:latin typeface="Calibri (제목)"/>
              </a:rPr>
              <a:t>2</a:t>
            </a:r>
          </a:p>
          <a:p>
            <a:pPr lvl="1"/>
            <a:r>
              <a:rPr lang="ko-KR" altLang="en-US" b="1" dirty="0">
                <a:latin typeface="Calibri (제목)"/>
              </a:rPr>
              <a:t>자율주행</a:t>
            </a:r>
            <a:endParaRPr lang="en-US" altLang="ko-KR" dirty="0">
              <a:latin typeface="Calibri (제목)"/>
            </a:endParaRPr>
          </a:p>
          <a:p>
            <a:pPr marL="457200" lvl="1" indent="0">
              <a:buNone/>
            </a:pPr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18434" name="Picture 2" descr="머신러닝의 한 분야 , 강화학습(Reinforcement Learning)적용 사례 : 네이버 블로그">
            <a:extLst>
              <a:ext uri="{FF2B5EF4-FFF2-40B4-BE49-F238E27FC236}">
                <a16:creationId xmlns:a16="http://schemas.microsoft.com/office/drawing/2014/main" id="{69D26DA8-655D-4ED7-B2BC-908724F9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780928"/>
            <a:ext cx="6264696" cy="35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74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강화학습의 한계</a:t>
            </a:r>
            <a:endParaRPr lang="en-US" altLang="ko-KR" b="1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학습시간이 많이 소요 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수많은 경우를 학습 해야 하기 때문이다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b="1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확장성이 떨어진다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환경의 일부만 변경이 되어도 대응하지 못한다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3"/>
            <a:r>
              <a:rPr lang="ko-KR" altLang="en-US" dirty="0">
                <a:latin typeface="Calibri (제목)"/>
              </a:rPr>
              <a:t>게임 환경에서 강력한 이유가 되기도 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</a:rPr>
              <a:t>State</a:t>
            </a:r>
            <a:r>
              <a:rPr lang="ko-KR" altLang="en-US" dirty="0">
                <a:latin typeface="Calibri (제목)"/>
              </a:rPr>
              <a:t>를 인식 기반으로 하면 문제가 더 어려워 진다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</a:rPr>
              <a:t>왜 이런 행동을 했는지 설명이 불가능 하다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en-US" altLang="ko-KR" dirty="0">
                <a:latin typeface="Calibri (제목)"/>
              </a:rPr>
              <a:t>Table </a:t>
            </a:r>
            <a:r>
              <a:rPr lang="ko-KR" altLang="en-US" dirty="0">
                <a:latin typeface="Calibri (제목)"/>
              </a:rPr>
              <a:t>방법이면 어느정도 설명이 가능하다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심층 강화 학습은 블랙박스라 설명이 어렵다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marL="457200" lvl="1" indent="0">
              <a:buNone/>
            </a:pPr>
            <a:endParaRPr lang="en-US" altLang="ko-KR" b="1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9680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 (</a:t>
            </a:r>
            <a:r>
              <a:rPr lang="en-US" altLang="ko-KR" sz="2800" b="1" i="0" dirty="0">
                <a:solidFill>
                  <a:schemeClr val="tx1"/>
                </a:solidFill>
                <a:effectLst/>
                <a:latin typeface="Calibri (제목)"/>
              </a:rPr>
              <a:t>Generative Adversarial Network)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경쟁을 통하여 학습한다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48BDF1-5B0E-4281-81A5-F2410FAD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06" y="2481766"/>
            <a:ext cx="9180587" cy="2776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7D044-1471-4A48-AD1F-96DAD91B1689}"/>
              </a:ext>
            </a:extLst>
          </p:cNvPr>
          <p:cNvSpPr txBox="1"/>
          <p:nvPr/>
        </p:nvSpPr>
        <p:spPr>
          <a:xfrm>
            <a:off x="2783632" y="530120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Generator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위조범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진본과 최대한 동일하게 만든다</a:t>
            </a:r>
            <a:r>
              <a:rPr lang="en-US" altLang="ko-KR" sz="2000" b="1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Discriminator : </a:t>
            </a:r>
            <a:r>
              <a:rPr lang="ko-KR" altLang="en-US" sz="2000" b="1" dirty="0"/>
              <a:t>경찰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정교하게 만든 위조본을 판별한다</a:t>
            </a:r>
            <a:r>
              <a:rPr lang="en-US" altLang="ko-KR" sz="2000" b="1" dirty="0"/>
              <a:t>.)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7F2D3-F0F0-48D2-A2FD-C733B3CEE509}"/>
              </a:ext>
            </a:extLst>
          </p:cNvPr>
          <p:cNvSpPr txBox="1"/>
          <p:nvPr/>
        </p:nvSpPr>
        <p:spPr>
          <a:xfrm>
            <a:off x="1516595" y="6211128"/>
            <a:ext cx="944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https://github.com/jk96491/Advanced_Models/tree/master/Models/GAN_Model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0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 (</a:t>
            </a:r>
            <a:r>
              <a:rPr lang="en-US" altLang="ko-KR" sz="2800" b="1" i="0" dirty="0">
                <a:solidFill>
                  <a:schemeClr val="tx1"/>
                </a:solidFill>
                <a:effectLst/>
                <a:latin typeface="Calibri (제목)"/>
              </a:rPr>
              <a:t>Generative Adversarial Network)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48BDF1-5B0E-4281-81A5-F2410FAD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06" y="2204864"/>
            <a:ext cx="9180587" cy="2776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456FB7-05FC-453B-AEE5-94D66A00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3" y="5211242"/>
            <a:ext cx="8208912" cy="134195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951FDA-2A90-4A76-9FC9-102C25813932}"/>
              </a:ext>
            </a:extLst>
          </p:cNvPr>
          <p:cNvCxnSpPr>
            <a:cxnSpLocks/>
          </p:cNvCxnSpPr>
          <p:nvPr/>
        </p:nvCxnSpPr>
        <p:spPr>
          <a:xfrm>
            <a:off x="0" y="49808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latin typeface="Calibri (제목)"/>
                <a:ea typeface="+mj-ea"/>
              </a:rPr>
              <a:t>GAN (</a:t>
            </a:r>
            <a:r>
              <a:rPr lang="en-US" altLang="ko-KR" sz="2800" b="1" i="0">
                <a:solidFill>
                  <a:schemeClr val="tx1"/>
                </a:solidFill>
                <a:effectLst/>
                <a:latin typeface="Calibri (제목)"/>
              </a:rPr>
              <a:t>Generative Adversarial Network)</a:t>
            </a:r>
          </a:p>
          <a:p>
            <a:pPr lvl="1"/>
            <a:r>
              <a:rPr lang="ko-KR" altLang="en-US" b="1">
                <a:latin typeface="Calibri (제목)"/>
                <a:ea typeface="+mj-ea"/>
              </a:rPr>
              <a:t>예시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456FB7-05FC-453B-AEE5-94D66A00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94" y="2048368"/>
            <a:ext cx="8208912" cy="134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7">
                <a:extLst>
                  <a:ext uri="{FF2B5EF4-FFF2-40B4-BE49-F238E27FC236}">
                    <a16:creationId xmlns:a16="http://schemas.microsoft.com/office/drawing/2014/main" id="{41ECCA02-8E91-4105-995E-74191D57B5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60539"/>
                  </p:ext>
                </p:extLst>
              </p:nvPr>
            </p:nvGraphicFramePr>
            <p:xfrm>
              <a:off x="1055440" y="3615277"/>
              <a:ext cx="953560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6024">
                      <a:extLst>
                        <a:ext uri="{9D8B030D-6E8A-4147-A177-3AD203B41FA5}">
                          <a16:colId xmlns:a16="http://schemas.microsoft.com/office/drawing/2014/main" val="3815996955"/>
                        </a:ext>
                      </a:extLst>
                    </a:gridCol>
                    <a:gridCol w="2735580">
                      <a:extLst>
                        <a:ext uri="{9D8B030D-6E8A-4147-A177-3AD203B41FA5}">
                          <a16:colId xmlns:a16="http://schemas.microsoft.com/office/drawing/2014/main" val="27708214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1819347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16517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95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Discriminator</a:t>
                          </a:r>
                          <a:r>
                            <a:rPr lang="ko-KR" altLang="en-US" sz="1800" b="1" dirty="0"/>
                            <a:t>가 똑똑할 때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D(G(z))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</a:p>
                        <a:p>
                          <a:pPr algn="ctr" latinLnBrk="1"/>
                          <a:r>
                            <a:rPr lang="ko-KR" altLang="en-US" sz="1800" dirty="0"/>
                            <a:t>진본을 잘 인식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5867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/>
                            <a:t>Discriminator</a:t>
                          </a:r>
                          <a:r>
                            <a:rPr lang="ko-KR" altLang="en-US" sz="1800" b="1" dirty="0"/>
                            <a:t>가 멍청할 때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D(G(z)) =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>
                              <a:ea typeface="Cambria Math" panose="02040503050406030204" pitchFamily="18" charset="0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altLang="ko-KR" sz="2400" dirty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진본을  </a:t>
                          </a:r>
                          <a:r>
                            <a:rPr lang="en-US" altLang="ko-KR" sz="1800" dirty="0"/>
                            <a:t>fake</a:t>
                          </a:r>
                          <a:r>
                            <a:rPr lang="ko-KR" altLang="en-US" sz="1800" dirty="0"/>
                            <a:t>로 인식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9339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7">
                <a:extLst>
                  <a:ext uri="{FF2B5EF4-FFF2-40B4-BE49-F238E27FC236}">
                    <a16:creationId xmlns:a16="http://schemas.microsoft.com/office/drawing/2014/main" id="{41ECCA02-8E91-4105-995E-74191D57B5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60539"/>
                  </p:ext>
                </p:extLst>
              </p:nvPr>
            </p:nvGraphicFramePr>
            <p:xfrm>
              <a:off x="1055440" y="3615277"/>
              <a:ext cx="953560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6024">
                      <a:extLst>
                        <a:ext uri="{9D8B030D-6E8A-4147-A177-3AD203B41FA5}">
                          <a16:colId xmlns:a16="http://schemas.microsoft.com/office/drawing/2014/main" val="3815996955"/>
                        </a:ext>
                      </a:extLst>
                    </a:gridCol>
                    <a:gridCol w="2735580">
                      <a:extLst>
                        <a:ext uri="{9D8B030D-6E8A-4147-A177-3AD203B41FA5}">
                          <a16:colId xmlns:a16="http://schemas.microsoft.com/office/drawing/2014/main" val="27708214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1819347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16517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9519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/>
                            <a:t>Discriminator</a:t>
                          </a:r>
                          <a:r>
                            <a:rPr lang="ko-KR" altLang="en-US" sz="1800" b="1" dirty="0"/>
                            <a:t>가 똑똑할 때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D(G(z))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</a:p>
                        <a:p>
                          <a:pPr algn="ctr" latinLnBrk="1"/>
                          <a:r>
                            <a:rPr lang="ko-KR" altLang="en-US" sz="1800" dirty="0"/>
                            <a:t>진본을 잘 인식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586791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/>
                            <a:t>Discriminator</a:t>
                          </a:r>
                          <a:r>
                            <a:rPr lang="ko-KR" altLang="en-US" sz="1800" b="1" dirty="0"/>
                            <a:t>가 멍청할 때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D(G(z)) =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3" t="-157500" r="-149443" b="-1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9162" t="-157500" r="-100898" b="-1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0270" t="-157500" r="-1201" b="-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3934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73DABA-B3DC-4CDE-A5C6-DF13D56DE811}"/>
              </a:ext>
            </a:extLst>
          </p:cNvPr>
          <p:cNvCxnSpPr>
            <a:cxnSpLocks/>
          </p:cNvCxnSpPr>
          <p:nvPr/>
        </p:nvCxnSpPr>
        <p:spPr>
          <a:xfrm>
            <a:off x="4187788" y="324579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E57CE-44EE-4211-A2DB-3E7D6D6E832B}"/>
              </a:ext>
            </a:extLst>
          </p:cNvPr>
          <p:cNvCxnSpPr>
            <a:cxnSpLocks/>
          </p:cNvCxnSpPr>
          <p:nvPr/>
        </p:nvCxnSpPr>
        <p:spPr>
          <a:xfrm>
            <a:off x="6708068" y="3245798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976ED6-62B7-44FA-BF41-779268AEE550}"/>
              </a:ext>
            </a:extLst>
          </p:cNvPr>
          <p:cNvSpPr txBox="1"/>
          <p:nvPr/>
        </p:nvSpPr>
        <p:spPr>
          <a:xfrm>
            <a:off x="4871864" y="32509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56D13-48FE-4BF1-A7F6-7D1CA8649072}"/>
              </a:ext>
            </a:extLst>
          </p:cNvPr>
          <p:cNvSpPr txBox="1"/>
          <p:nvPr/>
        </p:nvSpPr>
        <p:spPr>
          <a:xfrm>
            <a:off x="7813086" y="32509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CD8DE-7C8B-47C1-81BA-06BC77A0E258}"/>
              </a:ext>
            </a:extLst>
          </p:cNvPr>
          <p:cNvSpPr txBox="1"/>
          <p:nvPr/>
        </p:nvSpPr>
        <p:spPr>
          <a:xfrm>
            <a:off x="3318236" y="5441794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Discriminator </a:t>
            </a:r>
            <a:r>
              <a:rPr lang="ko-KR" altLang="en-US" sz="2000" b="1" dirty="0"/>
              <a:t>입장에서는 결과값이 커져야 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Generator </a:t>
            </a:r>
            <a:r>
              <a:rPr lang="ko-KR" altLang="en-US" sz="2000" b="1" dirty="0"/>
              <a:t>입장에서는 결과값이 작아져야 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329DF-EBFA-4457-89A9-285EEC21CEA8}"/>
              </a:ext>
            </a:extLst>
          </p:cNvPr>
          <p:cNvSpPr txBox="1"/>
          <p:nvPr/>
        </p:nvSpPr>
        <p:spPr>
          <a:xfrm>
            <a:off x="1326710" y="6287913"/>
            <a:ext cx="972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서로의 경쟁을 통하여 학습하는 기법이다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19" name="Picture 2" descr="로그함수 그래프의 평행이동과 대칭이동 – 수학방">
            <a:extLst>
              <a:ext uri="{FF2B5EF4-FFF2-40B4-BE49-F238E27FC236}">
                <a16:creationId xmlns:a16="http://schemas.microsoft.com/office/drawing/2014/main" id="{25EDD431-A927-4E7D-A165-522A52BC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16" y="1671599"/>
            <a:ext cx="2228182" cy="18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1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여러가지 형태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i="0" dirty="0">
                <a:solidFill>
                  <a:schemeClr val="tx1"/>
                </a:solidFill>
                <a:effectLst/>
                <a:latin typeface="Calibri (제목)"/>
                <a:ea typeface="+mj-ea"/>
              </a:rPr>
              <a:t>CGAN – Conditional GAN</a:t>
            </a:r>
          </a:p>
          <a:p>
            <a:pPr lvl="2"/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</a:rPr>
              <a:t>Input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Calibri (제목)"/>
              </a:rPr>
              <a:t>값에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</a:rPr>
              <a:t>Label(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Calibri (제목)"/>
              </a:rPr>
              <a:t>진본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Calibri (제목)"/>
              </a:rPr>
              <a:t>위조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</a:rPr>
              <a:t>)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Calibri (제목)"/>
              </a:rPr>
              <a:t>을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</a:rPr>
              <a:t>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Calibri (제목)"/>
              </a:rPr>
              <a:t>추가하여 학습한다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Calibri (제목)"/>
              </a:rPr>
              <a:t>.</a:t>
            </a:r>
          </a:p>
          <a:p>
            <a:pPr lvl="2"/>
            <a:r>
              <a:rPr lang="en-US" altLang="ko-KR" i="0" dirty="0">
                <a:solidFill>
                  <a:schemeClr val="tx1"/>
                </a:solidFill>
                <a:effectLst/>
                <a:latin typeface="Calibri (제목)"/>
                <a:hlinkClick r:id="rId3"/>
              </a:rPr>
              <a:t>https://github.com/jk96491/Advanced_Models/tree/master/Models/CGAN_Model</a:t>
            </a:r>
            <a:endParaRPr lang="en-US" altLang="ko-KR" dirty="0">
              <a:latin typeface="Calibri (제목)"/>
            </a:endParaRPr>
          </a:p>
          <a:p>
            <a:pPr marL="914400" lvl="2" indent="0">
              <a:buNone/>
            </a:pPr>
            <a:endParaRPr lang="en-US" altLang="ko-KR" b="1" dirty="0">
              <a:latin typeface="Calibri (제목)"/>
            </a:endParaRPr>
          </a:p>
          <a:p>
            <a:pPr lvl="1"/>
            <a:r>
              <a:rPr lang="en-US" altLang="ko-KR" b="1" i="0" dirty="0">
                <a:solidFill>
                  <a:schemeClr val="tx1"/>
                </a:solidFill>
                <a:effectLst/>
                <a:latin typeface="Calibri (제목)"/>
              </a:rPr>
              <a:t>DCGAN </a:t>
            </a:r>
            <a:r>
              <a:rPr lang="en-US" altLang="ko-KR" b="1" i="0" dirty="0">
                <a:effectLst/>
                <a:latin typeface="Calibri (제목)"/>
              </a:rPr>
              <a:t>– Deep Convolutional GAN</a:t>
            </a:r>
          </a:p>
          <a:p>
            <a:pPr lvl="2"/>
            <a:r>
              <a:rPr lang="ko-KR" altLang="en-US" dirty="0">
                <a:latin typeface="Calibri (제목)"/>
              </a:rPr>
              <a:t>신경망을 </a:t>
            </a:r>
            <a:r>
              <a:rPr lang="en-US" altLang="ko-KR" dirty="0">
                <a:latin typeface="Calibri (제목)"/>
              </a:rPr>
              <a:t>FC</a:t>
            </a:r>
            <a:r>
              <a:rPr lang="ko-KR" altLang="en-US" dirty="0">
                <a:latin typeface="Calibri (제목)"/>
              </a:rPr>
              <a:t>에서 </a:t>
            </a:r>
            <a:r>
              <a:rPr lang="en-US" altLang="ko-KR" dirty="0">
                <a:latin typeface="Calibri (제목)"/>
              </a:rPr>
              <a:t>CNN</a:t>
            </a:r>
            <a:r>
              <a:rPr lang="ko-KR" altLang="en-US" dirty="0">
                <a:latin typeface="Calibri (제목)"/>
              </a:rPr>
              <a:t>으로 변경하여 접근한다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  <a:hlinkClick r:id="rId4"/>
              </a:rPr>
              <a:t>https://github.com/jk96491/Advanced_Models/tree/master/Models/DCGAN_Model</a:t>
            </a:r>
            <a:endParaRPr lang="en-US" altLang="ko-KR" dirty="0">
              <a:latin typeface="Calibri (제목)"/>
            </a:endParaRPr>
          </a:p>
          <a:p>
            <a:pPr lvl="2"/>
            <a:endParaRPr lang="en-US" altLang="ko-KR" i="0" dirty="0">
              <a:effectLst/>
              <a:latin typeface="Calibri (제목)"/>
            </a:endParaRPr>
          </a:p>
          <a:p>
            <a:pPr lvl="1"/>
            <a:r>
              <a:rPr lang="en-US" altLang="ko-KR" b="1" i="0" dirty="0">
                <a:effectLst/>
                <a:latin typeface="Calibri (제목)"/>
              </a:rPr>
              <a:t>SA-GAN</a:t>
            </a:r>
          </a:p>
          <a:p>
            <a:pPr lvl="2"/>
            <a:r>
              <a:rPr lang="ko-KR" altLang="en-US" i="0" dirty="0">
                <a:effectLst/>
                <a:latin typeface="Calibri (제목)"/>
              </a:rPr>
              <a:t>각각에 </a:t>
            </a:r>
            <a:r>
              <a:rPr lang="en-US" altLang="ko-KR" i="0" dirty="0">
                <a:effectLst/>
                <a:latin typeface="Calibri (제목)"/>
              </a:rPr>
              <a:t>Self Attention</a:t>
            </a:r>
            <a:r>
              <a:rPr lang="ko-KR" altLang="en-US" i="0" dirty="0">
                <a:effectLst/>
                <a:latin typeface="Calibri (제목)"/>
              </a:rPr>
              <a:t>을 적용한다</a:t>
            </a:r>
            <a:r>
              <a:rPr lang="en-US" altLang="ko-KR" i="0" dirty="0">
                <a:effectLst/>
                <a:latin typeface="Calibri (제목)"/>
              </a:rPr>
              <a:t>.</a:t>
            </a:r>
          </a:p>
          <a:p>
            <a:pPr lvl="2"/>
            <a:r>
              <a:rPr lang="en-US" altLang="ko-KR" i="0" dirty="0">
                <a:effectLst/>
                <a:latin typeface="Calibri (제목)"/>
                <a:hlinkClick r:id="rId5"/>
              </a:rPr>
              <a:t>https://github.com/jk96491/Advanced_Models/tree/master/Models/SAGAN_Model</a:t>
            </a:r>
            <a:endParaRPr lang="en-US" altLang="ko-KR" dirty="0">
              <a:latin typeface="Calibri (제목)"/>
            </a:endParaRPr>
          </a:p>
          <a:p>
            <a:pPr marL="914400" lvl="2" indent="0">
              <a:buNone/>
            </a:pPr>
            <a:endParaRPr lang="en-US" altLang="ko-KR" i="0" dirty="0">
              <a:effectLst/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15015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GAN</a:t>
            </a:r>
            <a:r>
              <a:rPr lang="ko-KR" altLang="en-US" b="1" dirty="0">
                <a:latin typeface="Calibri (제목)"/>
                <a:ea typeface="+mj-ea"/>
              </a:rPr>
              <a:t>의 사용 예시 </a:t>
            </a:r>
            <a:r>
              <a:rPr lang="en-US" altLang="ko-KR" b="1" dirty="0">
                <a:latin typeface="Calibri (제목)"/>
                <a:ea typeface="+mj-ea"/>
              </a:rPr>
              <a:t>1</a:t>
            </a:r>
          </a:p>
          <a:p>
            <a:pPr lvl="1"/>
            <a:r>
              <a:rPr lang="en-US" altLang="ko-KR" b="1" i="0" dirty="0">
                <a:effectLst/>
                <a:latin typeface="Calibri (제목)"/>
                <a:ea typeface="+mj-ea"/>
              </a:rPr>
              <a:t>Story Visualization</a:t>
            </a:r>
          </a:p>
          <a:p>
            <a:pPr lvl="2"/>
            <a:r>
              <a:rPr lang="ko-KR" altLang="en-US" i="0" dirty="0">
                <a:effectLst/>
                <a:latin typeface="Calibri (제목)"/>
              </a:rPr>
              <a:t>스토리</a:t>
            </a:r>
            <a:r>
              <a:rPr lang="en-US" altLang="ko-KR" dirty="0">
                <a:latin typeface="Calibri (제목)"/>
              </a:rPr>
              <a:t>(</a:t>
            </a:r>
            <a:r>
              <a:rPr lang="ko-KR" altLang="en-US" dirty="0">
                <a:latin typeface="Calibri (제목)"/>
              </a:rPr>
              <a:t>자연어</a:t>
            </a:r>
            <a:r>
              <a:rPr lang="en-US" altLang="ko-KR" dirty="0">
                <a:latin typeface="Calibri (제목)"/>
              </a:rPr>
              <a:t>)</a:t>
            </a:r>
            <a:r>
              <a:rPr lang="ko-KR" altLang="en-US" dirty="0">
                <a:latin typeface="Calibri (제목)"/>
              </a:rPr>
              <a:t>를 입력 받아 이미지가 생성된다</a:t>
            </a:r>
            <a:r>
              <a:rPr lang="en-US" altLang="ko-KR" dirty="0">
                <a:latin typeface="Calibri (제목)"/>
              </a:rPr>
              <a:t>.</a:t>
            </a:r>
            <a:endParaRPr lang="en-US" altLang="ko-KR" i="0" dirty="0">
              <a:effectLst/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C8F5F-DA83-4EF6-B3B8-DD41ACF3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924944"/>
            <a:ext cx="5688632" cy="37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396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81654</TotalTime>
  <Words>2004</Words>
  <Application>Microsoft Office PowerPoint</Application>
  <PresentationFormat>와이드스크린</PresentationFormat>
  <Paragraphs>692</Paragraphs>
  <Slides>48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Calibri (제목</vt:lpstr>
      <vt:lpstr>Calibri (제목)</vt:lpstr>
      <vt:lpstr>Lucida Grande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VAE, 강화학습</vt:lpstr>
      <vt:lpstr>Index</vt:lpstr>
      <vt:lpstr>Generative Model    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Generative Model</vt:lpstr>
      <vt:lpstr>Reinforcement Learning     </vt:lpstr>
      <vt:lpstr>Reinforcement Learning</vt:lpstr>
      <vt:lpstr>Reinforcement Learning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Value base</vt:lpstr>
      <vt:lpstr>Reinforcement Learning – Policy base</vt:lpstr>
      <vt:lpstr>Reinforcement Learning – Policy base</vt:lpstr>
      <vt:lpstr>Reinforcement Learning – Policy base</vt:lpstr>
      <vt:lpstr>AC – A2C</vt:lpstr>
      <vt:lpstr>Reinforcement Learning – Policy base</vt:lpstr>
      <vt:lpstr>Reinforcement Learning – Policy base</vt:lpstr>
      <vt:lpstr>Reinforcement Learning – Policy base</vt:lpstr>
      <vt:lpstr>Reinforcement Learning – Policy base</vt:lpstr>
      <vt:lpstr>Reinforcement Learning – Policy base</vt:lpstr>
      <vt:lpstr>Reinforcement Learning – Policy base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4625</cp:revision>
  <cp:lastPrinted>2014-01-28T15:06:27Z</cp:lastPrinted>
  <dcterms:created xsi:type="dcterms:W3CDTF">2014-01-17T23:41:00Z</dcterms:created>
  <dcterms:modified xsi:type="dcterms:W3CDTF">2021-03-09T00:48:19Z</dcterms:modified>
</cp:coreProperties>
</file>