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49" r:id="rId2"/>
    <p:sldId id="480" r:id="rId3"/>
    <p:sldId id="574" r:id="rId4"/>
    <p:sldId id="575" r:id="rId5"/>
    <p:sldId id="590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5" r:id="rId15"/>
    <p:sldId id="587" r:id="rId16"/>
    <p:sldId id="586" r:id="rId17"/>
    <p:sldId id="588" r:id="rId18"/>
    <p:sldId id="589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0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8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7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2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0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8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1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2.0856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4.013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 err="1"/>
              <a:t>AttnGAN</a:t>
            </a:r>
            <a:r>
              <a:rPr lang="en-US" altLang="ko-KR" dirty="0"/>
              <a:t>: Fine-Grained Text to Image Generation</a:t>
            </a:r>
            <a:br>
              <a:rPr lang="en-US" altLang="ko-KR" dirty="0"/>
            </a:br>
            <a:r>
              <a:rPr lang="en-US" altLang="ko-KR" dirty="0"/>
              <a:t>with Attentional Generative Adversarial Networks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/>
              <a:t>2021.1.4</a:t>
            </a:r>
            <a:endParaRPr lang="en-US" altLang="ko-KR" dirty="0"/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3"/>
            <a:ext cx="10677532" cy="1362075"/>
          </a:xfrm>
        </p:spPr>
        <p:txBody>
          <a:bodyPr/>
          <a:lstStyle/>
          <a:p>
            <a:r>
              <a:rPr lang="en-US" altLang="ko-KR" sz="3600" b="1" dirty="0"/>
              <a:t>Deep Attentional Multimodal Similarity Model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39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Deep Attentional Multimodal Similarity 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84723"/>
            <a:ext cx="12000656" cy="4953000"/>
          </a:xfrm>
        </p:spPr>
        <p:txBody>
          <a:bodyPr/>
          <a:lstStyle/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CE18394-2985-458E-A8DA-C60E44CCCC89}"/>
              </a:ext>
            </a:extLst>
          </p:cNvPr>
          <p:cNvSpPr txBox="1">
            <a:spLocks/>
          </p:cNvSpPr>
          <p:nvPr/>
        </p:nvSpPr>
        <p:spPr bwMode="auto">
          <a:xfrm>
            <a:off x="479376" y="163036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역할</a:t>
            </a:r>
            <a:endParaRPr lang="en-US" altLang="ko-KR" b="1" dirty="0"/>
          </a:p>
          <a:p>
            <a:pPr lvl="1"/>
            <a:r>
              <a:rPr lang="en-US" altLang="ko-KR" b="1" dirty="0"/>
              <a:t>Sub region</a:t>
            </a:r>
            <a:r>
              <a:rPr lang="ko-KR" altLang="en-US" b="1" dirty="0"/>
              <a:t>의 이미지와 단어를 학습하고 의미에 대하여 매칭한다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이를 통해 이미지와 문장의 유사도를 비교 할 수 있다</a:t>
            </a:r>
            <a:endParaRPr lang="en-US" altLang="ko-KR" b="1" dirty="0"/>
          </a:p>
          <a:p>
            <a:pPr lvl="2"/>
            <a:r>
              <a:rPr lang="ko-KR" altLang="en-US" dirty="0"/>
              <a:t>문장 관점 및 단어 관점에서 모두 비교 가능함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A4127-47B9-4F8C-855F-818A9A78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351237"/>
            <a:ext cx="7549180" cy="3506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90EA7C-B4DF-4E28-89B4-60908E5066A9}"/>
                  </a:ext>
                </a:extLst>
              </p:cNvPr>
              <p:cNvSpPr txBox="1"/>
              <p:nvPr/>
            </p:nvSpPr>
            <p:spPr>
              <a:xfrm>
                <a:off x="-22460" y="5670965"/>
                <a:ext cx="2823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Word feature matrix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Global sentence vector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90EA7C-B4DF-4E28-89B4-60908E50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60" y="5670965"/>
                <a:ext cx="2823445" cy="923330"/>
              </a:xfrm>
              <a:prstGeom prst="rect">
                <a:avLst/>
              </a:prstGeom>
              <a:blipFill>
                <a:blip r:embed="rId4"/>
                <a:stretch>
                  <a:fillRect l="-1728" t="-3289" r="-1944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32C32-2CED-41A9-B9E7-88401D203FDB}"/>
              </a:ext>
            </a:extLst>
          </p:cNvPr>
          <p:cNvCxnSpPr>
            <a:cxnSpLocks/>
          </p:cNvCxnSpPr>
          <p:nvPr/>
        </p:nvCxnSpPr>
        <p:spPr>
          <a:xfrm flipV="1">
            <a:off x="1088204" y="5273277"/>
            <a:ext cx="1407396" cy="23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71C5D2-F36E-4805-8D08-58C0841F5B94}"/>
                  </a:ext>
                </a:extLst>
              </p:cNvPr>
              <p:cNvSpPr txBox="1"/>
              <p:nvPr/>
            </p:nvSpPr>
            <p:spPr>
              <a:xfrm>
                <a:off x="10300901" y="5681241"/>
                <a:ext cx="2823445" cy="947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Image feature : v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Whole Image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71C5D2-F36E-4805-8D08-58C0841F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01" y="5681241"/>
                <a:ext cx="2823445" cy="947760"/>
              </a:xfrm>
              <a:prstGeom prst="rect">
                <a:avLst/>
              </a:prstGeom>
              <a:blipFill>
                <a:blip r:embed="rId5"/>
                <a:stretch>
                  <a:fillRect l="-1944" t="-3871" b="-7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124F9B-34C0-4346-8CE5-E031B9E7A704}"/>
              </a:ext>
            </a:extLst>
          </p:cNvPr>
          <p:cNvCxnSpPr>
            <a:cxnSpLocks/>
          </p:cNvCxnSpPr>
          <p:nvPr/>
        </p:nvCxnSpPr>
        <p:spPr>
          <a:xfrm flipH="1" flipV="1">
            <a:off x="9696400" y="5157192"/>
            <a:ext cx="1656184" cy="5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4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Deep Attentional Multimodal Similarity 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6ADC2B8-D60F-418D-84E4-0A3B8EDD3806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Similarity</a:t>
            </a:r>
          </a:p>
          <a:p>
            <a:pPr lvl="1"/>
            <a:r>
              <a:rPr lang="en-US" altLang="ko-KR" sz="2000" b="1" dirty="0"/>
              <a:t> </a:t>
            </a:r>
            <a:r>
              <a:rPr lang="ko-KR" altLang="en-US" sz="2000" b="1" dirty="0"/>
              <a:t>문장 내의 단어와  전체 이미지의 </a:t>
            </a:r>
            <a:r>
              <a:rPr lang="en-US" altLang="ko-KR" sz="2000" b="1" dirty="0"/>
              <a:t>Sub region</a:t>
            </a:r>
            <a:r>
              <a:rPr lang="ko-KR" altLang="en-US" sz="2000" b="1" dirty="0"/>
              <a:t>의 유사도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r>
              <a:rPr lang="ko-KR" altLang="en-US" sz="2000" b="1" dirty="0"/>
              <a:t>정규화 실행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성능이 더 좋았다고 연구자들이 언급함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region-context vector</a:t>
            </a:r>
          </a:p>
          <a:p>
            <a:pPr lvl="2"/>
            <a:endParaRPr lang="en-US" altLang="ko-KR" sz="1600" b="1" dirty="0"/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marL="914400" lvl="2" indent="0">
              <a:buFont typeface="Wingdings" pitchFamily="2" charset="2"/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E36511-B864-47AF-AC75-78C8E6A9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1930699"/>
            <a:ext cx="1296144" cy="563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1DB324-11CB-4E64-8171-592989DBE0AD}"/>
                  </a:ext>
                </a:extLst>
              </p:cNvPr>
              <p:cNvSpPr txBox="1"/>
              <p:nvPr/>
            </p:nvSpPr>
            <p:spPr>
              <a:xfrm>
                <a:off x="3179675" y="2724131"/>
                <a:ext cx="583264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: </a:t>
                </a:r>
                <a:r>
                  <a:rPr lang="en-US" altLang="ko-KR" b="1" dirty="0" err="1"/>
                  <a:t>i</a:t>
                </a:r>
                <a:r>
                  <a:rPr lang="ko-KR" altLang="en-US" b="1" dirty="0"/>
                  <a:t>번째 단어와 </a:t>
                </a:r>
                <a:r>
                  <a:rPr lang="en-US" altLang="ko-KR" b="1" dirty="0"/>
                  <a:t>j</a:t>
                </a:r>
                <a:r>
                  <a:rPr lang="ko-KR" altLang="en-US" b="1" dirty="0"/>
                  <a:t>번째</a:t>
                </a:r>
                <a:r>
                  <a:rPr lang="en-US" altLang="ko-KR" b="1" dirty="0"/>
                  <a:t> Sub region </a:t>
                </a:r>
                <a:r>
                  <a:rPr lang="ko-KR" altLang="en-US" b="1" dirty="0"/>
                  <a:t>사이의 유사도의 내적</a:t>
                </a:r>
                <a:r>
                  <a:rPr lang="en-US" altLang="ko-KR" b="1" dirty="0"/>
                  <a:t>!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1DB324-11CB-4E64-8171-592989DBE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75" y="2724131"/>
                <a:ext cx="5832648" cy="391902"/>
              </a:xfrm>
              <a:prstGeom prst="rect">
                <a:avLst/>
              </a:prstGeom>
              <a:blipFill>
                <a:blip r:embed="rId4"/>
                <a:stretch>
                  <a:fillRect t="-1406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8DA29ED0-2808-40C0-8799-8E2D6B3B7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950171"/>
            <a:ext cx="3171825" cy="1143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C67811E-F277-4110-A428-F1A3D6A15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037" y="5685679"/>
            <a:ext cx="5361212" cy="9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Deep Attentional Multimodal Similarity Model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6ADC2B8-D60F-418D-84E4-0A3B8EDD3806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Wingdings" pitchFamily="2" charset="2"/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27CD282-FCAC-488D-A2B9-40583E146438}"/>
              </a:ext>
            </a:extLst>
          </p:cNvPr>
          <p:cNvSpPr txBox="1">
            <a:spLocks/>
          </p:cNvSpPr>
          <p:nvPr/>
        </p:nvSpPr>
        <p:spPr bwMode="auto">
          <a:xfrm>
            <a:off x="6096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관계성 체크 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단어 단위 </a:t>
            </a:r>
            <a:r>
              <a:rPr lang="en-US" altLang="ko-KR" b="1" dirty="0">
                <a:latin typeface="+mj-ea"/>
                <a:ea typeface="+mj-ea"/>
              </a:rPr>
              <a:t>(w) … 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lvl="1"/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문장 단위 </a:t>
            </a:r>
            <a:r>
              <a:rPr lang="en-US" altLang="ko-KR" b="1" dirty="0">
                <a:latin typeface="+mj-ea"/>
                <a:ea typeface="+mj-ea"/>
              </a:rPr>
              <a:t>(s) …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D5D50-84A9-4676-86D3-4610457D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794526"/>
            <a:ext cx="2915319" cy="304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3F32-55E5-483A-837E-5318856B8A71}"/>
              </a:ext>
            </a:extLst>
          </p:cNvPr>
          <p:cNvSpPr txBox="1"/>
          <p:nvPr/>
        </p:nvSpPr>
        <p:spPr>
          <a:xfrm>
            <a:off x="4687541" y="2807264"/>
            <a:ext cx="567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번째 단어와 </a:t>
            </a:r>
            <a:r>
              <a:rPr lang="en-US" altLang="ko-KR" sz="1800" b="1" dirty="0"/>
              <a:t>context vector </a:t>
            </a:r>
            <a:r>
              <a:rPr lang="ko-KR" altLang="en-US" sz="1800" b="1" dirty="0"/>
              <a:t>사이의 코사인 유사도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2E289F-3144-4933-86EB-29111113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844" y="3174650"/>
            <a:ext cx="3240360" cy="587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13209-0EF0-4942-A588-20AAD6C9307F}"/>
              </a:ext>
            </a:extLst>
          </p:cNvPr>
          <p:cNvSpPr txBox="1"/>
          <p:nvPr/>
        </p:nvSpPr>
        <p:spPr>
          <a:xfrm>
            <a:off x="2818892" y="169886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 : </a:t>
            </a:r>
            <a:r>
              <a:rPr lang="ko-KR" altLang="en-US" dirty="0"/>
              <a:t>전체 이미지</a:t>
            </a:r>
            <a:r>
              <a:rPr lang="en-US" altLang="ko-KR" dirty="0"/>
              <a:t>,   D: </a:t>
            </a:r>
            <a:r>
              <a:rPr lang="ko-KR" altLang="en-US" dirty="0"/>
              <a:t>전체 문장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F36A04-E409-447B-9C91-132B4C3B8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024" y="4467836"/>
            <a:ext cx="3024336" cy="3438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95D89E-E906-43AC-830B-7EB221040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04" y="5464566"/>
            <a:ext cx="4714223" cy="671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BFF7B1-9D4A-410A-989A-5B9396ACA978}"/>
              </a:ext>
            </a:extLst>
          </p:cNvPr>
          <p:cNvSpPr txBox="1"/>
          <p:nvPr/>
        </p:nvSpPr>
        <p:spPr>
          <a:xfrm>
            <a:off x="5303912" y="591938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11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9EC85-FEA6-4F6E-BFF9-F4A2D7CF229E}"/>
              </a:ext>
            </a:extLst>
          </p:cNvPr>
          <p:cNvSpPr txBox="1"/>
          <p:nvPr/>
        </p:nvSpPr>
        <p:spPr>
          <a:xfrm>
            <a:off x="6096000" y="591938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5730A-5132-458A-A6F1-D072A3166961}"/>
              </a:ext>
            </a:extLst>
          </p:cNvPr>
          <p:cNvSpPr txBox="1"/>
          <p:nvPr/>
        </p:nvSpPr>
        <p:spPr>
          <a:xfrm>
            <a:off x="6888088" y="59074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19913-4186-452C-9DAF-3538D7CF468A}"/>
              </a:ext>
            </a:extLst>
          </p:cNvPr>
          <p:cNvSpPr txBox="1"/>
          <p:nvPr/>
        </p:nvSpPr>
        <p:spPr>
          <a:xfrm>
            <a:off x="7617904" y="59074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9185BA-16B2-459B-8762-A3903036011E}"/>
              </a:ext>
            </a:extLst>
          </p:cNvPr>
          <p:cNvCxnSpPr>
            <a:cxnSpLocks/>
          </p:cNvCxnSpPr>
          <p:nvPr/>
        </p:nvCxnSpPr>
        <p:spPr>
          <a:xfrm>
            <a:off x="5735960" y="347910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1A70C266-9C9C-4BCE-B2C8-C78D88178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510" y="3099445"/>
            <a:ext cx="3971925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2E76B2-5710-4CC2-A222-152CBE1033C7}"/>
                  </a:ext>
                </a:extLst>
              </p:cNvPr>
              <p:cNvSpPr txBox="1"/>
              <p:nvPr/>
            </p:nvSpPr>
            <p:spPr>
              <a:xfrm>
                <a:off x="10357842" y="3284984"/>
                <a:ext cx="1310358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2E76B2-5710-4CC2-A222-152CBE10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842" y="3284984"/>
                <a:ext cx="1310358" cy="376129"/>
              </a:xfrm>
              <a:prstGeom prst="rect">
                <a:avLst/>
              </a:prstGeom>
              <a:blipFill>
                <a:blip r:embed="rId8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8517A3-67BD-4A8F-81D4-0D4C523E305D}"/>
              </a:ext>
            </a:extLst>
          </p:cNvPr>
          <p:cNvCxnSpPr>
            <a:cxnSpLocks/>
          </p:cNvCxnSpPr>
          <p:nvPr/>
        </p:nvCxnSpPr>
        <p:spPr>
          <a:xfrm>
            <a:off x="0" y="508518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2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3"/>
            <a:ext cx="10677532" cy="1362075"/>
          </a:xfrm>
        </p:spPr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br>
              <a:rPr lang="en-US" altLang="ko-KR" sz="2400" b="1" dirty="0">
                <a:latin typeface="Calibri (제목)"/>
              </a:rPr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11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6ADC2B8-D60F-418D-84E4-0A3B8EDD3806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Wingdings" pitchFamily="2" charset="2"/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27CD282-FCAC-488D-A2B9-40583E146438}"/>
              </a:ext>
            </a:extLst>
          </p:cNvPr>
          <p:cNvSpPr txBox="1">
            <a:spLocks/>
          </p:cNvSpPr>
          <p:nvPr/>
        </p:nvSpPr>
        <p:spPr bwMode="auto">
          <a:xfrm>
            <a:off x="609600" y="171415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Calibri (제목)"/>
                <a:ea typeface="+mj-ea"/>
              </a:rPr>
              <a:t> </a:t>
            </a:r>
            <a:r>
              <a:rPr lang="ko-KR" altLang="en-US" sz="2800" b="1" dirty="0">
                <a:latin typeface="Calibri (제목)"/>
                <a:ea typeface="+mj-ea"/>
              </a:rPr>
              <a:t>정량적 평가</a:t>
            </a:r>
            <a:endParaRPr lang="en-US" altLang="ko-KR" sz="2800" b="1" dirty="0">
              <a:latin typeface="Calibri (제목)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5ACA83-C202-4B93-8084-8A1EDAC7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155306"/>
            <a:ext cx="4381963" cy="45507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8B56C4-67C5-4B45-8171-6800DFC30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62" y="3095798"/>
            <a:ext cx="5463952" cy="23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6ADC2B8-D60F-418D-84E4-0A3B8EDD3806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Wingdings" pitchFamily="2" charset="2"/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27CD282-FCAC-488D-A2B9-40583E146438}"/>
              </a:ext>
            </a:extLst>
          </p:cNvPr>
          <p:cNvSpPr txBox="1">
            <a:spLocks/>
          </p:cNvSpPr>
          <p:nvPr/>
        </p:nvSpPr>
        <p:spPr bwMode="auto">
          <a:xfrm>
            <a:off x="609600" y="171415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Calibri (제목)"/>
                <a:ea typeface="+mj-ea"/>
              </a:rPr>
              <a:t> </a:t>
            </a:r>
            <a:r>
              <a:rPr lang="ko-KR" altLang="en-US" sz="2800" b="1" dirty="0">
                <a:latin typeface="Calibri (제목)"/>
                <a:ea typeface="+mj-ea"/>
              </a:rPr>
              <a:t>정성적 평가</a:t>
            </a:r>
            <a:endParaRPr lang="en-US" altLang="ko-KR" sz="2800" b="1" dirty="0">
              <a:latin typeface="Calibri (제목)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A3A6B7-26E0-40EB-B263-1B4A60EE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204864"/>
            <a:ext cx="107156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3"/>
            <a:ext cx="10677532" cy="1362075"/>
          </a:xfrm>
        </p:spPr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0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6ADC2B8-D60F-418D-84E4-0A3B8EDD3806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Wingdings" pitchFamily="2" charset="2"/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27CD282-FCAC-488D-A2B9-40583E146438}"/>
              </a:ext>
            </a:extLst>
          </p:cNvPr>
          <p:cNvSpPr txBox="1">
            <a:spLocks/>
          </p:cNvSpPr>
          <p:nvPr/>
        </p:nvSpPr>
        <p:spPr bwMode="auto">
          <a:xfrm>
            <a:off x="609600" y="155679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Calibri (제목)"/>
                <a:ea typeface="+mj-ea"/>
              </a:rPr>
              <a:t>정밀한 </a:t>
            </a:r>
            <a:r>
              <a:rPr lang="en-US" altLang="ko-KR" sz="2400" b="1" dirty="0">
                <a:latin typeface="Calibri (제목)"/>
                <a:ea typeface="+mj-ea"/>
              </a:rPr>
              <a:t>Text-to-Image </a:t>
            </a:r>
            <a:r>
              <a:rPr lang="ko-KR" altLang="en-US" sz="2400" b="1" dirty="0">
                <a:latin typeface="Calibri (제목)"/>
                <a:ea typeface="+mj-ea"/>
              </a:rPr>
              <a:t>기법을 제안함</a:t>
            </a:r>
            <a:endParaRPr lang="en-US" altLang="ko-KR" sz="2400" b="1" dirty="0">
              <a:latin typeface="Calibri (제목)"/>
              <a:ea typeface="+mj-ea"/>
            </a:endParaRPr>
          </a:p>
          <a:p>
            <a:pPr lvl="1"/>
            <a:r>
              <a:rPr lang="en-US" altLang="ko-KR" sz="2000" dirty="0">
                <a:latin typeface="Calibri (제목)"/>
                <a:ea typeface="+mj-ea"/>
              </a:rPr>
              <a:t>Attention</a:t>
            </a:r>
            <a:r>
              <a:rPr lang="ko-KR" altLang="en-US" sz="2000" dirty="0">
                <a:latin typeface="Calibri (제목)"/>
                <a:ea typeface="+mj-ea"/>
              </a:rPr>
              <a:t>을 이용하여 높은 품질의 이미지를 생성함</a:t>
            </a:r>
            <a:endParaRPr lang="en-US" altLang="ko-KR" sz="2000" dirty="0">
              <a:latin typeface="Calibri (제목)"/>
              <a:ea typeface="+mj-ea"/>
            </a:endParaRPr>
          </a:p>
          <a:p>
            <a:pPr lvl="1"/>
            <a:r>
              <a:rPr lang="en-US" altLang="ko-KR" sz="2000" dirty="0">
                <a:latin typeface="Calibri (제목)"/>
                <a:ea typeface="+mj-ea"/>
              </a:rPr>
              <a:t>DAMSM</a:t>
            </a:r>
            <a:r>
              <a:rPr lang="ko-KR" altLang="en-US" sz="2000" dirty="0">
                <a:latin typeface="Calibri (제목)"/>
                <a:ea typeface="+mj-ea"/>
              </a:rPr>
              <a:t>을 도입하여 정밀한 생성을 도와주었다</a:t>
            </a:r>
            <a:r>
              <a:rPr lang="en-US" altLang="ko-KR" sz="2000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sz="1800" dirty="0">
                <a:latin typeface="Calibri (제목)"/>
                <a:ea typeface="+mj-ea"/>
              </a:rPr>
              <a:t>단어 단위 및 문장 단위 모두 이미지와 비교 할 수 있었다</a:t>
            </a:r>
            <a:r>
              <a:rPr lang="en-US" altLang="ko-KR" sz="1800" dirty="0">
                <a:latin typeface="Calibri (제목)"/>
                <a:ea typeface="+mj-ea"/>
              </a:rPr>
              <a:t>.</a:t>
            </a:r>
          </a:p>
          <a:p>
            <a:pPr lvl="1"/>
            <a:endParaRPr lang="en-US" altLang="ko-KR" sz="2000" dirty="0">
              <a:latin typeface="Calibri (제목)"/>
              <a:ea typeface="+mj-ea"/>
            </a:endParaRPr>
          </a:p>
          <a:p>
            <a:r>
              <a:rPr lang="en-US" altLang="ko-KR" sz="2400" b="1" dirty="0">
                <a:latin typeface="Calibri (제목)"/>
                <a:ea typeface="+mj-ea"/>
              </a:rPr>
              <a:t>2017</a:t>
            </a:r>
            <a:r>
              <a:rPr lang="ko-KR" altLang="en-US" sz="2400" b="1" dirty="0">
                <a:latin typeface="Calibri (제목)"/>
                <a:ea typeface="+mj-ea"/>
              </a:rPr>
              <a:t>년도에 제안된 기법이다</a:t>
            </a:r>
            <a:endParaRPr lang="en-US" altLang="ko-KR" sz="2400" b="1" dirty="0">
              <a:latin typeface="Calibri (제목)"/>
              <a:ea typeface="+mj-ea"/>
            </a:endParaRPr>
          </a:p>
          <a:p>
            <a:pPr lvl="1"/>
            <a:r>
              <a:rPr lang="ko-KR" altLang="en-US" sz="2000" dirty="0">
                <a:latin typeface="Calibri (제목)"/>
                <a:ea typeface="+mj-ea"/>
              </a:rPr>
              <a:t>현 시점에 좀 더 개선된 기법도 존재한다</a:t>
            </a:r>
            <a:r>
              <a:rPr lang="en-US" altLang="ko-KR" sz="2000" dirty="0">
                <a:latin typeface="Calibri (제목)"/>
                <a:ea typeface="+mj-ea"/>
              </a:rPr>
              <a:t>.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96E7D-0CA3-454E-B3FA-F276F856C960}"/>
              </a:ext>
            </a:extLst>
          </p:cNvPr>
          <p:cNvSpPr txBox="1"/>
          <p:nvPr/>
        </p:nvSpPr>
        <p:spPr>
          <a:xfrm>
            <a:off x="767408" y="4733814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Calibri (제목)"/>
              </a:rPr>
              <a:t>CPGAN: Full-Spectrum Content-Parsing Generative Adversarial Networks for Text-to-Image Synthesis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1663E-ACA7-491A-A833-8D010728C80E}"/>
              </a:ext>
            </a:extLst>
          </p:cNvPr>
          <p:cNvSpPr txBox="1"/>
          <p:nvPr/>
        </p:nvSpPr>
        <p:spPr>
          <a:xfrm>
            <a:off x="767408" y="4417693"/>
            <a:ext cx="626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https://arxiv.org/abs/1912.08562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58EF6-9613-4B76-BE1C-36C0467CFF7A}"/>
              </a:ext>
            </a:extLst>
          </p:cNvPr>
          <p:cNvSpPr txBox="1"/>
          <p:nvPr/>
        </p:nvSpPr>
        <p:spPr>
          <a:xfrm>
            <a:off x="767408" y="5994916"/>
            <a:ext cx="10009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Lucida Grande"/>
              </a:rPr>
              <a:t>DM-GAN: Dynamic Memory Generative Adversarial Networks for Text-to-Image Synthesis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1C01E-FC07-44A2-8855-4CDF859C78C8}"/>
              </a:ext>
            </a:extLst>
          </p:cNvPr>
          <p:cNvSpPr txBox="1"/>
          <p:nvPr/>
        </p:nvSpPr>
        <p:spPr>
          <a:xfrm>
            <a:off x="767408" y="5593743"/>
            <a:ext cx="7272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https://arxiv.org/abs/1904.01310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35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Attentional </a:t>
            </a:r>
            <a:r>
              <a:rPr lang="en-US" altLang="ko-KR" sz="2800" b="1" dirty="0"/>
              <a:t>Generative</a:t>
            </a:r>
            <a:r>
              <a:rPr lang="en-US" altLang="ko-KR" b="1" dirty="0"/>
              <a:t> Network</a:t>
            </a:r>
          </a:p>
          <a:p>
            <a:r>
              <a:rPr lang="en-US" altLang="ko-KR" sz="2800" b="1" dirty="0"/>
              <a:t>Deep Attentional Multimodal Similarity Model</a:t>
            </a:r>
            <a:endParaRPr lang="en-US" altLang="ko-KR" b="1" dirty="0"/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결론</a:t>
            </a:r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/>
              <a:t>Attention</a:t>
            </a:r>
            <a:r>
              <a:rPr lang="ko-KR" altLang="en-US" sz="2400" b="1" dirty="0"/>
              <a:t>을 도입하여 좀 더 섬세한 </a:t>
            </a:r>
            <a:r>
              <a:rPr lang="en-US" altLang="ko-KR" sz="2400" b="1" dirty="0"/>
              <a:t>Text-to-Image Task</a:t>
            </a:r>
            <a:r>
              <a:rPr lang="ko-KR" altLang="en-US" sz="2400" b="1" dirty="0"/>
              <a:t>를 하고자 제안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Attentional </a:t>
            </a:r>
            <a:r>
              <a:rPr lang="en-US" altLang="ko-KR" sz="2000" b="1" dirty="0" err="1"/>
              <a:t>Genrative</a:t>
            </a:r>
            <a:r>
              <a:rPr lang="en-US" altLang="ko-KR" sz="2000" b="1" dirty="0"/>
              <a:t> Network</a:t>
            </a:r>
          </a:p>
          <a:p>
            <a:pPr lvl="2"/>
            <a:r>
              <a:rPr lang="ko-KR" altLang="en-US" sz="1800" dirty="0"/>
              <a:t>좀 더 디테일한 이미지 생성을 위해 도입함</a:t>
            </a:r>
            <a:endParaRPr lang="en-US" altLang="ko-KR" sz="1800" dirty="0"/>
          </a:p>
          <a:p>
            <a:pPr lvl="1"/>
            <a:r>
              <a:rPr lang="en-US" altLang="ko-KR" sz="2000" b="1" dirty="0"/>
              <a:t>Deep Attentional Multimodal Similarity Model(DAMSM)</a:t>
            </a:r>
          </a:p>
          <a:p>
            <a:pPr lvl="2"/>
            <a:r>
              <a:rPr lang="en-US" altLang="ko-KR" sz="1800" dirty="0"/>
              <a:t>Text</a:t>
            </a:r>
            <a:r>
              <a:rPr lang="ko-KR" altLang="en-US" sz="1800" dirty="0"/>
              <a:t>와 이미지 사이 관계가 잘 매칭이 되도록 유도하고자 도입함</a:t>
            </a:r>
            <a:r>
              <a:rPr lang="en-US" altLang="ko-KR" sz="1800" dirty="0"/>
              <a:t>.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518C0-7BF9-43A6-A484-7D20508D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54" y="3781145"/>
            <a:ext cx="6676491" cy="27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2017</a:t>
            </a:r>
            <a:r>
              <a:rPr lang="ko-KR" altLang="en-US" b="1" dirty="0"/>
              <a:t>년에 제안된 기법으로 현재 더 좋은 기법들이 제안됨</a:t>
            </a:r>
            <a:endParaRPr lang="en-US" altLang="ko-KR" b="1" dirty="0"/>
          </a:p>
          <a:p>
            <a:pPr lvl="1"/>
            <a:r>
              <a:rPr lang="en-US" altLang="ko-KR" b="1" dirty="0"/>
              <a:t>Inception score </a:t>
            </a:r>
            <a:r>
              <a:rPr lang="ko-KR" altLang="en-US" b="1" dirty="0"/>
              <a:t>기준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C05321-6E63-4298-A8FD-B7E1D31F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62" y="3114600"/>
            <a:ext cx="10353675" cy="30384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36B50E-AA57-450A-8373-BD22A6E7884C}"/>
              </a:ext>
            </a:extLst>
          </p:cNvPr>
          <p:cNvSpPr/>
          <p:nvPr/>
        </p:nvSpPr>
        <p:spPr>
          <a:xfrm>
            <a:off x="1487488" y="5661248"/>
            <a:ext cx="792088" cy="41805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Attentional </a:t>
            </a:r>
            <a:r>
              <a:rPr lang="en-US" altLang="ko-KR" sz="4000" b="1" dirty="0"/>
              <a:t>Generative</a:t>
            </a:r>
            <a:r>
              <a:rPr lang="en-US" altLang="ko-KR" b="1" dirty="0"/>
              <a:t> Network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Attentional Generative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601812"/>
            <a:ext cx="12000656" cy="4953000"/>
          </a:xfrm>
        </p:spPr>
        <p:txBody>
          <a:bodyPr/>
          <a:lstStyle/>
          <a:p>
            <a:r>
              <a:rPr lang="ko-KR" altLang="en-US" b="1" dirty="0"/>
              <a:t>역할</a:t>
            </a:r>
            <a:endParaRPr lang="en-US" altLang="ko-KR" b="1" dirty="0"/>
          </a:p>
          <a:p>
            <a:pPr lvl="1"/>
            <a:r>
              <a:rPr lang="ko-KR" altLang="en-US" b="1" dirty="0"/>
              <a:t>초반의 </a:t>
            </a:r>
            <a:r>
              <a:rPr lang="en-US" altLang="ko-KR" b="1" dirty="0"/>
              <a:t>Generator</a:t>
            </a:r>
            <a:r>
              <a:rPr lang="ko-KR" altLang="en-US" b="1" dirty="0"/>
              <a:t>는 </a:t>
            </a:r>
            <a:r>
              <a:rPr lang="en-US" altLang="ko-KR" b="1" dirty="0"/>
              <a:t>Global sentence</a:t>
            </a:r>
            <a:r>
              <a:rPr lang="ko-KR" altLang="en-US" b="1" dirty="0"/>
              <a:t>를 이용하여 저 해상도 이미지를 생성함</a:t>
            </a:r>
            <a:endParaRPr lang="en-US" altLang="ko-KR" b="1" dirty="0"/>
          </a:p>
          <a:p>
            <a:pPr lvl="1"/>
            <a:r>
              <a:rPr lang="ko-KR" altLang="en-US" b="1" dirty="0"/>
              <a:t>이후의 </a:t>
            </a:r>
            <a:r>
              <a:rPr lang="en-US" altLang="ko-KR" b="1" dirty="0"/>
              <a:t>Generator</a:t>
            </a:r>
            <a:r>
              <a:rPr lang="ko-KR" altLang="en-US" b="1" dirty="0"/>
              <a:t>는 단어 단위의 하위 이미지를 생성하여 섬세한 이미지를 생성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A03075-6EB4-424A-97D0-8AD9EA55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7" y="3492769"/>
            <a:ext cx="6168008" cy="28144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B0D2BE-A13D-4BD2-8786-A67755E5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78" y="3068960"/>
            <a:ext cx="4225422" cy="36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Attentional Generative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84723"/>
            <a:ext cx="12000656" cy="4953000"/>
          </a:xfrm>
        </p:spPr>
        <p:txBody>
          <a:bodyPr/>
          <a:lstStyle/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B4700-27A3-4393-9246-AC86D91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241"/>
            <a:ext cx="7471305" cy="3579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6B96DE-7C93-48DE-86BF-1747D9D68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9" y="5256188"/>
            <a:ext cx="6372225" cy="14763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B0A4C9-8BB4-4B7A-B0EB-420590ED72C5}"/>
              </a:ext>
            </a:extLst>
          </p:cNvPr>
          <p:cNvCxnSpPr/>
          <p:nvPr/>
        </p:nvCxnSpPr>
        <p:spPr>
          <a:xfrm>
            <a:off x="7608168" y="1509241"/>
            <a:ext cx="0" cy="5348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FCF5BD-87CA-4886-871D-F92D4853A5B4}"/>
                  </a:ext>
                </a:extLst>
              </p:cNvPr>
              <p:cNvSpPr txBox="1"/>
              <p:nvPr/>
            </p:nvSpPr>
            <p:spPr>
              <a:xfrm>
                <a:off x="7799513" y="1700808"/>
                <a:ext cx="4018065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전체 문장 벡터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/>
                  <a:t> : word feature </a:t>
                </a:r>
                <a:r>
                  <a:rPr lang="ko-KR" altLang="en-US" dirty="0"/>
                  <a:t>벡터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 : hidden state (sub region feature)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FCF5BD-87CA-4886-871D-F92D4853A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13" y="1700808"/>
                <a:ext cx="4018065" cy="1384995"/>
              </a:xfrm>
              <a:prstGeom prst="rect">
                <a:avLst/>
              </a:prstGeom>
              <a:blipFill>
                <a:blip r:embed="rId5"/>
                <a:stretch>
                  <a:fillRect l="-3485" t="-7048" b="-9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C02396-BEDF-4F6E-AB07-7BC5FBEE67A5}"/>
              </a:ext>
            </a:extLst>
          </p:cNvPr>
          <p:cNvCxnSpPr>
            <a:cxnSpLocks/>
          </p:cNvCxnSpPr>
          <p:nvPr/>
        </p:nvCxnSpPr>
        <p:spPr>
          <a:xfrm>
            <a:off x="7608168" y="3429000"/>
            <a:ext cx="4583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B94706-4865-4F60-A824-EFA30E67DDDB}"/>
              </a:ext>
            </a:extLst>
          </p:cNvPr>
          <p:cNvSpPr txBox="1"/>
          <p:nvPr/>
        </p:nvSpPr>
        <p:spPr>
          <a:xfrm>
            <a:off x="7752184" y="3573016"/>
            <a:ext cx="13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attention</a:t>
            </a:r>
            <a:endParaRPr lang="ko-KR" altLang="en-US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291BC8-447F-488F-8A87-D5D3D1492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876" y="4263870"/>
            <a:ext cx="4171475" cy="7756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2E97EE0-1990-46D6-914B-D687143CB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7578" y="5214634"/>
            <a:ext cx="3810000" cy="51435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B0FD733-22AC-4932-8D05-246AB2EDABB8}"/>
              </a:ext>
            </a:extLst>
          </p:cNvPr>
          <p:cNvCxnSpPr/>
          <p:nvPr/>
        </p:nvCxnSpPr>
        <p:spPr>
          <a:xfrm>
            <a:off x="7909924" y="5722609"/>
            <a:ext cx="392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2A7C87-8C05-4A72-8291-82B3D655ADF2}"/>
              </a:ext>
            </a:extLst>
          </p:cNvPr>
          <p:cNvSpPr txBox="1"/>
          <p:nvPr/>
        </p:nvSpPr>
        <p:spPr>
          <a:xfrm>
            <a:off x="8688288" y="5877272"/>
            <a:ext cx="266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: word index</a:t>
            </a:r>
          </a:p>
          <a:p>
            <a:r>
              <a:rPr lang="en-US" altLang="ko-KR" dirty="0"/>
              <a:t>j : sub region image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24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Attentional Generative Network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84723"/>
            <a:ext cx="12000656" cy="4953000"/>
          </a:xfrm>
        </p:spPr>
        <p:txBody>
          <a:bodyPr/>
          <a:lstStyle/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CE18394-2985-458E-A8DA-C60E44CCCC89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Objective Function </a:t>
            </a:r>
          </a:p>
          <a:p>
            <a:pPr lvl="1"/>
            <a:r>
              <a:rPr lang="en-US" altLang="ko-KR" b="1" dirty="0"/>
              <a:t> Generator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discriminator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Font typeface="Wingdings" pitchFamily="2" charset="2"/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B111A0-2127-45E1-BE08-DEC5577EE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45" y="1533723"/>
            <a:ext cx="5479144" cy="908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D55924-423A-4C4B-881D-D8FF303B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2636912"/>
            <a:ext cx="6610350" cy="10477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92C971-D20D-4012-BD0A-B879A706EC08}"/>
              </a:ext>
            </a:extLst>
          </p:cNvPr>
          <p:cNvCxnSpPr>
            <a:cxnSpLocks/>
          </p:cNvCxnSpPr>
          <p:nvPr/>
        </p:nvCxnSpPr>
        <p:spPr>
          <a:xfrm flipH="1">
            <a:off x="3152058" y="3641937"/>
            <a:ext cx="2015925" cy="60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882F1B-1605-4008-8792-1635234DC0EB}"/>
              </a:ext>
            </a:extLst>
          </p:cNvPr>
          <p:cNvSpPr txBox="1"/>
          <p:nvPr/>
        </p:nvSpPr>
        <p:spPr>
          <a:xfrm>
            <a:off x="1423567" y="43651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이미지의 진위여부 판단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B9967E-F621-4C21-BC57-FA707BCA0A9F}"/>
              </a:ext>
            </a:extLst>
          </p:cNvPr>
          <p:cNvCxnSpPr>
            <a:cxnSpLocks/>
          </p:cNvCxnSpPr>
          <p:nvPr/>
        </p:nvCxnSpPr>
        <p:spPr>
          <a:xfrm>
            <a:off x="8120311" y="3641843"/>
            <a:ext cx="936104" cy="60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3485C9-C14B-4489-BCF9-F3C114F347CC}"/>
              </a:ext>
            </a:extLst>
          </p:cNvPr>
          <p:cNvSpPr txBox="1"/>
          <p:nvPr/>
        </p:nvSpPr>
        <p:spPr>
          <a:xfrm>
            <a:off x="6860171" y="4320261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이미지와 문장이 서로 매칭 되는지 판단</a:t>
            </a:r>
            <a:endParaRPr lang="ko-KR" altLang="en-US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65D3D4C-17D1-4BB5-80BC-25145DA56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683" y="5124450"/>
            <a:ext cx="7038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1916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14759</TotalTime>
  <Words>465</Words>
  <Application>Microsoft Office PowerPoint</Application>
  <PresentationFormat>와이드스크린</PresentationFormat>
  <Paragraphs>144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Calibri (제목)</vt:lpstr>
      <vt:lpstr>Lucida Grande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AttnGAN: Fine-Grained Text to Image Generation with Attentional Generative Adversarial Networks     </vt:lpstr>
      <vt:lpstr>Index</vt:lpstr>
      <vt:lpstr>도입 배경    </vt:lpstr>
      <vt:lpstr>도입 배경</vt:lpstr>
      <vt:lpstr>도입 배경</vt:lpstr>
      <vt:lpstr>Attentional Generative Network      </vt:lpstr>
      <vt:lpstr>Attentional Generative Network</vt:lpstr>
      <vt:lpstr>Attentional Generative Network</vt:lpstr>
      <vt:lpstr>Attentional Generative Network</vt:lpstr>
      <vt:lpstr>Deep Attentional Multimodal Similarity Model       </vt:lpstr>
      <vt:lpstr>Deep Attentional Multimodal Similarity Model</vt:lpstr>
      <vt:lpstr>Deep Attentional Multimodal Similarity Model</vt:lpstr>
      <vt:lpstr>Deep Attentional Multimodal Similarity Model</vt:lpstr>
      <vt:lpstr>실험        </vt:lpstr>
      <vt:lpstr>실험</vt:lpstr>
      <vt:lpstr>실험</vt:lpstr>
      <vt:lpstr>결론  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555</cp:revision>
  <dcterms:created xsi:type="dcterms:W3CDTF">2020-10-07T11:11:01Z</dcterms:created>
  <dcterms:modified xsi:type="dcterms:W3CDTF">2021-01-04T02:15:37Z</dcterms:modified>
</cp:coreProperties>
</file>