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49" r:id="rId2"/>
    <p:sldId id="480" r:id="rId3"/>
    <p:sldId id="574" r:id="rId4"/>
    <p:sldId id="575" r:id="rId5"/>
    <p:sldId id="591" r:id="rId6"/>
    <p:sldId id="590" r:id="rId7"/>
    <p:sldId id="592" r:id="rId8"/>
    <p:sldId id="577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0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2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52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6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3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5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8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7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3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2021-01-19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gdongdong666/CPG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2852936"/>
            <a:ext cx="12817424" cy="1368152"/>
          </a:xfrm>
        </p:spPr>
        <p:txBody>
          <a:bodyPr/>
          <a:lstStyle/>
          <a:p>
            <a:r>
              <a:rPr lang="en-US" altLang="ko-KR" dirty="0"/>
              <a:t>CPGAN : Content-Parsing Generative</a:t>
            </a:r>
            <a:br>
              <a:rPr lang="en-US" altLang="ko-KR" dirty="0"/>
            </a:br>
            <a:r>
              <a:rPr lang="en-US" altLang="ko-KR" dirty="0"/>
              <a:t>Adversarial Networks for Text-to-Image Synthesis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2021.1.18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CP-GAN : </a:t>
            </a:r>
            <a:r>
              <a:rPr lang="en-US" altLang="ko-KR" b="1" dirty="0"/>
              <a:t>Memory-Attended Text Encoder </a:t>
            </a:r>
          </a:p>
          <a:p>
            <a:pPr lvl="1"/>
            <a:r>
              <a:rPr lang="ko-KR" altLang="en-US" b="1" dirty="0"/>
              <a:t>기존의 </a:t>
            </a:r>
            <a:r>
              <a:rPr lang="en-US" altLang="ko-KR" b="1" dirty="0"/>
              <a:t>Encoding </a:t>
            </a:r>
            <a:r>
              <a:rPr lang="ko-KR" altLang="en-US" b="1" dirty="0"/>
              <a:t>방식</a:t>
            </a:r>
            <a:endParaRPr lang="en-US" altLang="ko-KR" b="1" dirty="0"/>
          </a:p>
          <a:p>
            <a:pPr lvl="2"/>
            <a:r>
              <a:rPr lang="ko-KR" altLang="en-US" b="1" dirty="0"/>
              <a:t>현재 학습중인 이미지와 문장에만 집중이 가능하다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제안하는 방법</a:t>
            </a:r>
            <a:endParaRPr lang="en-US" altLang="ko-KR" b="1" dirty="0"/>
          </a:p>
          <a:p>
            <a:pPr lvl="2"/>
            <a:r>
              <a:rPr lang="ko-KR" altLang="en-US" b="1" dirty="0"/>
              <a:t>과거의 이미지와 문장도 고려한다</a:t>
            </a:r>
            <a:r>
              <a:rPr lang="en-US" altLang="ko-KR" b="1" dirty="0"/>
              <a:t>. </a:t>
            </a: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870AB-7F83-46D4-A652-5B263870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712517"/>
            <a:ext cx="8046431" cy="30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CP-GAN : </a:t>
            </a:r>
            <a:r>
              <a:rPr lang="en-US" altLang="ko-KR" b="1" dirty="0"/>
              <a:t>Memory-Attended Text Encoder </a:t>
            </a:r>
          </a:p>
          <a:p>
            <a:pPr lvl="1"/>
            <a:r>
              <a:rPr lang="en-US" altLang="ko-KR" b="1" dirty="0"/>
              <a:t>Memory Construction</a:t>
            </a:r>
          </a:p>
          <a:p>
            <a:pPr lvl="2"/>
            <a:r>
              <a:rPr lang="ko-KR" altLang="en-US" dirty="0"/>
              <a:t>단어를 </a:t>
            </a:r>
            <a:r>
              <a:rPr lang="en-US" altLang="ko-KR" dirty="0"/>
              <a:t>visual </a:t>
            </a:r>
            <a:r>
              <a:rPr lang="ko-KR" altLang="en-US" dirty="0"/>
              <a:t>맥락과 서로 맞춘다</a:t>
            </a:r>
            <a:r>
              <a:rPr lang="en-US" altLang="ko-KR" dirty="0"/>
              <a:t>. (parsing)</a:t>
            </a: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3BFAA-01AF-4B46-9A7D-20314765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772816"/>
            <a:ext cx="4619277" cy="29073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E82D21-227B-464C-9343-A85B7474F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97" y="3964608"/>
            <a:ext cx="7254338" cy="8910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A87130-119A-4B72-AE51-E1CA6B514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115" y="3285580"/>
            <a:ext cx="2066925" cy="27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371793-D28B-46C6-A8EC-BDEF96F69ADB}"/>
              </a:ext>
            </a:extLst>
          </p:cNvPr>
          <p:cNvSpPr txBox="1"/>
          <p:nvPr/>
        </p:nvSpPr>
        <p:spPr>
          <a:xfrm>
            <a:off x="1991544" y="322647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Visual feature :</a:t>
            </a:r>
            <a:endParaRPr lang="ko-KR" altLang="en-US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D7743-FD8F-42D3-BCD2-C010B71EEE6C}"/>
              </a:ext>
            </a:extLst>
          </p:cNvPr>
          <p:cNvCxnSpPr/>
          <p:nvPr/>
        </p:nvCxnSpPr>
        <p:spPr>
          <a:xfrm>
            <a:off x="3071664" y="4855692"/>
            <a:ext cx="280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6562E-0844-4418-8728-FF2D15E8700F}"/>
              </a:ext>
            </a:extLst>
          </p:cNvPr>
          <p:cNvCxnSpPr/>
          <p:nvPr/>
        </p:nvCxnSpPr>
        <p:spPr>
          <a:xfrm>
            <a:off x="4367808" y="4855692"/>
            <a:ext cx="0" cy="4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96D4E1-99DD-45A2-B24A-764CD6CCE07A}"/>
              </a:ext>
            </a:extLst>
          </p:cNvPr>
          <p:cNvSpPr txBox="1"/>
          <p:nvPr/>
        </p:nvSpPr>
        <p:spPr>
          <a:xfrm>
            <a:off x="908967" y="5417871"/>
            <a:ext cx="712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 : Attention score</a:t>
            </a:r>
            <a:r>
              <a:rPr lang="ko-KR" altLang="en-US" sz="2000" b="1" dirty="0"/>
              <a:t>가 가장 높은 </a:t>
            </a:r>
            <a:r>
              <a:rPr lang="en-US" altLang="ko-KR" sz="2000" b="1" dirty="0"/>
              <a:t>Visual feature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뽑은 후 가공함 </a:t>
            </a:r>
          </a:p>
        </p:txBody>
      </p:sp>
    </p:spTree>
    <p:extLst>
      <p:ext uri="{BB962C8B-B14F-4D97-AF65-F5344CB8AC3E}">
        <p14:creationId xmlns:p14="http://schemas.microsoft.com/office/powerpoint/2010/main" val="81258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CP-GAN : </a:t>
            </a:r>
            <a:r>
              <a:rPr lang="en-US" altLang="ko-KR" b="1" dirty="0"/>
              <a:t>Memory-Attended Text Encoder </a:t>
            </a:r>
          </a:p>
          <a:p>
            <a:pPr lvl="1"/>
            <a:r>
              <a:rPr lang="en-US" altLang="ko-KR" b="1" dirty="0"/>
              <a:t>Text Encoding with Memory</a:t>
            </a:r>
          </a:p>
          <a:p>
            <a:pPr lvl="2"/>
            <a:r>
              <a:rPr lang="ko-KR" altLang="en-US" sz="2400" b="1" dirty="0">
                <a:latin typeface="+mj-ea"/>
                <a:ea typeface="+mj-ea"/>
              </a:rPr>
              <a:t>이전에 생성한 </a:t>
            </a:r>
            <a:r>
              <a:rPr lang="en-US" altLang="ko-KR" sz="2400" b="1" dirty="0">
                <a:latin typeface="+mj-ea"/>
                <a:ea typeface="+mj-ea"/>
              </a:rPr>
              <a:t>m</a:t>
            </a:r>
            <a:r>
              <a:rPr lang="ko-KR" altLang="en-US" sz="2400" b="1" dirty="0">
                <a:latin typeface="+mj-ea"/>
                <a:ea typeface="+mj-ea"/>
              </a:rPr>
              <a:t>으로부터 </a:t>
            </a:r>
            <a:r>
              <a:rPr lang="en-US" altLang="ko-KR" sz="2400" b="1" dirty="0">
                <a:latin typeface="+mj-ea"/>
                <a:ea typeface="+mj-ea"/>
              </a:rPr>
              <a:t>Text</a:t>
            </a:r>
            <a:r>
              <a:rPr lang="ko-KR" altLang="en-US" sz="2400" b="1" dirty="0">
                <a:latin typeface="+mj-ea"/>
                <a:ea typeface="+mj-ea"/>
              </a:rPr>
              <a:t>를 </a:t>
            </a:r>
            <a:r>
              <a:rPr lang="en-US" altLang="ko-KR" sz="2400" b="1" dirty="0">
                <a:latin typeface="+mj-ea"/>
                <a:ea typeface="+mj-ea"/>
              </a:rPr>
              <a:t>encoding </a:t>
            </a:r>
            <a:r>
              <a:rPr lang="ko-KR" altLang="en-US" sz="2400" b="1" dirty="0">
                <a:latin typeface="+mj-ea"/>
                <a:ea typeface="+mj-ea"/>
              </a:rPr>
              <a:t>함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2400" b="1" dirty="0">
                <a:latin typeface="+mj-ea"/>
                <a:ea typeface="+mj-ea"/>
              </a:rPr>
              <a:t>단어의 </a:t>
            </a:r>
            <a:r>
              <a:rPr lang="en-US" altLang="ko-KR" sz="2400" b="1" dirty="0">
                <a:latin typeface="+mj-ea"/>
                <a:ea typeface="+mj-ea"/>
              </a:rPr>
              <a:t>embedding </a:t>
            </a:r>
            <a:r>
              <a:rPr lang="ko-KR" altLang="en-US" sz="2400" b="1" dirty="0">
                <a:latin typeface="+mj-ea"/>
                <a:ea typeface="+mj-ea"/>
              </a:rPr>
              <a:t>값도 같이 적용한다</a:t>
            </a:r>
            <a:r>
              <a:rPr lang="en-US" altLang="ko-KR" sz="2400" b="1" dirty="0">
                <a:latin typeface="+mj-ea"/>
                <a:ea typeface="+mj-ea"/>
              </a:rPr>
              <a:t>.(e)</a:t>
            </a: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E6653-E772-461A-9168-B730958F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34" y="3573016"/>
            <a:ext cx="3314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/>
              <a:t>CP-GAN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CP-GAN : </a:t>
            </a:r>
            <a:r>
              <a:rPr lang="en-US" altLang="ko-KR" b="1" dirty="0"/>
              <a:t>Fine-grained Conditional Discriminator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입력된 자연어와 합성된 이미지를 의미적으로 일치 시킴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A6A3C-DF3C-4597-A828-B00B45B0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62" y="2564904"/>
            <a:ext cx="7008443" cy="2855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2813C2-9B78-4878-8D96-D4CF6D8F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5455543"/>
            <a:ext cx="7153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5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실험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7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정량적 평가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54CC5-40E1-4B4A-82F5-A754DB35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84" y="2204864"/>
            <a:ext cx="8763000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A170D2-DDB2-410E-934B-0C1CDEDE7398}"/>
              </a:ext>
            </a:extLst>
          </p:cNvPr>
          <p:cNvSpPr txBox="1"/>
          <p:nvPr/>
        </p:nvSpPr>
        <p:spPr>
          <a:xfrm>
            <a:off x="2135560" y="580526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여러가지 평가지표 모두 </a:t>
            </a:r>
            <a:r>
              <a:rPr lang="en-US" altLang="ko-KR" sz="2400" b="1" dirty="0"/>
              <a:t>CP GAN</a:t>
            </a:r>
            <a:r>
              <a:rPr lang="ko-KR" altLang="en-US" sz="2400" b="1" dirty="0"/>
              <a:t>이 우수하다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965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정량적 평가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170D2-DDB2-410E-934B-0C1CDEDE7398}"/>
              </a:ext>
            </a:extLst>
          </p:cNvPr>
          <p:cNvSpPr txBox="1"/>
          <p:nvPr/>
        </p:nvSpPr>
        <p:spPr>
          <a:xfrm>
            <a:off x="1980899" y="606911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2400" b="1" dirty="0"/>
              <a:t>비교적 가벼운 신경망으로도 성능이 좋았다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61AC4-FF8F-44A8-AB67-983ABF66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046585"/>
            <a:ext cx="6315414" cy="37586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F747E9-5713-4F74-8D99-53B91DD708BA}"/>
              </a:ext>
            </a:extLst>
          </p:cNvPr>
          <p:cNvSpPr/>
          <p:nvPr/>
        </p:nvSpPr>
        <p:spPr>
          <a:xfrm>
            <a:off x="7968208" y="2564904"/>
            <a:ext cx="720080" cy="316835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정성적 평가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1BAE6-ED3A-4C49-9E63-31100A9B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5" y="2276872"/>
            <a:ext cx="11424592" cy="40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정성적 평가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3770A7-53FC-4B31-917C-EC96E1C7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6" y="3284984"/>
            <a:ext cx="113823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직접 실행한 결과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A32D8-164F-4237-B41B-F018F487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429000"/>
            <a:ext cx="3260278" cy="3191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17142F-5124-4A66-8161-77CD655AC522}"/>
              </a:ext>
            </a:extLst>
          </p:cNvPr>
          <p:cNvSpPr txBox="1"/>
          <p:nvPr/>
        </p:nvSpPr>
        <p:spPr>
          <a:xfrm>
            <a:off x="767408" y="2626147"/>
            <a:ext cx="4052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Sever</a:t>
            </a:r>
            <a:r>
              <a:rPr lang="ko-KR" altLang="en-US" dirty="0"/>
              <a:t> </a:t>
            </a:r>
            <a:r>
              <a:rPr lang="ko-KR" altLang="en-US" dirty="0" err="1"/>
              <a:t>airplanes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parked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airport</a:t>
            </a:r>
            <a:r>
              <a:rPr lang="ko-KR" altLang="en-US" dirty="0"/>
              <a:t> </a:t>
            </a:r>
            <a:r>
              <a:rPr lang="ko-KR" altLang="en-US" dirty="0" err="1"/>
              <a:t>runway</a:t>
            </a:r>
            <a:r>
              <a:rPr lang="ko-KR" altLang="en-US" dirty="0"/>
              <a:t>.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AC33452B-A262-4392-96BA-526F25016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70235"/>
              </p:ext>
            </p:extLst>
          </p:nvPr>
        </p:nvGraphicFramePr>
        <p:xfrm>
          <a:off x="7248128" y="3354617"/>
          <a:ext cx="3164506" cy="319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2209680" imgH="2228760" progId="Paint.Picture">
                  <p:embed/>
                </p:oleObj>
              </mc:Choice>
              <mc:Fallback>
                <p:oleObj name="비트맵 이미지" r:id="rId4" imgW="2209680" imgH="2228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8128" y="3354617"/>
                        <a:ext cx="3164506" cy="319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814502-3F3E-478F-96A5-28C6DE94F0A3}"/>
              </a:ext>
            </a:extLst>
          </p:cNvPr>
          <p:cNvSpPr txBox="1"/>
          <p:nvPr/>
        </p:nvSpPr>
        <p:spPr>
          <a:xfrm>
            <a:off x="6384032" y="2748588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The </a:t>
            </a:r>
            <a:r>
              <a:rPr lang="ko-KR" altLang="en-US" dirty="0" err="1"/>
              <a:t>room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situated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dark</a:t>
            </a:r>
            <a:r>
              <a:rPr lang="ko-KR" altLang="en-US" dirty="0"/>
              <a:t> </a:t>
            </a:r>
            <a:r>
              <a:rPr lang="ko-KR" altLang="en-US" dirty="0" err="1"/>
              <a:t>side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house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89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sz="2800" b="1" dirty="0"/>
              <a:t>CP-GAN</a:t>
            </a:r>
          </a:p>
          <a:p>
            <a:pPr lvl="1"/>
            <a:r>
              <a:rPr lang="en-US" altLang="ko-KR" dirty="0"/>
              <a:t>Coarse-to-fine Generative Framework</a:t>
            </a:r>
          </a:p>
          <a:p>
            <a:pPr lvl="1"/>
            <a:r>
              <a:rPr lang="en-US" altLang="ko-KR" dirty="0"/>
              <a:t>Memory-Attended Text Encoder </a:t>
            </a:r>
          </a:p>
          <a:p>
            <a:pPr lvl="1"/>
            <a:r>
              <a:rPr lang="en-US" altLang="ko-KR" dirty="0"/>
              <a:t>Fine-grained Conditional Discriminator</a:t>
            </a:r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결론</a:t>
            </a:r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88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>
                <a:latin typeface="Text와 Image를 Parsing 하여 의미적으로 매칭 시키려 하였다."/>
                <a:ea typeface="+mj-ea"/>
              </a:rPr>
              <a:t>Text</a:t>
            </a:r>
            <a:r>
              <a:rPr lang="ko-KR" altLang="en-US" sz="2800" b="1" dirty="0">
                <a:latin typeface="Text와 Image를 Parsing 하여 의미적으로 매칭 시키려 하였다."/>
                <a:ea typeface="+mj-ea"/>
              </a:rPr>
              <a:t>와 </a:t>
            </a:r>
            <a:r>
              <a:rPr lang="en-US" altLang="ko-KR" b="1" dirty="0">
                <a:latin typeface="Text와 Image를 Parsing 하여 의미적으로 매칭 시키려 하였다."/>
                <a:ea typeface="+mj-ea"/>
              </a:rPr>
              <a:t>Image</a:t>
            </a:r>
            <a:r>
              <a:rPr lang="ko-KR" altLang="en-US" b="1" dirty="0">
                <a:latin typeface="Text와 Image를 Parsing 하여 의미적으로 매칭 시키려 하였다."/>
                <a:ea typeface="+mj-ea"/>
              </a:rPr>
              <a:t>를 </a:t>
            </a:r>
            <a:r>
              <a:rPr lang="en-US" altLang="ko-KR" b="1" dirty="0">
                <a:latin typeface="Text와 Image를 Parsing 하여 의미적으로 매칭 시키려 하였다."/>
                <a:ea typeface="+mj-ea"/>
              </a:rPr>
              <a:t>Parsing </a:t>
            </a:r>
            <a:r>
              <a:rPr lang="ko-KR" altLang="en-US" b="1" dirty="0">
                <a:latin typeface="Text와 Image를 Parsing 하여 의미적으로 매칭 시키려 하였다."/>
                <a:ea typeface="+mj-ea"/>
              </a:rPr>
              <a:t>하여 의미적으로 매칭 시키려 하였다</a:t>
            </a:r>
            <a:r>
              <a:rPr lang="en-US" altLang="ko-KR" b="1" dirty="0">
                <a:latin typeface="Text와 Image를 Parsing 하여 의미적으로 매칭 시키려 하였다."/>
                <a:ea typeface="+mj-ea"/>
              </a:rPr>
              <a:t>.</a:t>
            </a:r>
          </a:p>
          <a:p>
            <a:pPr lvl="1"/>
            <a:r>
              <a:rPr lang="en-US" altLang="ko-KR" dirty="0">
                <a:latin typeface="Text와 Image를 Parsing 하여 의미적으로 매칭 시키려 하였다."/>
                <a:ea typeface="+mj-ea"/>
              </a:rPr>
              <a:t>Attn Gan</a:t>
            </a:r>
            <a:r>
              <a:rPr lang="ko-KR" altLang="en-US" dirty="0">
                <a:latin typeface="Text와 Image를 Parsing 하여 의미적으로 매칭 시키려 하였다."/>
                <a:ea typeface="+mj-ea"/>
              </a:rPr>
              <a:t>에서 </a:t>
            </a:r>
            <a:r>
              <a:rPr lang="en-US" altLang="ko-KR" dirty="0">
                <a:latin typeface="Text와 Image를 Parsing 하여 의미적으로 매칭 시키려 하였다."/>
                <a:ea typeface="+mj-ea"/>
              </a:rPr>
              <a:t>Text</a:t>
            </a:r>
            <a:r>
              <a:rPr lang="ko-KR" altLang="en-US" dirty="0">
                <a:latin typeface="Text와 Image를 Parsing 하여 의미적으로 매칭 시키려 하였다."/>
                <a:ea typeface="+mj-ea"/>
              </a:rPr>
              <a:t>와 </a:t>
            </a:r>
            <a:r>
              <a:rPr lang="en-US" altLang="ko-KR" dirty="0">
                <a:latin typeface="Text와 Image를 Parsing 하여 의미적으로 매칭 시키려 하였다."/>
                <a:ea typeface="+mj-ea"/>
              </a:rPr>
              <a:t>Image encoder</a:t>
            </a:r>
            <a:r>
              <a:rPr lang="ko-KR" altLang="en-US" dirty="0">
                <a:latin typeface="Text와 Image를 Parsing 하여 의미적으로 매칭 시키려 하였다."/>
                <a:ea typeface="+mj-ea"/>
              </a:rPr>
              <a:t> 부분을 수정 하였다</a:t>
            </a:r>
            <a:r>
              <a:rPr lang="en-US" altLang="ko-KR" dirty="0">
                <a:latin typeface="Text와 Image를 Parsing 하여 의미적으로 매칭 시키려 하였다."/>
                <a:ea typeface="+mj-ea"/>
              </a:rPr>
              <a:t>.</a:t>
            </a:r>
          </a:p>
          <a:p>
            <a:pPr lvl="1"/>
            <a:endParaRPr lang="en-US" altLang="ko-KR" b="1" dirty="0">
              <a:latin typeface="Text와 Image를 Parsing 하여 의미적으로 매칭 시키려 하였다."/>
              <a:ea typeface="+mj-ea"/>
            </a:endParaRPr>
          </a:p>
          <a:p>
            <a:r>
              <a:rPr lang="ko-KR" altLang="en-US" b="1" dirty="0">
                <a:latin typeface="Text와 Image를 Parsing 하여 의미적으로 매칭 시키려 하였다."/>
                <a:ea typeface="+mj-ea"/>
              </a:rPr>
              <a:t>단어와 </a:t>
            </a:r>
            <a:r>
              <a:rPr lang="en-US" altLang="ko-KR" b="1" dirty="0">
                <a:latin typeface="Text와 Image를 Parsing 하여 의미적으로 매칭 시키려 하였다."/>
                <a:ea typeface="+mj-ea"/>
              </a:rPr>
              <a:t>sub region</a:t>
            </a:r>
            <a:r>
              <a:rPr lang="ko-KR" altLang="en-US" b="1" dirty="0">
                <a:latin typeface="Text와 Image를 Parsing 하여 의미적으로 매칭 시키려 하였다."/>
                <a:ea typeface="+mj-ea"/>
              </a:rPr>
              <a:t>간의 연관성을 높이려 하였다</a:t>
            </a:r>
            <a:r>
              <a:rPr lang="en-US" altLang="ko-KR" b="1" dirty="0">
                <a:latin typeface="Text와 Image를 Parsing 하여 의미적으로 매칭 시키려 하였다."/>
                <a:ea typeface="+mj-ea"/>
              </a:rPr>
              <a:t>.</a:t>
            </a:r>
          </a:p>
          <a:p>
            <a:pPr lvl="1"/>
            <a:r>
              <a:rPr lang="en-US" altLang="ko-KR" dirty="0">
                <a:latin typeface="Text와 Image를 Parsing 하여 의미적으로 매칭 시키려 하였다."/>
              </a:rPr>
              <a:t>fine-grained conditional discriminator</a:t>
            </a:r>
          </a:p>
          <a:p>
            <a:pPr lvl="1"/>
            <a:endParaRPr lang="en-US" altLang="ko-KR" b="1" dirty="0">
              <a:latin typeface="Text와 Image를 Parsing 하여 의미적으로 매칭 시키려 하였다."/>
              <a:ea typeface="+mj-ea"/>
            </a:endParaRPr>
          </a:p>
          <a:p>
            <a:r>
              <a:rPr lang="ko-KR" altLang="en-US" b="1" dirty="0">
                <a:latin typeface="Text와 Image를 Parsing 하여 의미적으로 매칭 시키려 하였다."/>
                <a:ea typeface="+mj-ea"/>
              </a:rPr>
              <a:t>개인적의견</a:t>
            </a:r>
            <a:endParaRPr lang="en-US" altLang="ko-KR" b="1" dirty="0">
              <a:latin typeface="Text와 Image를 Parsing 하여 의미적으로 매칭 시키려 하였다."/>
              <a:ea typeface="+mj-ea"/>
            </a:endParaRPr>
          </a:p>
          <a:p>
            <a:pPr lvl="1"/>
            <a:r>
              <a:rPr lang="ko-KR" altLang="en-US" dirty="0">
                <a:latin typeface="Text와 Image를 Parsing 하여 의미적으로 매칭 시키려 하였다."/>
                <a:ea typeface="+mj-ea"/>
              </a:rPr>
              <a:t>이전 모델에 비해 성능은 많이 향상되었다</a:t>
            </a:r>
            <a:r>
              <a:rPr lang="en-US" altLang="ko-KR" dirty="0">
                <a:latin typeface="Text와 Image를 Parsing 하여 의미적으로 매칭 시키려 하였다."/>
                <a:ea typeface="+mj-ea"/>
              </a:rPr>
              <a:t>.</a:t>
            </a:r>
          </a:p>
          <a:p>
            <a:pPr lvl="1"/>
            <a:r>
              <a:rPr lang="ko-KR" altLang="en-US" dirty="0">
                <a:latin typeface="Text와 Image를 Parsing 하여 의미적으로 매칭 시키려 하였다."/>
                <a:ea typeface="+mj-ea"/>
              </a:rPr>
              <a:t>또한 이전 모델에 비해 상대적으로 가벼운 편이다</a:t>
            </a:r>
            <a:r>
              <a:rPr lang="en-US" altLang="ko-KR" dirty="0">
                <a:latin typeface="Text와 Image를 Parsing 하여 의미적으로 매칭 시키려 하였다."/>
                <a:ea typeface="+mj-ea"/>
              </a:rPr>
              <a:t>.</a:t>
            </a:r>
          </a:p>
          <a:p>
            <a:pPr lvl="1"/>
            <a:r>
              <a:rPr lang="ko-KR" altLang="en-US" dirty="0">
                <a:latin typeface="Text와 Image를 Parsing 하여 의미적으로 매칭 시키려 하였다."/>
                <a:ea typeface="+mj-ea"/>
              </a:rPr>
              <a:t>그러나 생성된 품질은 아직은 아쉽다</a:t>
            </a:r>
            <a:r>
              <a:rPr lang="en-US" altLang="ko-KR" dirty="0">
                <a:latin typeface="Text와 Image를 Parsing 하여 의미적으로 매칭 시키려 하였다."/>
                <a:ea typeface="+mj-ea"/>
              </a:rPr>
              <a:t>.</a:t>
            </a:r>
          </a:p>
          <a:p>
            <a:pPr lvl="1"/>
            <a:endParaRPr lang="en-US" altLang="ko-KR" dirty="0">
              <a:latin typeface="Text와 Image를 Parsing 하여 의미적으로 매칭 시키려 하였다."/>
              <a:ea typeface="+mj-ea"/>
            </a:endParaRPr>
          </a:p>
          <a:p>
            <a:pPr lvl="1"/>
            <a:endParaRPr lang="en-US" altLang="ko-KR" b="1" dirty="0">
              <a:latin typeface="Text와 Image를 Parsing 하여 의미적으로 매칭 시키려 하였다.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73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b="1" dirty="0"/>
              <a:t>기존까지 제안된 </a:t>
            </a:r>
            <a:r>
              <a:rPr lang="en-US" altLang="ko-KR" b="1" dirty="0"/>
              <a:t>text-to-image </a:t>
            </a:r>
            <a:r>
              <a:rPr lang="ko-KR" altLang="en-US" b="1" dirty="0"/>
              <a:t>모델들의 특징</a:t>
            </a:r>
            <a:endParaRPr lang="en-US" altLang="ko-KR" b="1" dirty="0"/>
          </a:p>
          <a:p>
            <a:pPr lvl="1"/>
            <a:r>
              <a:rPr lang="en-US" altLang="ko-KR" b="1" dirty="0"/>
              <a:t>Text</a:t>
            </a:r>
            <a:r>
              <a:rPr lang="ko-KR" altLang="en-US" b="1" dirty="0"/>
              <a:t>을 이미지로 변환하기 위한 구조적 제안이 대부분 이었다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 방법은 서로 교차 해석을 해야 하기 때문에 상당히 어렵다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r>
              <a:rPr lang="en-US" altLang="ko-KR" b="1" dirty="0"/>
              <a:t>CP GAN</a:t>
            </a:r>
          </a:p>
          <a:p>
            <a:pPr lvl="1"/>
            <a:r>
              <a:rPr lang="en-US" altLang="ko-KR" dirty="0"/>
              <a:t>Text</a:t>
            </a:r>
            <a:r>
              <a:rPr lang="ko-KR" altLang="en-US" dirty="0"/>
              <a:t>와 합성된 </a:t>
            </a:r>
            <a:r>
              <a:rPr lang="en-US" altLang="ko-KR" dirty="0"/>
              <a:t>Image </a:t>
            </a:r>
            <a:r>
              <a:rPr lang="ko-KR" altLang="en-US" dirty="0"/>
              <a:t>모두 </a:t>
            </a:r>
            <a:r>
              <a:rPr lang="en-US" altLang="ko-KR" dirty="0"/>
              <a:t>Parsing</a:t>
            </a:r>
            <a:r>
              <a:rPr lang="ko-KR" altLang="en-US" dirty="0"/>
              <a:t>한 </a:t>
            </a:r>
            <a:r>
              <a:rPr lang="en-US" altLang="ko-KR" dirty="0"/>
              <a:t>content </a:t>
            </a:r>
            <a:r>
              <a:rPr lang="ko-KR" altLang="en-US" dirty="0"/>
              <a:t>에 집중한다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Memory structure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/>
            <a:r>
              <a:rPr lang="en-US" altLang="ko-KR" dirty="0"/>
              <a:t>conditional discriminator</a:t>
            </a:r>
            <a:r>
              <a:rPr lang="ko-KR" altLang="en-US" dirty="0"/>
              <a:t>를 단어와 이미지의 </a:t>
            </a:r>
            <a:r>
              <a:rPr lang="en-US" altLang="ko-KR" dirty="0"/>
              <a:t>sub-regions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관계를 세분화 하도록 맞춤 설정 함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FE3AC-2201-4400-8C74-CA822324AA8F}"/>
              </a:ext>
            </a:extLst>
          </p:cNvPr>
          <p:cNvSpPr txBox="1"/>
          <p:nvPr/>
        </p:nvSpPr>
        <p:spPr>
          <a:xfrm>
            <a:off x="1559496" y="582302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소스코드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https://github.com/dongdongdong666/CPGAN</a:t>
            </a:r>
            <a:endParaRPr lang="en-US" altLang="ko-KR" dirty="0"/>
          </a:p>
          <a:p>
            <a:pPr algn="ctr"/>
            <a:r>
              <a:rPr lang="ko-KR" altLang="en-US" dirty="0"/>
              <a:t>학습기능은 미포함</a:t>
            </a:r>
            <a:r>
              <a:rPr lang="en-US" altLang="ko-KR" dirty="0"/>
              <a:t>(</a:t>
            </a:r>
            <a:r>
              <a:rPr lang="ko-KR" altLang="en-US" dirty="0"/>
              <a:t>사실상 공개 안 할 것으로 보임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전체 구조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324BC-7F15-42EB-8C55-67EEC01B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87" y="2276872"/>
            <a:ext cx="9445426" cy="312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4F102-C85E-4CFE-B15C-2C46AC529D1B}"/>
              </a:ext>
            </a:extLst>
          </p:cNvPr>
          <p:cNvSpPr txBox="1"/>
          <p:nvPr/>
        </p:nvSpPr>
        <p:spPr>
          <a:xfrm>
            <a:off x="2610619" y="5496331"/>
            <a:ext cx="817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1 : </a:t>
            </a:r>
            <a:r>
              <a:rPr lang="ko-KR" altLang="en-US" sz="2400" b="1" dirty="0"/>
              <a:t>단어와 다양한 </a:t>
            </a:r>
            <a:r>
              <a:rPr lang="en-US" altLang="ko-KR" sz="2400" b="1" dirty="0"/>
              <a:t>visual </a:t>
            </a:r>
            <a:r>
              <a:rPr lang="ko-KR" altLang="en-US" sz="2400" b="1" dirty="0"/>
              <a:t>맥락 사이의 일치 시킴</a:t>
            </a:r>
            <a:r>
              <a:rPr lang="en-US" altLang="ko-KR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2 : </a:t>
            </a:r>
            <a:r>
              <a:rPr lang="ko-KR" altLang="en-US" sz="2400" b="1" dirty="0"/>
              <a:t>이미지를 의미의 관점에 맞춰 생성함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3 : </a:t>
            </a:r>
            <a:r>
              <a:rPr lang="ko-KR" altLang="en-US" sz="2400" b="1" dirty="0"/>
              <a:t>문장과 생성된 이미지 사이의 일관성을 체크한다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07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현재 시점에서 </a:t>
            </a:r>
            <a:r>
              <a:rPr lang="en-US" altLang="ko-KR" b="1" dirty="0"/>
              <a:t>Inception score</a:t>
            </a:r>
            <a:r>
              <a:rPr lang="ko-KR" altLang="en-US" b="1" dirty="0"/>
              <a:t>가 높은 알고리즘 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C05321-6E63-4298-A8FD-B7E1D31F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62" y="2780928"/>
            <a:ext cx="10353675" cy="30384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36B50E-AA57-450A-8373-BD22A6E7884C}"/>
              </a:ext>
            </a:extLst>
          </p:cNvPr>
          <p:cNvSpPr/>
          <p:nvPr/>
        </p:nvSpPr>
        <p:spPr>
          <a:xfrm>
            <a:off x="1487488" y="5327576"/>
            <a:ext cx="792088" cy="41805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17588-46CF-4C5C-A0F4-F50BC6CB6D45}"/>
              </a:ext>
            </a:extLst>
          </p:cNvPr>
          <p:cNvSpPr/>
          <p:nvPr/>
        </p:nvSpPr>
        <p:spPr>
          <a:xfrm>
            <a:off x="1487488" y="2879304"/>
            <a:ext cx="792088" cy="41805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CP-GAN</a:t>
            </a:r>
            <a:br>
              <a:rPr lang="en-US" altLang="ko-KR" sz="4000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CP-GAN : </a:t>
            </a:r>
            <a:r>
              <a:rPr lang="en-US" altLang="ko-KR" b="1" dirty="0"/>
              <a:t>Coarse-to-fine Generative Framework</a:t>
            </a:r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93F9DF-27F0-471E-BCE6-6B34B8A2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571962"/>
            <a:ext cx="4305050" cy="2453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933959-8777-4712-8551-CA737CE211CF}"/>
              </a:ext>
            </a:extLst>
          </p:cNvPr>
          <p:cNvSpPr txBox="1"/>
          <p:nvPr/>
        </p:nvSpPr>
        <p:spPr>
          <a:xfrm>
            <a:off x="2423592" y="21328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CP-GAN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AF88CC-0151-4A6C-BE88-9074319D2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2571962"/>
            <a:ext cx="4492697" cy="2453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F3712B-FCA3-43C9-89B4-9B33D6456949}"/>
              </a:ext>
            </a:extLst>
          </p:cNvPr>
          <p:cNvSpPr txBox="1"/>
          <p:nvPr/>
        </p:nvSpPr>
        <p:spPr>
          <a:xfrm>
            <a:off x="7392144" y="21328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Attn-GAN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5DB97-97CD-4C89-AE1A-4358DBEF465F}"/>
              </a:ext>
            </a:extLst>
          </p:cNvPr>
          <p:cNvSpPr txBox="1"/>
          <p:nvPr/>
        </p:nvSpPr>
        <p:spPr>
          <a:xfrm>
            <a:off x="1868101" y="5435739"/>
            <a:ext cx="854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1, </a:t>
            </a:r>
            <a:r>
              <a:rPr lang="ko-KR" altLang="en-US" sz="2000" b="1" dirty="0" err="1"/>
              <a:t>잔차</a:t>
            </a:r>
            <a:r>
              <a:rPr lang="en-US" altLang="ko-KR" sz="2000" b="1" dirty="0"/>
              <a:t>(residual)</a:t>
            </a:r>
            <a:r>
              <a:rPr lang="ko-KR" altLang="en-US" sz="2000" b="1" dirty="0"/>
              <a:t>를 적용함 </a:t>
            </a:r>
            <a:r>
              <a:rPr lang="en-US" altLang="ko-KR" sz="2000" b="1" dirty="0"/>
              <a:t>-&gt;  Generator</a:t>
            </a:r>
            <a:r>
              <a:rPr lang="ko-KR" altLang="en-US" sz="2000" b="1" dirty="0"/>
              <a:t>사이의 정보 전달을 용이하게 함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2, discriminator</a:t>
            </a:r>
            <a:r>
              <a:rPr lang="ko-KR" altLang="en-US" sz="2000" b="1" dirty="0"/>
              <a:t>를 세분화 시킴 </a:t>
            </a:r>
            <a:r>
              <a:rPr lang="en-US" altLang="ko-KR" sz="2000" b="1" dirty="0"/>
              <a:t>-&gt; unconditional, conditional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9E5F0-CBE5-4235-A390-6B78D709187B}"/>
              </a:ext>
            </a:extLst>
          </p:cNvPr>
          <p:cNvSpPr txBox="1"/>
          <p:nvPr/>
        </p:nvSpPr>
        <p:spPr>
          <a:xfrm>
            <a:off x="1868101" y="5020941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Attn-GAN</a:t>
            </a:r>
            <a:r>
              <a:rPr lang="ko-KR" altLang="en-US" b="1" dirty="0"/>
              <a:t>에서 추가된 요소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3695EAE-E701-485B-BB7A-618522397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118" y="6192315"/>
            <a:ext cx="6581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CP-GAN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601812"/>
            <a:ext cx="11175032" cy="4953000"/>
          </a:xfrm>
        </p:spPr>
        <p:txBody>
          <a:bodyPr/>
          <a:lstStyle/>
          <a:p>
            <a:r>
              <a:rPr lang="en-US" altLang="ko-KR" sz="2800" b="1" dirty="0"/>
              <a:t>CP-GAN : </a:t>
            </a:r>
            <a:r>
              <a:rPr lang="en-US" altLang="ko-KR" b="1" dirty="0"/>
              <a:t>Coarse-to-fine Generative Framework</a:t>
            </a:r>
          </a:p>
          <a:p>
            <a:pPr lvl="1"/>
            <a:r>
              <a:rPr lang="en-US" altLang="ko-KR" b="1" dirty="0"/>
              <a:t>Generator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D</a:t>
            </a:r>
            <a:r>
              <a:rPr lang="en-US" altLang="ko-KR" sz="2400" b="1" dirty="0"/>
              <a:t>iscriminator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93F9DF-27F0-471E-BCE6-6B34B8A2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50" y="1653056"/>
            <a:ext cx="4305050" cy="2453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4A2A91-A5C5-4423-A700-95FBA200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2608322"/>
            <a:ext cx="4676775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21717-1FDB-4216-8179-6727930CF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393" y="3841944"/>
            <a:ext cx="7172325" cy="16002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8B26F6-958A-4F5F-9210-96B56C0FBE0A}"/>
              </a:ext>
            </a:extLst>
          </p:cNvPr>
          <p:cNvCxnSpPr/>
          <p:nvPr/>
        </p:nvCxnSpPr>
        <p:spPr>
          <a:xfrm>
            <a:off x="0" y="546124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C32BE-AAA1-4197-8C60-2A1BA7AFA410}"/>
              </a:ext>
            </a:extLst>
          </p:cNvPr>
          <p:cNvSpPr txBox="1"/>
          <p:nvPr/>
        </p:nvSpPr>
        <p:spPr>
          <a:xfrm>
            <a:off x="0" y="54307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notations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EBF41C-CB95-49A0-9E42-D4430A511DDD}"/>
                  </a:ext>
                </a:extLst>
              </p:cNvPr>
              <p:cNvSpPr txBox="1"/>
              <p:nvPr/>
            </p:nvSpPr>
            <p:spPr>
              <a:xfrm>
                <a:off x="341215" y="5809804"/>
                <a:ext cx="3521092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Generator</a:t>
                </a:r>
                <a:r>
                  <a:rPr lang="ko-KR" altLang="en-US" dirty="0"/>
                  <a:t>로 부터 생성된 이미지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EBF41C-CB95-49A0-9E42-D4430A51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15" y="5809804"/>
                <a:ext cx="3521092" cy="280846"/>
              </a:xfrm>
              <a:prstGeom prst="rect">
                <a:avLst/>
              </a:prstGeom>
              <a:blipFill>
                <a:blip r:embed="rId6"/>
                <a:stretch>
                  <a:fillRect l="-2422" t="-34783" r="-1557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09AF59-F87A-48DB-8B92-F25BA0531223}"/>
              </a:ext>
            </a:extLst>
          </p:cNvPr>
          <p:cNvSpPr txBox="1"/>
          <p:nvPr/>
        </p:nvSpPr>
        <p:spPr>
          <a:xfrm>
            <a:off x="367234" y="6274170"/>
            <a:ext cx="20423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X : textual description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4FF881-3D30-4C51-B4B2-5335BB389A0A}"/>
              </a:ext>
            </a:extLst>
          </p:cNvPr>
          <p:cNvCxnSpPr/>
          <p:nvPr/>
        </p:nvCxnSpPr>
        <p:spPr>
          <a:xfrm>
            <a:off x="4079776" y="5461248"/>
            <a:ext cx="0" cy="1396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911BD2B-AF49-49C4-82B9-0CD2AAB09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100" y="5645422"/>
            <a:ext cx="5219700" cy="419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694166-DE97-41CF-AF48-DB300C4B25A6}"/>
              </a:ext>
            </a:extLst>
          </p:cNvPr>
          <p:cNvSpPr txBox="1"/>
          <p:nvPr/>
        </p:nvSpPr>
        <p:spPr>
          <a:xfrm>
            <a:off x="5522640" y="623672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Encoding </a:t>
            </a:r>
            <a:r>
              <a:rPr lang="ko-KR" altLang="en-US" b="1" dirty="0"/>
              <a:t>기법이 기존의 </a:t>
            </a:r>
            <a:r>
              <a:rPr lang="en-US" altLang="ko-KR" b="1" dirty="0" err="1"/>
              <a:t>Attn_GAN</a:t>
            </a:r>
            <a:r>
              <a:rPr lang="ko-KR" altLang="en-US" b="1" dirty="0"/>
              <a:t>이랑 다르다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66710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18006</TotalTime>
  <Words>471</Words>
  <Application>Microsoft Office PowerPoint</Application>
  <PresentationFormat>와이드스크린</PresentationFormat>
  <Paragraphs>139</Paragraphs>
  <Slides>21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Calibri (제목)</vt:lpstr>
      <vt:lpstr>Text와 Image를 Parsing 하여 의미적으로 매칭 시키려 하였다.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비트맵 이미지</vt:lpstr>
      <vt:lpstr>CPGAN : Content-Parsing Generative Adversarial Networks for Text-to-Image Synthesis   </vt:lpstr>
      <vt:lpstr>Index</vt:lpstr>
      <vt:lpstr>도입 배경    </vt:lpstr>
      <vt:lpstr>도입 배경</vt:lpstr>
      <vt:lpstr>도입 배경</vt:lpstr>
      <vt:lpstr>도입 배경</vt:lpstr>
      <vt:lpstr>CP-GAN     </vt:lpstr>
      <vt:lpstr>CP-GAN</vt:lpstr>
      <vt:lpstr>CP-GAN</vt:lpstr>
      <vt:lpstr>CP-GAN</vt:lpstr>
      <vt:lpstr>CP-GAN</vt:lpstr>
      <vt:lpstr>CP-GAN</vt:lpstr>
      <vt:lpstr>CP-GAN</vt:lpstr>
      <vt:lpstr>실험     </vt:lpstr>
      <vt:lpstr>실험</vt:lpstr>
      <vt:lpstr>실험</vt:lpstr>
      <vt:lpstr>실험</vt:lpstr>
      <vt:lpstr>실험</vt:lpstr>
      <vt:lpstr>실험</vt:lpstr>
      <vt:lpstr>결론 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640</cp:revision>
  <dcterms:created xsi:type="dcterms:W3CDTF">2020-10-07T11:11:01Z</dcterms:created>
  <dcterms:modified xsi:type="dcterms:W3CDTF">2021-01-19T04:56:42Z</dcterms:modified>
</cp:coreProperties>
</file>