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449" r:id="rId2"/>
    <p:sldId id="480" r:id="rId3"/>
    <p:sldId id="574" r:id="rId4"/>
    <p:sldId id="575" r:id="rId5"/>
    <p:sldId id="590" r:id="rId6"/>
    <p:sldId id="606" r:id="rId7"/>
    <p:sldId id="592" r:id="rId8"/>
    <p:sldId id="577" r:id="rId9"/>
    <p:sldId id="607" r:id="rId10"/>
    <p:sldId id="608" r:id="rId11"/>
    <p:sldId id="609" r:id="rId12"/>
    <p:sldId id="610" r:id="rId13"/>
    <p:sldId id="622" r:id="rId14"/>
    <p:sldId id="621" r:id="rId15"/>
    <p:sldId id="611" r:id="rId16"/>
    <p:sldId id="612" r:id="rId17"/>
    <p:sldId id="613" r:id="rId18"/>
    <p:sldId id="614" r:id="rId19"/>
    <p:sldId id="615" r:id="rId20"/>
    <p:sldId id="618" r:id="rId21"/>
    <p:sldId id="616" r:id="rId22"/>
    <p:sldId id="617" r:id="rId23"/>
    <p:sldId id="619" r:id="rId24"/>
    <p:sldId id="620" r:id="rId2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7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EBBE3"/>
    <a:srgbClr val="0077BB"/>
    <a:srgbClr val="FF7043"/>
    <a:srgbClr val="BBBBBB"/>
    <a:srgbClr val="EE3377"/>
    <a:srgbClr val="07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9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17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10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4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46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36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73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82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3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2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4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7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1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4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58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hinz/semantic-object-accuracy-for-generative-text-to-image-synthesi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704" y="2852936"/>
            <a:ext cx="12817424" cy="1368152"/>
          </a:xfrm>
        </p:spPr>
        <p:txBody>
          <a:bodyPr/>
          <a:lstStyle/>
          <a:p>
            <a:r>
              <a:rPr lang="en-US" altLang="ko-KR" dirty="0"/>
              <a:t>Semantic Object Accuracy for Generative </a:t>
            </a:r>
            <a:br>
              <a:rPr lang="en-US" altLang="ko-KR" dirty="0"/>
            </a:br>
            <a:r>
              <a:rPr lang="en-US" altLang="ko-KR" dirty="0"/>
              <a:t>Text-to-Image Synthesis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 dirty="0"/>
              <a:t>2021.2.1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/>
              <a:t>OP-GAN</a:t>
            </a:r>
            <a:endParaRPr lang="en-US" altLang="ko-KR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en-US" altLang="ko-KR" b="1" dirty="0"/>
              <a:t>Initial</a:t>
            </a:r>
            <a:r>
              <a:rPr lang="ko-KR" altLang="en-US" b="1" dirty="0"/>
              <a:t> </a:t>
            </a:r>
            <a:r>
              <a:rPr lang="en-US" altLang="ko-KR" b="1" dirty="0"/>
              <a:t>Generator</a:t>
            </a:r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171C29-25B4-4795-A879-F8D75C10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41" y="3909360"/>
            <a:ext cx="11578518" cy="2891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3CFBEA-ACE0-4D94-AE72-1C44DB2F9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373112"/>
            <a:ext cx="5012815" cy="10445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7610B1F-B6CD-439B-9101-3BB9973233D9}"/>
              </a:ext>
            </a:extLst>
          </p:cNvPr>
          <p:cNvSpPr/>
          <p:nvPr/>
        </p:nvSpPr>
        <p:spPr>
          <a:xfrm>
            <a:off x="7608168" y="836625"/>
            <a:ext cx="936104" cy="50405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E95F59-5E0A-4594-8DEF-E67C4A5C7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007" y="1601812"/>
            <a:ext cx="2521210" cy="230754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EBF4B7-5998-4FCC-A3A9-7907B92B7AA2}"/>
              </a:ext>
            </a:extLst>
          </p:cNvPr>
          <p:cNvCxnSpPr/>
          <p:nvPr/>
        </p:nvCxnSpPr>
        <p:spPr>
          <a:xfrm>
            <a:off x="6096000" y="275558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584807-18B1-4390-8B6B-7DE981E397D4}"/>
                  </a:ext>
                </a:extLst>
              </p:cNvPr>
              <p:cNvSpPr txBox="1"/>
              <p:nvPr/>
            </p:nvSpPr>
            <p:spPr>
              <a:xfrm>
                <a:off x="6742273" y="2089438"/>
                <a:ext cx="40324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object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one-hot</a:t>
                </a:r>
                <a:r>
                  <a:rPr lang="ko-KR" altLang="en-US" dirty="0"/>
                  <a:t> 벡터</a:t>
                </a:r>
                <a:endParaRPr lang="en-US" altLang="ko-KR" dirty="0"/>
              </a:p>
              <a:p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: person,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: car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etc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584807-18B1-4390-8B6B-7DE981E39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73" y="2089438"/>
                <a:ext cx="4032448" cy="1200329"/>
              </a:xfrm>
              <a:prstGeom prst="rect">
                <a:avLst/>
              </a:prstGeom>
              <a:blipFill>
                <a:blip r:embed="rId6"/>
                <a:stretch>
                  <a:fillRect l="-1208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05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/>
              <a:t>OP-GAN</a:t>
            </a:r>
            <a:endParaRPr lang="en-US" altLang="ko-KR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en-US" altLang="ko-KR" b="1" dirty="0"/>
              <a:t>Next Stage</a:t>
            </a:r>
            <a:r>
              <a:rPr lang="ko-KR" altLang="en-US" b="1" dirty="0"/>
              <a:t> </a:t>
            </a:r>
            <a:r>
              <a:rPr lang="en-US" altLang="ko-KR" b="1" dirty="0"/>
              <a:t>Generator</a:t>
            </a:r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3CFBEA-ACE0-4D94-AE72-1C44DB2F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373112"/>
            <a:ext cx="5012815" cy="10445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7610B1F-B6CD-439B-9101-3BB9973233D9}"/>
              </a:ext>
            </a:extLst>
          </p:cNvPr>
          <p:cNvSpPr/>
          <p:nvPr/>
        </p:nvSpPr>
        <p:spPr>
          <a:xfrm>
            <a:off x="8710419" y="846138"/>
            <a:ext cx="936104" cy="50405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0614C7-5AE5-47C4-8F3D-6919EE73125F}"/>
              </a:ext>
            </a:extLst>
          </p:cNvPr>
          <p:cNvSpPr/>
          <p:nvPr/>
        </p:nvSpPr>
        <p:spPr>
          <a:xfrm>
            <a:off x="10146409" y="846138"/>
            <a:ext cx="936104" cy="50405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6F68BC-3D2B-4AFC-A9A6-51F5DC776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446" y="2132856"/>
            <a:ext cx="7594876" cy="3879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6A429-7B21-4AC2-AAB2-D10538E29763}"/>
              </a:ext>
            </a:extLst>
          </p:cNvPr>
          <p:cNvSpPr txBox="1"/>
          <p:nvPr/>
        </p:nvSpPr>
        <p:spPr>
          <a:xfrm>
            <a:off x="2197446" y="630022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Global</a:t>
            </a:r>
            <a:r>
              <a:rPr lang="ko-KR" altLang="en-US" b="1" dirty="0"/>
              <a:t> </a:t>
            </a:r>
            <a:r>
              <a:rPr lang="en-US" altLang="ko-KR" b="1" dirty="0"/>
              <a:t>Pathway</a:t>
            </a:r>
            <a:r>
              <a:rPr lang="ko-KR" altLang="en-US" b="1" dirty="0"/>
              <a:t>의 경우는 </a:t>
            </a:r>
            <a:r>
              <a:rPr lang="en-US" altLang="ko-KR" b="1" dirty="0" err="1"/>
              <a:t>AttnGan</a:t>
            </a:r>
            <a:r>
              <a:rPr lang="ko-KR" altLang="en-US" b="1" dirty="0"/>
              <a:t>과 동일하다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036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/>
              <a:t>OP-GAN</a:t>
            </a:r>
            <a:endParaRPr lang="en-US" altLang="ko-KR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en-US" altLang="ko-KR" b="1" dirty="0"/>
              <a:t>Discriminator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3CFBEA-ACE0-4D94-AE72-1C44DB2F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373112"/>
            <a:ext cx="5012815" cy="10445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7610B1F-B6CD-439B-9101-3BB9973233D9}"/>
              </a:ext>
            </a:extLst>
          </p:cNvPr>
          <p:cNvSpPr/>
          <p:nvPr/>
        </p:nvSpPr>
        <p:spPr>
          <a:xfrm>
            <a:off x="8256240" y="390575"/>
            <a:ext cx="697949" cy="35061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0614C7-5AE5-47C4-8F3D-6919EE73125F}"/>
              </a:ext>
            </a:extLst>
          </p:cNvPr>
          <p:cNvSpPr/>
          <p:nvPr/>
        </p:nvSpPr>
        <p:spPr>
          <a:xfrm>
            <a:off x="9602261" y="391319"/>
            <a:ext cx="697949" cy="34987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C2FC97-12B2-436C-9A32-699D4B742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994" y="2152393"/>
            <a:ext cx="7692011" cy="38594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756AEA-B90C-4ECE-AEC9-33DF92C3E486}"/>
              </a:ext>
            </a:extLst>
          </p:cNvPr>
          <p:cNvSpPr/>
          <p:nvPr/>
        </p:nvSpPr>
        <p:spPr>
          <a:xfrm>
            <a:off x="11003777" y="400894"/>
            <a:ext cx="697949" cy="34987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6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OP-GAN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Generator</a:t>
            </a:r>
            <a:r>
              <a:rPr lang="ko-KR" altLang="en-US" b="1" dirty="0">
                <a:latin typeface="Calibri (제목)"/>
                <a:ea typeface="+mj-ea"/>
              </a:rPr>
              <a:t>의</a:t>
            </a:r>
            <a:r>
              <a:rPr lang="en-US" altLang="ko-KR" sz="2800" b="1" dirty="0">
                <a:latin typeface="Calibri (제목)"/>
                <a:ea typeface="+mj-ea"/>
              </a:rPr>
              <a:t> LOSS</a:t>
            </a:r>
            <a:r>
              <a:rPr lang="ko-KR" altLang="en-US" sz="2800" b="1" dirty="0">
                <a:latin typeface="Calibri (제목)"/>
                <a:ea typeface="+mj-ea"/>
              </a:rPr>
              <a:t> </a:t>
            </a:r>
          </a:p>
          <a:p>
            <a:pPr lvl="1"/>
            <a:r>
              <a:rPr lang="en-US" altLang="ko-KR" b="1" dirty="0"/>
              <a:t>unconditional loss</a:t>
            </a: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  <a:p>
            <a:pPr lvl="1"/>
            <a:r>
              <a:rPr lang="en-US" altLang="ko-KR" b="1" dirty="0"/>
              <a:t>conditional loss</a:t>
            </a: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  <a:p>
            <a:pPr lvl="1"/>
            <a:r>
              <a:rPr lang="en-US" altLang="ko-KR" b="1" dirty="0"/>
              <a:t>caption-image matching loss</a:t>
            </a:r>
            <a:endParaRPr lang="en-US" altLang="ko-KR" b="1" dirty="0">
              <a:latin typeface="Calibri (제목)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DBBBCA-DA4A-4F9A-A43C-3CF4B92C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2532067"/>
            <a:ext cx="3879020" cy="6940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06AB98-161B-4694-90D5-89DBCE819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800" y="3979809"/>
            <a:ext cx="5245219" cy="465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5EE514-816A-4C65-A616-E48047749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312" y="5258896"/>
            <a:ext cx="4771376" cy="562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A18D2-2335-4199-9332-E6FEED8A7AE8}"/>
              </a:ext>
            </a:extLst>
          </p:cNvPr>
          <p:cNvSpPr txBox="1"/>
          <p:nvPr/>
        </p:nvSpPr>
        <p:spPr>
          <a:xfrm>
            <a:off x="2495600" y="6169791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Final loss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DAE68B-3129-410D-AAC4-E2B613349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662" y="6165823"/>
            <a:ext cx="4126026" cy="46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8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OP-GAN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en-US" altLang="ko-KR" b="1" dirty="0"/>
              <a:t>Discriminator</a:t>
            </a:r>
            <a:r>
              <a:rPr lang="ko-KR" altLang="en-US" b="1" dirty="0">
                <a:latin typeface="Calibri (제목)"/>
                <a:ea typeface="+mj-ea"/>
              </a:rPr>
              <a:t>의</a:t>
            </a:r>
            <a:r>
              <a:rPr lang="en-US" altLang="ko-KR" sz="2800" b="1" dirty="0">
                <a:latin typeface="Calibri (제목)"/>
                <a:ea typeface="+mj-ea"/>
              </a:rPr>
              <a:t> LOSS</a:t>
            </a:r>
            <a:r>
              <a:rPr lang="ko-KR" altLang="en-US" sz="2800" b="1" dirty="0">
                <a:latin typeface="Calibri (제목)"/>
                <a:ea typeface="+mj-ea"/>
              </a:rPr>
              <a:t> </a:t>
            </a:r>
          </a:p>
          <a:p>
            <a:pPr lvl="1"/>
            <a:r>
              <a:rPr lang="en-US" altLang="ko-KR" b="1" dirty="0"/>
              <a:t>unconditional loss</a:t>
            </a:r>
            <a:endParaRPr lang="en-US" altLang="ko-KR" b="1" dirty="0">
              <a:latin typeface="Calibri (제목)"/>
              <a:ea typeface="+mj-ea"/>
            </a:endParaRP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  <a:p>
            <a:pPr lvl="1"/>
            <a:r>
              <a:rPr lang="en-US" altLang="ko-KR" b="1" dirty="0"/>
              <a:t>conditional loss</a:t>
            </a:r>
          </a:p>
          <a:p>
            <a:pPr marL="457200" lvl="1" indent="0">
              <a:buNone/>
            </a:pPr>
            <a:endParaRPr lang="en-US" altLang="ko-KR" b="1" dirty="0">
              <a:latin typeface="Calibri (제목)"/>
              <a:ea typeface="+mj-ea"/>
            </a:endParaRPr>
          </a:p>
          <a:p>
            <a:pPr lvl="1"/>
            <a:r>
              <a:rPr lang="en-US" altLang="ko-KR" b="1" dirty="0"/>
              <a:t>caption-image consistency loss</a:t>
            </a: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  <a:p>
            <a:pPr lvl="1"/>
            <a:r>
              <a:rPr lang="en-US" altLang="ko-KR" b="1" dirty="0"/>
              <a:t>Objects</a:t>
            </a:r>
            <a:r>
              <a:rPr lang="ko-KR" altLang="en-US" b="1" dirty="0"/>
              <a:t>의</a:t>
            </a:r>
            <a:r>
              <a:rPr lang="en-US" altLang="ko-KR" b="1" dirty="0">
                <a:latin typeface="Calibri (제목)"/>
                <a:ea typeface="+mj-ea"/>
              </a:rPr>
              <a:t> </a:t>
            </a:r>
            <a:r>
              <a:rPr lang="ko-KR" altLang="en-US" b="1" dirty="0">
                <a:latin typeface="Calibri (제목)"/>
                <a:ea typeface="+mj-ea"/>
              </a:rPr>
              <a:t>정확성 </a:t>
            </a:r>
            <a:r>
              <a:rPr lang="en-US" altLang="ko-KR" b="1" dirty="0">
                <a:latin typeface="Calibri (제목)"/>
                <a:ea typeface="+mj-ea"/>
              </a:rPr>
              <a:t>loss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795F576-D660-413F-A9F9-A5DC0EA9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2064916"/>
            <a:ext cx="6104063" cy="43204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B7487E-B7D3-4F82-8D3C-967828220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3065562"/>
            <a:ext cx="3076575" cy="381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CD5D1D5-F4C5-439E-83A9-F9FE47A08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56" y="3124225"/>
            <a:ext cx="3324225" cy="3429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C5D4C48-3234-4C03-9A70-E02209BDA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920" y="3818706"/>
            <a:ext cx="5616258" cy="49373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F022FBE-5898-43EB-BD1D-65029DD12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7768" y="4839593"/>
            <a:ext cx="4476750" cy="4286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A33A852-42FA-459D-B292-CA1B7E80CC3F}"/>
              </a:ext>
            </a:extLst>
          </p:cNvPr>
          <p:cNvSpPr txBox="1"/>
          <p:nvPr/>
        </p:nvSpPr>
        <p:spPr>
          <a:xfrm>
            <a:off x="2495600" y="6105301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Final loss</a:t>
            </a:r>
            <a:endParaRPr lang="ko-KR" altLang="en-US" sz="2400" b="1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F4AD94C-B0B3-4090-B831-E942EAD25A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4362" y="6113536"/>
            <a:ext cx="33432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7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SOA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17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SOA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772816"/>
            <a:ext cx="11305256" cy="4953000"/>
          </a:xfrm>
        </p:spPr>
        <p:txBody>
          <a:bodyPr/>
          <a:lstStyle/>
          <a:p>
            <a:r>
              <a:rPr lang="ko-KR" altLang="en-US" b="1" dirty="0"/>
              <a:t>기존의 평가 지표들</a:t>
            </a:r>
            <a:endParaRPr lang="en-US" altLang="ko-KR" b="1" dirty="0"/>
          </a:p>
          <a:p>
            <a:pPr lvl="1"/>
            <a:r>
              <a:rPr lang="en-US" altLang="ko-KR" b="1" dirty="0"/>
              <a:t>Inception Score (IS) – </a:t>
            </a:r>
            <a:r>
              <a:rPr lang="ko-KR" altLang="en-US" b="1" dirty="0"/>
              <a:t>한가지 </a:t>
            </a:r>
            <a:r>
              <a:rPr lang="en-US" altLang="ko-KR" b="1" dirty="0"/>
              <a:t>class</a:t>
            </a:r>
          </a:p>
          <a:p>
            <a:pPr lvl="2"/>
            <a:r>
              <a:rPr lang="ko-KR" altLang="en-US" dirty="0"/>
              <a:t>생성된 이미지의 품질</a:t>
            </a:r>
            <a:endParaRPr lang="en-US" altLang="ko-KR" dirty="0"/>
          </a:p>
          <a:p>
            <a:pPr lvl="2"/>
            <a:r>
              <a:rPr lang="ko-KR" altLang="en-US" dirty="0"/>
              <a:t>생성된 이미지의 다양성</a:t>
            </a:r>
            <a:endParaRPr lang="en-US" altLang="ko-KR" dirty="0"/>
          </a:p>
          <a:p>
            <a:pPr lvl="2"/>
            <a:endParaRPr lang="en-US" altLang="ko-KR" b="1" dirty="0"/>
          </a:p>
          <a:p>
            <a:pPr lvl="1"/>
            <a:r>
              <a:rPr lang="en-US" altLang="ko-KR" b="1" dirty="0" err="1"/>
              <a:t>Frechet</a:t>
            </a:r>
            <a:r>
              <a:rPr lang="en-US" altLang="ko-KR" b="1" dirty="0"/>
              <a:t> Inception Distance (FID) - </a:t>
            </a:r>
            <a:r>
              <a:rPr lang="ko-KR" altLang="en-US" b="1" dirty="0"/>
              <a:t>다중 </a:t>
            </a:r>
            <a:r>
              <a:rPr lang="en-US" altLang="ko-KR" b="1" dirty="0"/>
              <a:t>class</a:t>
            </a:r>
          </a:p>
          <a:p>
            <a:pPr lvl="2"/>
            <a:r>
              <a:rPr lang="ko-KR" altLang="en-US" b="1" dirty="0"/>
              <a:t>생성된 이미지와 실제 </a:t>
            </a:r>
            <a:r>
              <a:rPr lang="en-US" altLang="ko-KR" b="1" dirty="0"/>
              <a:t>class</a:t>
            </a:r>
            <a:r>
              <a:rPr lang="ko-KR" altLang="en-US" b="1" dirty="0"/>
              <a:t>의 분포의 거리 차이를 계산</a:t>
            </a:r>
            <a:endParaRPr lang="en-US" altLang="ko-KR" b="1" dirty="0"/>
          </a:p>
          <a:p>
            <a:pPr lvl="3"/>
            <a:r>
              <a:rPr lang="ko-KR" altLang="en-US" dirty="0"/>
              <a:t>거리가 가까울 수록 좋은 이미지 이다</a:t>
            </a:r>
            <a:r>
              <a:rPr lang="en-US" altLang="ko-KR" dirty="0"/>
              <a:t>.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71A6A-3CFF-4B08-AFE7-4325DB7C887A}"/>
              </a:ext>
            </a:extLst>
          </p:cNvPr>
          <p:cNvSpPr txBox="1"/>
          <p:nvPr/>
        </p:nvSpPr>
        <p:spPr>
          <a:xfrm>
            <a:off x="1779290" y="5728394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하지만 캡션 의미와 매칭 여부를 평가하는 지표는 없다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403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SOA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772816"/>
            <a:ext cx="11305256" cy="4953000"/>
          </a:xfrm>
        </p:spPr>
        <p:txBody>
          <a:bodyPr/>
          <a:lstStyle/>
          <a:p>
            <a:r>
              <a:rPr lang="en-US" altLang="ko-KR" b="1" dirty="0"/>
              <a:t>Semantic Object Accuracy (SOA)</a:t>
            </a:r>
          </a:p>
          <a:p>
            <a:pPr lvl="1"/>
            <a:r>
              <a:rPr lang="ko-KR" altLang="en-US" b="1" dirty="0"/>
              <a:t>캡션의 의미와 매칭 여부를 판단하는 새로운 평가 지표</a:t>
            </a:r>
            <a:r>
              <a:rPr lang="en-US" altLang="ko-KR" b="1" dirty="0"/>
              <a:t>!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SOA-C : </a:t>
            </a:r>
            <a:r>
              <a:rPr lang="ko-KR" altLang="en-US" b="1" dirty="0"/>
              <a:t>생성된 이미지 속 객체의 </a:t>
            </a:r>
            <a:r>
              <a:rPr lang="en-US" altLang="ko-KR" b="1" dirty="0"/>
              <a:t>Class</a:t>
            </a:r>
            <a:r>
              <a:rPr lang="ko-KR" altLang="en-US" b="1" dirty="0"/>
              <a:t>의 매칭 여부 판단</a:t>
            </a:r>
            <a:r>
              <a:rPr lang="en-US" altLang="ko-KR" b="1" dirty="0"/>
              <a:t>.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pPr lvl="1"/>
            <a:r>
              <a:rPr lang="en-US" altLang="ko-KR" b="1" dirty="0"/>
              <a:t>SOA-I :  </a:t>
            </a:r>
            <a:r>
              <a:rPr lang="ko-KR" altLang="en-US" b="1" dirty="0"/>
              <a:t>생성된 이미지 에서 목표 객체가 얼마나 많이 생성 되었는지 지표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A63DF2-4D6C-4640-8572-BF8C0103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3854028"/>
            <a:ext cx="4686300" cy="790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F0AFF0-1C4E-4AFA-B3AC-CD3B43A02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664" y="5757862"/>
            <a:ext cx="47720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6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실험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3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772816"/>
            <a:ext cx="11305256" cy="4953000"/>
          </a:xfrm>
        </p:spPr>
        <p:txBody>
          <a:bodyPr/>
          <a:lstStyle/>
          <a:p>
            <a:r>
              <a:rPr lang="ko-KR" altLang="en-US" b="1" dirty="0"/>
              <a:t>정량적 평가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932B09-9BC6-403F-AB38-E595BBE5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91" y="2492896"/>
            <a:ext cx="10849018" cy="2736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CA6F0A-F7C2-4F18-9FF0-49790EDAB9AC}"/>
              </a:ext>
            </a:extLst>
          </p:cNvPr>
          <p:cNvSpPr txBox="1"/>
          <p:nvPr/>
        </p:nvSpPr>
        <p:spPr>
          <a:xfrm>
            <a:off x="1775520" y="5718447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다중 </a:t>
            </a:r>
            <a:r>
              <a:rPr lang="en-US" altLang="ko-KR" sz="2400" b="1" dirty="0"/>
              <a:t>Class</a:t>
            </a:r>
            <a:r>
              <a:rPr lang="ko-KR" altLang="en-US" sz="2400" b="1" dirty="0"/>
              <a:t>의 표현 및 의미적인 매칭이 우수함을 알 수 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895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sz="2800" b="1" dirty="0"/>
              <a:t>OP-GAN</a:t>
            </a:r>
          </a:p>
          <a:p>
            <a:r>
              <a:rPr lang="en-US" altLang="ko-KR" b="1" dirty="0"/>
              <a:t>SOA</a:t>
            </a:r>
            <a:endParaRPr lang="en-US" altLang="ko-KR" sz="2800" b="1" dirty="0"/>
          </a:p>
          <a:p>
            <a:r>
              <a:rPr lang="ko-KR" altLang="en-US" b="1" dirty="0">
                <a:latin typeface="Calibri (제목)"/>
              </a:rPr>
              <a:t>실험</a:t>
            </a:r>
            <a:endParaRPr lang="en-US" altLang="ko-KR" b="1" dirty="0">
              <a:latin typeface="Calibri (제목)"/>
            </a:endParaRPr>
          </a:p>
          <a:p>
            <a:r>
              <a:rPr lang="ko-KR" altLang="en-US" b="1" dirty="0">
                <a:latin typeface="Calibri (제목)"/>
              </a:rPr>
              <a:t>결론</a:t>
            </a:r>
            <a:endParaRPr lang="en-US" altLang="ko-KR" b="1" dirty="0">
              <a:latin typeface="Calibri (제목)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772816"/>
            <a:ext cx="11305256" cy="4953000"/>
          </a:xfrm>
        </p:spPr>
        <p:txBody>
          <a:bodyPr/>
          <a:lstStyle/>
          <a:p>
            <a:r>
              <a:rPr lang="ko-KR" altLang="en-US" b="1" dirty="0"/>
              <a:t>정량적 평가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55A24-338E-493D-AB51-DE68B3D7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2420888"/>
            <a:ext cx="97821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5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772816"/>
            <a:ext cx="11305256" cy="4953000"/>
          </a:xfrm>
        </p:spPr>
        <p:txBody>
          <a:bodyPr/>
          <a:lstStyle/>
          <a:p>
            <a:r>
              <a:rPr lang="ko-KR" altLang="en-US" b="1" dirty="0"/>
              <a:t>정성적 평가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74B7E7-98D5-46B0-8146-DDA53091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1519840"/>
            <a:ext cx="5112221" cy="52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5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772816"/>
            <a:ext cx="11305256" cy="4953000"/>
          </a:xfrm>
        </p:spPr>
        <p:txBody>
          <a:bodyPr/>
          <a:lstStyle/>
          <a:p>
            <a:r>
              <a:rPr lang="ko-KR" altLang="en-US" b="1" dirty="0"/>
              <a:t>정성적 평가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4B15C6-121C-4976-9681-85A84BECB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1772816"/>
            <a:ext cx="5760640" cy="489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8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결론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1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결론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772816"/>
            <a:ext cx="11305256" cy="4953000"/>
          </a:xfrm>
        </p:spPr>
        <p:txBody>
          <a:bodyPr/>
          <a:lstStyle/>
          <a:p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ED03E20-2379-4478-8114-871530644D03}"/>
              </a:ext>
            </a:extLst>
          </p:cNvPr>
          <p:cNvSpPr txBox="1">
            <a:spLocks/>
          </p:cNvSpPr>
          <p:nvPr/>
        </p:nvSpPr>
        <p:spPr bwMode="auto">
          <a:xfrm>
            <a:off x="443372" y="1630362"/>
            <a:ext cx="1130525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캡션의 의미와 매칭 시키기 위한 </a:t>
            </a:r>
            <a:r>
              <a:rPr lang="en-US" altLang="ko-KR" b="1" dirty="0"/>
              <a:t>OP-GAN</a:t>
            </a:r>
            <a:r>
              <a:rPr lang="ko-KR" altLang="en-US" b="1" dirty="0"/>
              <a:t>을 제안함</a:t>
            </a:r>
            <a:endParaRPr lang="en-US" altLang="ko-KR" b="1" dirty="0"/>
          </a:p>
          <a:p>
            <a:pPr lvl="1"/>
            <a:r>
              <a:rPr lang="ko-KR" altLang="en-US" b="1" dirty="0"/>
              <a:t>두가지의 </a:t>
            </a:r>
            <a:r>
              <a:rPr lang="en-US" altLang="ko-KR" dirty="0"/>
              <a:t>pathways</a:t>
            </a:r>
            <a:r>
              <a:rPr lang="ko-KR" altLang="en-US" dirty="0"/>
              <a:t>로 접근함</a:t>
            </a:r>
            <a:endParaRPr lang="en-US" altLang="ko-KR" dirty="0"/>
          </a:p>
          <a:p>
            <a:pPr lvl="1"/>
            <a:endParaRPr lang="en-US" altLang="ko-KR" b="1" dirty="0"/>
          </a:p>
          <a:p>
            <a:r>
              <a:rPr lang="ko-KR" altLang="en-US" b="1" dirty="0"/>
              <a:t>의미론적으로 매칭 을 위한 </a:t>
            </a:r>
            <a:r>
              <a:rPr lang="en-US" altLang="ko-KR" b="1" dirty="0"/>
              <a:t>SOA</a:t>
            </a:r>
            <a:r>
              <a:rPr lang="ko-KR" altLang="en-US" b="1" dirty="0"/>
              <a:t>라는 평가지표를 제안함</a:t>
            </a:r>
            <a:endParaRPr lang="en-US" altLang="ko-KR" b="1" dirty="0"/>
          </a:p>
          <a:p>
            <a:pPr lvl="1"/>
            <a:r>
              <a:rPr lang="ko-KR" altLang="en-US" b="1" dirty="0"/>
              <a:t>캡션과 생성된 이미지 사이의 매칭 여부 평가가 용이해짐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r>
              <a:rPr lang="ko-KR" altLang="en-US" b="1" dirty="0"/>
              <a:t>이후 제안된 </a:t>
            </a:r>
            <a:r>
              <a:rPr lang="en-US" altLang="ko-KR" b="1" dirty="0"/>
              <a:t>CP GAN</a:t>
            </a:r>
            <a:r>
              <a:rPr lang="ko-KR" altLang="en-US" b="1" dirty="0"/>
              <a:t>에 비하여 성능은 아쉽다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그러나 </a:t>
            </a:r>
            <a:r>
              <a:rPr lang="en-US" altLang="ko-KR" b="1" dirty="0"/>
              <a:t>SOA</a:t>
            </a:r>
            <a:r>
              <a:rPr lang="ko-KR" altLang="en-US" b="1" dirty="0"/>
              <a:t>라는 지표를 제안 한 것에 큰 의의가 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724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772816"/>
            <a:ext cx="11305256" cy="4953000"/>
          </a:xfrm>
        </p:spPr>
        <p:txBody>
          <a:bodyPr/>
          <a:lstStyle/>
          <a:p>
            <a:r>
              <a:rPr lang="en-US" altLang="ko-KR" b="1" dirty="0"/>
              <a:t>text-to-image </a:t>
            </a:r>
            <a:r>
              <a:rPr lang="ko-KR" altLang="en-US" b="1" dirty="0"/>
              <a:t>문제의 어려움들</a:t>
            </a:r>
            <a:endParaRPr lang="en-US" altLang="ko-KR" b="1" dirty="0"/>
          </a:p>
          <a:p>
            <a:pPr lvl="1"/>
            <a:r>
              <a:rPr lang="en-US" altLang="ko-KR" b="1" dirty="0"/>
              <a:t>heterogeneous domain</a:t>
            </a:r>
            <a:r>
              <a:rPr lang="ko-KR" altLang="en-US" b="1" dirty="0"/>
              <a:t>의 </a:t>
            </a:r>
            <a:r>
              <a:rPr lang="en-US" altLang="ko-KR" b="1" dirty="0"/>
              <a:t>caption</a:t>
            </a:r>
            <a:r>
              <a:rPr lang="ko-KR" altLang="en-US" b="1" dirty="0"/>
              <a:t>으로 부터 이미지 생성하기</a:t>
            </a:r>
            <a:endParaRPr lang="en-US" altLang="ko-KR" b="1" dirty="0"/>
          </a:p>
          <a:p>
            <a:pPr lvl="2"/>
            <a:r>
              <a:rPr lang="en-US" altLang="ko-KR" dirty="0"/>
              <a:t>Object</a:t>
            </a:r>
            <a:r>
              <a:rPr lang="ko-KR" altLang="en-US" dirty="0"/>
              <a:t>들이 많아지면 대응이 어렵다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/>
              <a:t>이미지와 </a:t>
            </a:r>
            <a:r>
              <a:rPr lang="en-US" altLang="ko-KR" b="1" dirty="0"/>
              <a:t>caption </a:t>
            </a:r>
            <a:r>
              <a:rPr lang="ko-KR" altLang="en-US" b="1" dirty="0"/>
              <a:t>의 의미와 매칭시켜 이미지 생성하기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OP GAN</a:t>
            </a:r>
          </a:p>
          <a:p>
            <a:pPr lvl="1"/>
            <a:r>
              <a:rPr lang="ko-KR" altLang="en-US" b="1" dirty="0"/>
              <a:t>세부 </a:t>
            </a:r>
            <a:r>
              <a:rPr lang="en-US" altLang="ko-KR" b="1" dirty="0"/>
              <a:t>Object</a:t>
            </a:r>
            <a:r>
              <a:rPr lang="ko-KR" altLang="en-US" b="1" dirty="0"/>
              <a:t>들에 대하여 대응 하고자 함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새로운 평가 지표를 제안</a:t>
            </a:r>
            <a:r>
              <a:rPr lang="en-US" altLang="ko-KR" b="1" dirty="0"/>
              <a:t> (SOA,  Semantic Object Accuracy)</a:t>
            </a:r>
          </a:p>
          <a:p>
            <a:pPr lvl="2"/>
            <a:r>
              <a:rPr lang="ko-KR" altLang="en-US" b="1" dirty="0"/>
              <a:t>다양한 </a:t>
            </a:r>
            <a:r>
              <a:rPr lang="en-US" altLang="ko-KR" b="1" dirty="0"/>
              <a:t>object</a:t>
            </a:r>
            <a:r>
              <a:rPr lang="ko-KR" altLang="en-US" b="1" dirty="0"/>
              <a:t>들을 잘 반영 하였는 지의 지표</a:t>
            </a:r>
            <a:r>
              <a:rPr lang="en-US" altLang="ko-KR" b="1" dirty="0"/>
              <a:t>!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8D1C4-9B88-4257-9120-2311AA4436B0}"/>
              </a:ext>
            </a:extLst>
          </p:cNvPr>
          <p:cNvSpPr txBox="1"/>
          <p:nvPr/>
        </p:nvSpPr>
        <p:spPr>
          <a:xfrm>
            <a:off x="609600" y="6034276"/>
            <a:ext cx="113052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소스코드 </a:t>
            </a:r>
            <a:r>
              <a:rPr lang="en-US" altLang="ko-KR" sz="2000" dirty="0"/>
              <a:t>: </a:t>
            </a:r>
            <a:r>
              <a:rPr lang="ko-KR" altLang="en-US" sz="2000" dirty="0">
                <a:hlinkClick r:id="rId3"/>
              </a:rPr>
              <a:t>https://github.com/tohinz/semantic-object-accuracy-for-generative-text-to-image-synthesis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16" y="1630362"/>
            <a:ext cx="10972800" cy="4953000"/>
          </a:xfrm>
        </p:spPr>
        <p:txBody>
          <a:bodyPr/>
          <a:lstStyle/>
          <a:p>
            <a:r>
              <a:rPr lang="en-US" altLang="ko-KR" b="1" dirty="0"/>
              <a:t>Inception score</a:t>
            </a:r>
            <a:r>
              <a:rPr lang="ko-KR" altLang="en-US" b="1" dirty="0"/>
              <a:t> 기준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33F6ED-B94B-4D8C-98EC-D7B40511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266" y="2492896"/>
            <a:ext cx="8267700" cy="36576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F36B50E-AA57-450A-8373-BD22A6E7884C}"/>
              </a:ext>
            </a:extLst>
          </p:cNvPr>
          <p:cNvSpPr/>
          <p:nvPr/>
        </p:nvSpPr>
        <p:spPr>
          <a:xfrm>
            <a:off x="2520330" y="3789040"/>
            <a:ext cx="792088" cy="41805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F17588-46CF-4C5C-A0F4-F50BC6CB6D45}"/>
              </a:ext>
            </a:extLst>
          </p:cNvPr>
          <p:cNvSpPr/>
          <p:nvPr/>
        </p:nvSpPr>
        <p:spPr>
          <a:xfrm>
            <a:off x="2520330" y="2564904"/>
            <a:ext cx="792088" cy="41805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3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16" y="1630362"/>
            <a:ext cx="10972800" cy="4953000"/>
          </a:xfrm>
        </p:spPr>
        <p:txBody>
          <a:bodyPr/>
          <a:lstStyle/>
          <a:p>
            <a:r>
              <a:rPr lang="en-US" altLang="ko-KR" b="1" dirty="0"/>
              <a:t>SOA</a:t>
            </a:r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sz="2800" b="1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1BA9AE-EA70-4F41-8218-62868562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582" y="1916832"/>
            <a:ext cx="7297067" cy="45324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93FA46-D2CA-4050-A7C8-7C95C36C7435}"/>
              </a:ext>
            </a:extLst>
          </p:cNvPr>
          <p:cNvSpPr/>
          <p:nvPr/>
        </p:nvSpPr>
        <p:spPr>
          <a:xfrm>
            <a:off x="6672064" y="4653136"/>
            <a:ext cx="792088" cy="172819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9C7A00-56A6-4116-9403-14B850D3CB1E}"/>
              </a:ext>
            </a:extLst>
          </p:cNvPr>
          <p:cNvSpPr/>
          <p:nvPr/>
        </p:nvSpPr>
        <p:spPr>
          <a:xfrm>
            <a:off x="8688288" y="4653136"/>
            <a:ext cx="792088" cy="1728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607AE2-2F11-4E39-9C97-DAAFE5C70670}"/>
              </a:ext>
            </a:extLst>
          </p:cNvPr>
          <p:cNvCxnSpPr/>
          <p:nvPr/>
        </p:nvCxnSpPr>
        <p:spPr>
          <a:xfrm>
            <a:off x="2429582" y="5589240"/>
            <a:ext cx="108012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B2490F8-310E-4399-B9DB-6EBD7D16FD6E}"/>
              </a:ext>
            </a:extLst>
          </p:cNvPr>
          <p:cNvCxnSpPr>
            <a:cxnSpLocks/>
          </p:cNvCxnSpPr>
          <p:nvPr/>
        </p:nvCxnSpPr>
        <p:spPr>
          <a:xfrm>
            <a:off x="2429582" y="6381328"/>
            <a:ext cx="129015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47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/>
              <a:t>OP-GAN</a:t>
            </a:r>
            <a:br>
              <a:rPr lang="en-US" altLang="ko-KR" sz="4000" b="1" dirty="0"/>
            </a:br>
            <a:br>
              <a:rPr lang="en-US" altLang="ko-KR" sz="4000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2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OP-GAN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en-US" altLang="ko-KR" sz="2800" b="1" dirty="0"/>
              <a:t>OP-GAN </a:t>
            </a:r>
          </a:p>
          <a:p>
            <a:pPr lvl="1"/>
            <a:r>
              <a:rPr lang="en-US" altLang="ko-KR" b="1" dirty="0" err="1"/>
              <a:t>AttnGAN</a:t>
            </a:r>
            <a:r>
              <a:rPr lang="en-US" altLang="ko-KR" b="1" dirty="0"/>
              <a:t> </a:t>
            </a:r>
            <a:r>
              <a:rPr lang="ko-KR" altLang="en-US" b="1" dirty="0"/>
              <a:t>기반으로 확장함</a:t>
            </a:r>
            <a:endParaRPr lang="en-US" altLang="ko-KR" b="1" dirty="0"/>
          </a:p>
          <a:p>
            <a:pPr lvl="2"/>
            <a:r>
              <a:rPr lang="en-US" altLang="ko-KR" b="1" dirty="0"/>
              <a:t>Attention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lvl="2"/>
            <a:r>
              <a:rPr lang="en-US" altLang="ko-KR" b="1" dirty="0"/>
              <a:t>DAMSM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lvl="3"/>
            <a:r>
              <a:rPr lang="en-US" altLang="ko-KR" b="1" dirty="0"/>
              <a:t>Caption</a:t>
            </a:r>
            <a:r>
              <a:rPr lang="ko-KR" altLang="en-US" b="1" dirty="0"/>
              <a:t>과 이미지를 매칭 시킴</a:t>
            </a:r>
            <a:endParaRPr lang="en-US" altLang="ko-KR" b="1" dirty="0"/>
          </a:p>
          <a:p>
            <a:pPr lvl="2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E27F44-EFDB-4372-9A77-FFABAAC1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96" y="4562300"/>
            <a:ext cx="10467975" cy="21812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037A96E-ADDB-406D-B13D-DD36D41B0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1601812"/>
            <a:ext cx="5212777" cy="28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2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/>
              <a:t>OP-GAN</a:t>
            </a:r>
            <a:endParaRPr lang="en-US" altLang="ko-KR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en-US" altLang="ko-KR" b="1" dirty="0"/>
              <a:t>Generator</a:t>
            </a:r>
            <a:r>
              <a:rPr lang="ko-KR" altLang="en-US" b="1" dirty="0"/>
              <a:t>와 </a:t>
            </a:r>
            <a:r>
              <a:rPr lang="en-US" altLang="ko-KR" b="1" dirty="0"/>
              <a:t>Discriminator </a:t>
            </a:r>
            <a:r>
              <a:rPr lang="ko-KR" altLang="en-US" b="1" dirty="0"/>
              <a:t>모두 두 가지의 </a:t>
            </a:r>
            <a:r>
              <a:rPr lang="en-US" altLang="ko-KR" b="1" dirty="0"/>
              <a:t>Pathway</a:t>
            </a:r>
            <a:r>
              <a:rPr lang="ko-KR" altLang="en-US" b="1" dirty="0"/>
              <a:t>로 적용함</a:t>
            </a:r>
            <a:r>
              <a:rPr lang="en-US" altLang="ko-KR" b="1" dirty="0"/>
              <a:t>.</a:t>
            </a:r>
          </a:p>
          <a:p>
            <a:pPr lvl="1"/>
            <a:r>
              <a:rPr lang="en-US" altLang="ko-KR" b="1" dirty="0"/>
              <a:t>Global : </a:t>
            </a:r>
            <a:r>
              <a:rPr lang="ko-KR" altLang="en-US" b="1" dirty="0"/>
              <a:t>전체 정보를 관리함</a:t>
            </a:r>
            <a:endParaRPr lang="en-US" altLang="ko-KR" b="1" dirty="0"/>
          </a:p>
          <a:p>
            <a:pPr lvl="1"/>
            <a:r>
              <a:rPr lang="en-US" altLang="ko-KR" b="1" dirty="0"/>
              <a:t>Object : </a:t>
            </a:r>
            <a:r>
              <a:rPr lang="ko-KR" altLang="en-US" b="1" dirty="0"/>
              <a:t>객체 마다의 정보를 관리한다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004DB-FF6D-4C65-8F89-FBC3C4363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3033352"/>
            <a:ext cx="9217024" cy="38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45772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18270</TotalTime>
  <Words>431</Words>
  <Application>Microsoft Office PowerPoint</Application>
  <PresentationFormat>와이드스크린</PresentationFormat>
  <Paragraphs>160</Paragraphs>
  <Slides>24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Calibri (제목)</vt:lpstr>
      <vt:lpstr>맑은 고딕</vt:lpstr>
      <vt:lpstr>새굴림</vt:lpstr>
      <vt:lpstr>Arial</vt:lpstr>
      <vt:lpstr>Calibri</vt:lpstr>
      <vt:lpstr>Cambria Math</vt:lpstr>
      <vt:lpstr>Tahoma</vt:lpstr>
      <vt:lpstr>Wingdings</vt:lpstr>
      <vt:lpstr>연구실</vt:lpstr>
      <vt:lpstr>Semantic Object Accuracy for Generative  Text-to-Image Synthesis </vt:lpstr>
      <vt:lpstr>Index</vt:lpstr>
      <vt:lpstr>도입 배경    </vt:lpstr>
      <vt:lpstr>도입 배경</vt:lpstr>
      <vt:lpstr>도입 배경</vt:lpstr>
      <vt:lpstr>도입 배경</vt:lpstr>
      <vt:lpstr>OP-GAN      </vt:lpstr>
      <vt:lpstr>OP-GAN</vt:lpstr>
      <vt:lpstr>OP-GAN</vt:lpstr>
      <vt:lpstr>OP-GAN</vt:lpstr>
      <vt:lpstr>OP-GAN</vt:lpstr>
      <vt:lpstr>OP-GAN</vt:lpstr>
      <vt:lpstr>OP-GAN</vt:lpstr>
      <vt:lpstr>OP-GAN</vt:lpstr>
      <vt:lpstr>SOA    </vt:lpstr>
      <vt:lpstr>SOA </vt:lpstr>
      <vt:lpstr>SOA </vt:lpstr>
      <vt:lpstr>실험    </vt:lpstr>
      <vt:lpstr>실험</vt:lpstr>
      <vt:lpstr>실험</vt:lpstr>
      <vt:lpstr>실험</vt:lpstr>
      <vt:lpstr>실험</vt:lpstr>
      <vt:lpstr>결론    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AND PLAY LANGUAGE MODELS:  A SIMPLE APPROACH TO CONTROLLED TEXT GENERATION</dc:title>
  <dc:creator>규열 정</dc:creator>
  <cp:lastModifiedBy>규열 정</cp:lastModifiedBy>
  <cp:revision>722</cp:revision>
  <dcterms:created xsi:type="dcterms:W3CDTF">2020-10-07T11:11:01Z</dcterms:created>
  <dcterms:modified xsi:type="dcterms:W3CDTF">2021-01-31T11:38:05Z</dcterms:modified>
</cp:coreProperties>
</file>