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449" r:id="rId2"/>
    <p:sldId id="480" r:id="rId3"/>
    <p:sldId id="574" r:id="rId4"/>
    <p:sldId id="575" r:id="rId5"/>
    <p:sldId id="576" r:id="rId6"/>
    <p:sldId id="595" r:id="rId7"/>
    <p:sldId id="594" r:id="rId8"/>
    <p:sldId id="590" r:id="rId9"/>
    <p:sldId id="593" r:id="rId10"/>
    <p:sldId id="592" r:id="rId11"/>
    <p:sldId id="591" r:id="rId12"/>
    <p:sldId id="578" r:id="rId13"/>
    <p:sldId id="577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6" r:id="rId2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3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9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96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64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87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1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95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4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8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8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5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7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0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2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7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680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3.0729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ZqHVUstmIQ?feature=oembed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/>
              <a:t>Text-to-Image Generation Grounded by </a:t>
            </a:r>
            <a:br>
              <a:rPr lang="en-US" altLang="ko-KR" dirty="0"/>
            </a:br>
            <a:r>
              <a:rPr lang="en-US" altLang="ko-KR" dirty="0"/>
              <a:t>Fine-Grained User Attention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2021.2.15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>
                <a:latin typeface="Calibri (본문)"/>
              </a:rPr>
              <a:t>DataSet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marL="457200" lvl="1" indent="0">
              <a:buNone/>
            </a:pP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9BB265-DFCA-440B-87EC-2C0D2784AE37}"/>
              </a:ext>
            </a:extLst>
          </p:cNvPr>
          <p:cNvSpPr txBox="1">
            <a:spLocks/>
          </p:cNvSpPr>
          <p:nvPr/>
        </p:nvSpPr>
        <p:spPr bwMode="auto">
          <a:xfrm>
            <a:off x="640085" y="1700808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기존 </a:t>
            </a:r>
            <a:r>
              <a:rPr lang="en-US" altLang="ko-KR" b="1" dirty="0"/>
              <a:t>Data Set</a:t>
            </a:r>
            <a:r>
              <a:rPr lang="ko-KR" altLang="en-US" b="1" dirty="0"/>
              <a:t>과의 비교</a:t>
            </a:r>
            <a:endParaRPr lang="en-US" altLang="ko-KR" dirty="0"/>
          </a:p>
          <a:p>
            <a:pPr marL="457200" lvl="1" indent="0">
              <a:buFont typeface="Wingdings" pitchFamily="2" charset="2"/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Font typeface="Wingdings" pitchFamily="2" charset="2"/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57B25-936F-4171-8915-B94E1A77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6" y="2455515"/>
            <a:ext cx="10829925" cy="2733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A52EAD-1282-4A8B-A176-F1196D6A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5157192"/>
            <a:ext cx="220980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1501CD-17D1-4F56-AD39-151271A9D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5133379"/>
            <a:ext cx="1323975" cy="390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2F0D5A-1E0B-43F5-8CBB-BD2D3910D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168" y="5119091"/>
            <a:ext cx="2019300" cy="419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45D0B5-2654-4133-BCE5-C64A89EB9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464" y="5142904"/>
            <a:ext cx="2571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9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>
                <a:latin typeface="Calibri (본문)"/>
              </a:rPr>
              <a:t>DataSet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algn="l"/>
            <a:r>
              <a:rPr lang="en-US" altLang="ko-KR" b="1" dirty="0"/>
              <a:t>COCO-Stuff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ACF59-0B6F-4052-975C-8F7662E5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348880"/>
            <a:ext cx="9553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TRECS</a:t>
            </a:r>
            <a:br>
              <a:rPr lang="en-US" altLang="ko-KR" b="1" dirty="0">
                <a:latin typeface="Calibri (본문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TRECS</a:t>
            </a:r>
            <a:r>
              <a:rPr lang="ko-KR" altLang="en-US" b="1" dirty="0"/>
              <a:t>의 구조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727D1B-0DB1-4FBE-8F98-ACF80D88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6" y="2247942"/>
            <a:ext cx="10463808" cy="44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4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Sequence Labeling with Pixel Semantic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68D6D-3DE1-47AD-8B0C-996971F3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1204"/>
            <a:ext cx="6083236" cy="2304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A7447A-B2A6-46E5-944F-F95492E5C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91" y="2204864"/>
            <a:ext cx="5571347" cy="444894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D407CF-76A0-497D-93AE-F67BC94B9C4E}"/>
              </a:ext>
            </a:extLst>
          </p:cNvPr>
          <p:cNvCxnSpPr/>
          <p:nvPr/>
        </p:nvCxnSpPr>
        <p:spPr>
          <a:xfrm>
            <a:off x="6096000" y="220486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ADA0C7A-1368-47FC-B750-6D80D70F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162" y="438093"/>
            <a:ext cx="3843155" cy="16251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29BAE2-61FE-450B-A5E5-90449AC904C2}"/>
              </a:ext>
            </a:extLst>
          </p:cNvPr>
          <p:cNvCxnSpPr/>
          <p:nvPr/>
        </p:nvCxnSpPr>
        <p:spPr>
          <a:xfrm flipV="1">
            <a:off x="3647728" y="4005064"/>
            <a:ext cx="253407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9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Sequence Labeling with Pixel Semantic</a:t>
            </a:r>
          </a:p>
          <a:p>
            <a:pPr lvl="1"/>
            <a:r>
              <a:rPr lang="en-US" altLang="ko-KR" b="1" dirty="0"/>
              <a:t>IBM alignment models 1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A7447A-B2A6-46E5-944F-F95492E5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45" y="2276872"/>
            <a:ext cx="5571347" cy="4448944"/>
          </a:xfrm>
          <a:prstGeom prst="rect">
            <a:avLst/>
          </a:prstGeom>
        </p:spPr>
      </p:pic>
      <p:pic>
        <p:nvPicPr>
          <p:cNvPr id="1026" name="Picture 2" descr="ibm alignment models 1 이미지 검색결과">
            <a:extLst>
              <a:ext uri="{FF2B5EF4-FFF2-40B4-BE49-F238E27FC236}">
                <a16:creationId xmlns:a16="http://schemas.microsoft.com/office/drawing/2014/main" id="{8DA52B62-6E65-4D26-989A-E9362E33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8" y="2595764"/>
            <a:ext cx="4752528" cy="409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B5B2F9-6BE8-49D6-8F85-096909A9FCE2}"/>
              </a:ext>
            </a:extLst>
          </p:cNvPr>
          <p:cNvSpPr/>
          <p:nvPr/>
        </p:nvSpPr>
        <p:spPr>
          <a:xfrm>
            <a:off x="8184231" y="2204864"/>
            <a:ext cx="3843155" cy="20162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45A62-924E-44AD-8422-D70893D2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890" y="438093"/>
            <a:ext cx="3843155" cy="16251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683A3-A66A-4631-B5DD-E669A4EB55ED}"/>
              </a:ext>
            </a:extLst>
          </p:cNvPr>
          <p:cNvSpPr/>
          <p:nvPr/>
        </p:nvSpPr>
        <p:spPr>
          <a:xfrm>
            <a:off x="8857942" y="548680"/>
            <a:ext cx="1486530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Sequence Labeling with Pixel Semantic</a:t>
            </a:r>
          </a:p>
          <a:p>
            <a:pPr lvl="1"/>
            <a:r>
              <a:rPr lang="en-US" altLang="ko-KR" b="1" dirty="0"/>
              <a:t>Hidden Markov Model(HMM)</a:t>
            </a:r>
          </a:p>
          <a:p>
            <a:pPr lvl="2"/>
            <a:r>
              <a:rPr lang="ko-KR" altLang="en-US" b="1" dirty="0"/>
              <a:t>시계열 데이터를 다루는 예측 모델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A7447A-B2A6-46E5-944F-F95492E5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45" y="2276872"/>
            <a:ext cx="5571347" cy="44489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B5B2F9-6BE8-49D6-8F85-096909A9FCE2}"/>
              </a:ext>
            </a:extLst>
          </p:cNvPr>
          <p:cNvSpPr/>
          <p:nvPr/>
        </p:nvSpPr>
        <p:spPr>
          <a:xfrm>
            <a:off x="8300351" y="4221088"/>
            <a:ext cx="3628297" cy="122413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45A62-924E-44AD-8422-D70893D29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90" y="438093"/>
            <a:ext cx="3843155" cy="16251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683A3-A66A-4631-B5DD-E669A4EB55ED}"/>
              </a:ext>
            </a:extLst>
          </p:cNvPr>
          <p:cNvSpPr/>
          <p:nvPr/>
        </p:nvSpPr>
        <p:spPr>
          <a:xfrm>
            <a:off x="8857942" y="548680"/>
            <a:ext cx="1486530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01278-4372-4540-A9E0-6FFB96A86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87" y="3152165"/>
            <a:ext cx="5472592" cy="809327"/>
          </a:xfrm>
          <a:prstGeom prst="rect">
            <a:avLst/>
          </a:prstGeom>
        </p:spPr>
      </p:pic>
      <p:pic>
        <p:nvPicPr>
          <p:cNvPr id="2050" name="Picture 2" descr="히든 마르코프 모델 이미지 검색결과">
            <a:extLst>
              <a:ext uri="{FF2B5EF4-FFF2-40B4-BE49-F238E27FC236}">
                <a16:creationId xmlns:a16="http://schemas.microsoft.com/office/drawing/2014/main" id="{4E7BE77A-6610-4A91-84FE-6952EA32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1" y="4146426"/>
            <a:ext cx="5456754" cy="23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0CAF4E-C98B-4E95-B807-10DCEF855408}"/>
              </a:ext>
            </a:extLst>
          </p:cNvPr>
          <p:cNvSpPr/>
          <p:nvPr/>
        </p:nvSpPr>
        <p:spPr>
          <a:xfrm>
            <a:off x="839416" y="3152165"/>
            <a:ext cx="843122" cy="7647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/>
              <a:t>Semantically Aligned Mask Retrieval </a:t>
            </a:r>
          </a:p>
          <a:p>
            <a:pPr lvl="1"/>
            <a:r>
              <a:rPr lang="en-US" altLang="ko-KR" sz="2000" b="1" dirty="0"/>
              <a:t>Mouse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Trace </a:t>
            </a:r>
            <a:r>
              <a:rPr lang="ko-KR" altLang="en-US" sz="2000" b="1" dirty="0"/>
              <a:t>기반으로  </a:t>
            </a:r>
            <a:r>
              <a:rPr lang="en-US" altLang="ko-KR" sz="2000" b="1" dirty="0"/>
              <a:t>Convex Hull </a:t>
            </a:r>
            <a:r>
              <a:rPr lang="ko-KR" altLang="en-US" sz="2000" b="1" dirty="0"/>
              <a:t>방법으로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/>
              <a:t>Object</a:t>
            </a:r>
            <a:r>
              <a:rPr lang="ko-KR" altLang="en-US" sz="2000" b="1" dirty="0"/>
              <a:t>와 공간적으로 매칭이 되는지 확인함</a:t>
            </a:r>
            <a:r>
              <a:rPr lang="en-US" altLang="ko-KR" sz="2000" b="1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45A62-924E-44AD-8422-D70893D2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90" y="438093"/>
            <a:ext cx="3843155" cy="16251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683A3-A66A-4631-B5DD-E669A4EB55ED}"/>
              </a:ext>
            </a:extLst>
          </p:cNvPr>
          <p:cNvSpPr/>
          <p:nvPr/>
        </p:nvSpPr>
        <p:spPr>
          <a:xfrm>
            <a:off x="8760296" y="1221053"/>
            <a:ext cx="1512168" cy="84222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9010E-5D26-4AB7-8405-DE5E59724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2226734"/>
            <a:ext cx="2667108" cy="45889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772B36-155F-42DE-93B4-BCAD77016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540396"/>
            <a:ext cx="4248150" cy="809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767C9C-6DEA-4E6D-A6BD-B22B050C9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79" y="2904742"/>
            <a:ext cx="3816424" cy="260057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1A55DF-217E-407F-93F3-430E0FD05818}"/>
              </a:ext>
            </a:extLst>
          </p:cNvPr>
          <p:cNvCxnSpPr/>
          <p:nvPr/>
        </p:nvCxnSpPr>
        <p:spPr>
          <a:xfrm>
            <a:off x="8976320" y="2226734"/>
            <a:ext cx="0" cy="4730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85DCCA-22D2-45CA-A662-BA7BA49E7276}"/>
              </a:ext>
            </a:extLst>
          </p:cNvPr>
          <p:cNvCxnSpPr>
            <a:stCxn id="15" idx="3"/>
          </p:cNvCxnSpPr>
          <p:nvPr/>
        </p:nvCxnSpPr>
        <p:spPr>
          <a:xfrm>
            <a:off x="4129203" y="420502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54E6869-0D46-471E-81B9-20945979F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076" y="3392435"/>
            <a:ext cx="4257675" cy="16251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737332B-E334-4A8C-9A20-04ED0E997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796" y="5439369"/>
            <a:ext cx="4267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Mask Composition</a:t>
            </a:r>
          </a:p>
          <a:p>
            <a:pPr lvl="1"/>
            <a:r>
              <a:rPr lang="ko-KR" altLang="en-US" b="1" dirty="0"/>
              <a:t>공간적 배치가 </a:t>
            </a:r>
            <a:r>
              <a:rPr lang="ko-KR" altLang="en-US" b="1" dirty="0" err="1"/>
              <a:t>자연어랑</a:t>
            </a:r>
            <a:r>
              <a:rPr lang="ko-KR" altLang="en-US" b="1" dirty="0"/>
              <a:t> 일치 해야 함</a:t>
            </a:r>
            <a:r>
              <a:rPr lang="en-US" altLang="ko-KR" b="1" dirty="0"/>
              <a:t>!</a:t>
            </a:r>
          </a:p>
          <a:p>
            <a:pPr lvl="2"/>
            <a:r>
              <a:rPr lang="en-US" altLang="ko-KR" b="1" dirty="0"/>
              <a:t>Object</a:t>
            </a:r>
            <a:r>
              <a:rPr lang="ko-KR" altLang="en-US" b="1" dirty="0"/>
              <a:t>에 적절한 </a:t>
            </a:r>
            <a:r>
              <a:rPr lang="en-US" altLang="ko-KR" b="1" dirty="0"/>
              <a:t>Layer</a:t>
            </a:r>
            <a:r>
              <a:rPr lang="ko-KR" altLang="en-US" b="1" dirty="0"/>
              <a:t>를 할당하여 재조정 한다</a:t>
            </a:r>
            <a:r>
              <a:rPr lang="en-US" altLang="ko-KR" b="1" dirty="0"/>
              <a:t>.</a:t>
            </a:r>
          </a:p>
          <a:p>
            <a:pPr lvl="3"/>
            <a:r>
              <a:rPr lang="en-US" altLang="ko-KR" b="1" dirty="0"/>
              <a:t>Background : thing Layer (ex, </a:t>
            </a:r>
            <a:r>
              <a:rPr lang="ko-KR" altLang="en-US" b="1" dirty="0"/>
              <a:t>무정형 데이터 </a:t>
            </a:r>
            <a:r>
              <a:rPr lang="en-US" altLang="ko-KR" b="1" dirty="0"/>
              <a:t>-&gt; grass, sky….)</a:t>
            </a:r>
          </a:p>
          <a:p>
            <a:pPr lvl="3"/>
            <a:r>
              <a:rPr lang="en-US" altLang="ko-KR" b="1"/>
              <a:t>Foreground </a:t>
            </a:r>
            <a:r>
              <a:rPr lang="en-US" altLang="ko-KR" b="1" dirty="0"/>
              <a:t>: stuff Layer(ex, </a:t>
            </a:r>
            <a:r>
              <a:rPr lang="en-US" altLang="ko-KR" dirty="0"/>
              <a:t>objects -&gt; car, person….</a:t>
            </a:r>
            <a:r>
              <a:rPr lang="en-US" altLang="ko-KR" b="1" dirty="0"/>
              <a:t>)</a:t>
            </a:r>
          </a:p>
          <a:p>
            <a:pPr lvl="2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45A62-924E-44AD-8422-D70893D2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90" y="438093"/>
            <a:ext cx="3843155" cy="16251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683A3-A66A-4631-B5DD-E669A4EB55ED}"/>
              </a:ext>
            </a:extLst>
          </p:cNvPr>
          <p:cNvSpPr/>
          <p:nvPr/>
        </p:nvSpPr>
        <p:spPr>
          <a:xfrm>
            <a:off x="10314681" y="1484784"/>
            <a:ext cx="1323728" cy="6456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C1AABE-F2F4-4450-ADB0-1686BF7A3261}"/>
              </a:ext>
            </a:extLst>
          </p:cNvPr>
          <p:cNvCxnSpPr>
            <a:cxnSpLocks/>
          </p:cNvCxnSpPr>
          <p:nvPr/>
        </p:nvCxnSpPr>
        <p:spPr>
          <a:xfrm flipH="1">
            <a:off x="9336360" y="1918048"/>
            <a:ext cx="978322" cy="19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F124C32-52E6-443D-8939-89BD82A3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3789040"/>
            <a:ext cx="6734175" cy="2257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665708-AD0E-4B98-91A0-3DB3EEC05D41}"/>
              </a:ext>
            </a:extLst>
          </p:cNvPr>
          <p:cNvSpPr txBox="1"/>
          <p:nvPr/>
        </p:nvSpPr>
        <p:spPr>
          <a:xfrm>
            <a:off x="5159896" y="623731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trace </a:t>
            </a:r>
            <a:r>
              <a:rPr lang="ko-KR" altLang="en-US" dirty="0"/>
              <a:t>기준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A1F5D2-B2B7-4673-99CA-AF57F9517882}"/>
              </a:ext>
            </a:extLst>
          </p:cNvPr>
          <p:cNvSpPr txBox="1"/>
          <p:nvPr/>
        </p:nvSpPr>
        <p:spPr>
          <a:xfrm>
            <a:off x="2783632" y="6122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mIOU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72464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TRECS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Mask-to-Image Translation</a:t>
            </a:r>
          </a:p>
          <a:p>
            <a:pPr lvl="1"/>
            <a:r>
              <a:rPr lang="en-US" altLang="ko-KR" b="1" dirty="0"/>
              <a:t>CC-FPSE </a:t>
            </a:r>
            <a:r>
              <a:rPr lang="ko-KR" altLang="en-US" b="1" dirty="0"/>
              <a:t>생성 모델을 이용하여 </a:t>
            </a:r>
            <a:r>
              <a:rPr lang="en-US" altLang="ko-KR" b="1" dirty="0"/>
              <a:t>Mask </a:t>
            </a:r>
            <a:r>
              <a:rPr lang="ko-KR" altLang="en-US" b="1" dirty="0"/>
              <a:t>이미지를 실제 이미지로 변환한다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45A62-924E-44AD-8422-D70893D2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890" y="438093"/>
            <a:ext cx="3843155" cy="16251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E683A3-A66A-4631-B5DD-E669A4EB55ED}"/>
              </a:ext>
            </a:extLst>
          </p:cNvPr>
          <p:cNvSpPr/>
          <p:nvPr/>
        </p:nvSpPr>
        <p:spPr>
          <a:xfrm>
            <a:off x="10758089" y="476672"/>
            <a:ext cx="800175" cy="9409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B262E-3E29-403C-BC8D-D4232F302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2590977"/>
            <a:ext cx="3960440" cy="1553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4E068B-56BA-4286-8C15-B70DD634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646" y="3898167"/>
            <a:ext cx="98012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7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</a:rPr>
              <a:t>도입 배경</a:t>
            </a:r>
            <a:endParaRPr lang="en-US" altLang="ko-KR" b="1" dirty="0">
              <a:latin typeface="Calibri (본문)"/>
            </a:endParaRPr>
          </a:p>
          <a:p>
            <a:r>
              <a:rPr lang="en-US" altLang="ko-KR" b="1" dirty="0" err="1">
                <a:latin typeface="Calibri (본문)"/>
              </a:rPr>
              <a:t>DataSet</a:t>
            </a:r>
            <a:endParaRPr lang="en-US" altLang="ko-KR" b="1" dirty="0">
              <a:latin typeface="Calibri (본문)"/>
            </a:endParaRPr>
          </a:p>
          <a:p>
            <a:r>
              <a:rPr lang="en-US" altLang="ko-KR" b="1" dirty="0"/>
              <a:t>TRECS</a:t>
            </a:r>
          </a:p>
          <a:p>
            <a:r>
              <a:rPr lang="ko-KR" altLang="en-US" b="1" dirty="0">
                <a:latin typeface="Calibri (본문)"/>
              </a:rPr>
              <a:t>실험</a:t>
            </a:r>
            <a:endParaRPr lang="en-US" altLang="ko-KR" b="1" dirty="0">
              <a:latin typeface="Calibri (본문)"/>
            </a:endParaRPr>
          </a:p>
          <a:p>
            <a:r>
              <a:rPr lang="ko-KR" altLang="en-US" b="1" dirty="0">
                <a:latin typeface="Calibri (본문)"/>
              </a:rPr>
              <a:t>결론 및 향후 제안</a:t>
            </a:r>
            <a:endParaRPr lang="en-US" altLang="ko-KR" b="1" dirty="0">
              <a:latin typeface="Calibr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실험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8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정량적 평가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1E6B0-9F90-41BC-BBFB-D1D0DBE3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6" y="2492896"/>
            <a:ext cx="5259892" cy="2304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2CAEAF-B051-4ECA-9F77-70404BB1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643" y="2492896"/>
            <a:ext cx="6191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86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정성적 평가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AFB1CA-82A1-4E12-9359-3FEDB1BE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9" y="1527398"/>
            <a:ext cx="6192688" cy="5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</a:rPr>
              <a:t>결론 및 향후 제안</a:t>
            </a:r>
            <a:br>
              <a:rPr lang="en-US" altLang="ko-KR" b="1" dirty="0">
                <a:latin typeface="Calibri (본문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9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</a:rPr>
              <a:t>결론 및 향후 제안</a:t>
            </a:r>
            <a:endParaRPr lang="en-US" altLang="ko-KR" sz="3600" b="1" dirty="0">
              <a:latin typeface="Calibri (본문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자세한 캡션 기반으로</a:t>
            </a:r>
            <a:r>
              <a:rPr lang="en-US" altLang="ko-KR" b="1" dirty="0"/>
              <a:t>  Text to Image</a:t>
            </a:r>
            <a:r>
              <a:rPr lang="ko-KR" altLang="en-US" b="1" dirty="0"/>
              <a:t>를 수행하는 </a:t>
            </a:r>
            <a:r>
              <a:rPr lang="en-US" altLang="ko-KR" b="1" dirty="0"/>
              <a:t>TRECS</a:t>
            </a:r>
            <a:r>
              <a:rPr lang="ko-KR" altLang="en-US" b="1" dirty="0"/>
              <a:t>를 제안함</a:t>
            </a:r>
            <a:endParaRPr lang="en-US" altLang="ko-KR" b="1" dirty="0"/>
          </a:p>
          <a:p>
            <a:pPr lvl="1"/>
            <a:r>
              <a:rPr lang="ko-KR" altLang="en-US" b="1" dirty="0">
                <a:latin typeface="+mj-ea"/>
                <a:ea typeface="+mj-ea"/>
              </a:rPr>
              <a:t>단어 랑 </a:t>
            </a:r>
            <a:r>
              <a:rPr lang="en-US" altLang="ko-KR" b="1" dirty="0">
                <a:latin typeface="+mj-ea"/>
                <a:ea typeface="+mj-ea"/>
              </a:rPr>
              <a:t>Object</a:t>
            </a:r>
            <a:r>
              <a:rPr lang="ko-KR" altLang="en-US" b="1" dirty="0">
                <a:latin typeface="+mj-ea"/>
                <a:ea typeface="+mj-ea"/>
              </a:rPr>
              <a:t>를 매칭시킴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R" b="1" dirty="0">
                <a:latin typeface="+mj-ea"/>
                <a:ea typeface="+mj-ea"/>
              </a:rPr>
              <a:t>Mouse Trace</a:t>
            </a:r>
            <a:r>
              <a:rPr lang="ko-KR" altLang="en-US" b="1" dirty="0">
                <a:latin typeface="+mj-ea"/>
                <a:ea typeface="+mj-ea"/>
              </a:rPr>
              <a:t>를 사용하여 </a:t>
            </a:r>
            <a:r>
              <a:rPr lang="en-US" altLang="ko-KR" b="1" dirty="0">
                <a:latin typeface="+mj-ea"/>
                <a:ea typeface="+mj-ea"/>
              </a:rPr>
              <a:t>Object</a:t>
            </a:r>
            <a:r>
              <a:rPr lang="ko-KR" altLang="en-US" b="1" dirty="0">
                <a:latin typeface="+mj-ea"/>
                <a:ea typeface="+mj-ea"/>
              </a:rPr>
              <a:t>별로 </a:t>
            </a:r>
            <a:r>
              <a:rPr lang="en-US" altLang="ko-KR" b="1" dirty="0">
                <a:latin typeface="+mj-ea"/>
                <a:ea typeface="+mj-ea"/>
              </a:rPr>
              <a:t>Masking </a:t>
            </a:r>
            <a:r>
              <a:rPr lang="ko-KR" altLang="en-US" b="1" dirty="0">
                <a:latin typeface="+mj-ea"/>
                <a:ea typeface="+mj-ea"/>
              </a:rPr>
              <a:t>함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R" b="1" dirty="0">
                <a:latin typeface="+mj-ea"/>
                <a:ea typeface="+mj-ea"/>
              </a:rPr>
              <a:t>IOU Score</a:t>
            </a:r>
            <a:r>
              <a:rPr lang="ko-KR" altLang="en-US" b="1" dirty="0">
                <a:latin typeface="+mj-ea"/>
                <a:ea typeface="+mj-ea"/>
              </a:rPr>
              <a:t>를 이용하여 </a:t>
            </a:r>
            <a:r>
              <a:rPr lang="en-US" altLang="ko-KR" b="1" dirty="0">
                <a:latin typeface="+mj-ea"/>
                <a:ea typeface="+mj-ea"/>
              </a:rPr>
              <a:t>Masking</a:t>
            </a:r>
            <a:r>
              <a:rPr lang="ko-KR" altLang="en-US" b="1" dirty="0">
                <a:latin typeface="+mj-ea"/>
                <a:ea typeface="+mj-ea"/>
              </a:rPr>
              <a:t>을 혼합한다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이후 </a:t>
            </a:r>
            <a:r>
              <a:rPr lang="en-US" altLang="ko-KR" b="1" dirty="0"/>
              <a:t>CC-FPSE</a:t>
            </a:r>
            <a:r>
              <a:rPr lang="ko-KR" altLang="en-US" b="1" dirty="0"/>
              <a:t>를 이용하여 이미지를 그려낸다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Image</a:t>
            </a:r>
            <a:r>
              <a:rPr lang="ko-KR" altLang="en-US" b="1" dirty="0"/>
              <a:t>대한 배치 부분은 나름 잘 맞추긴 하였다</a:t>
            </a:r>
            <a:endParaRPr lang="en-US" altLang="ko-KR" b="1" dirty="0"/>
          </a:p>
          <a:p>
            <a:pPr lvl="1"/>
            <a:r>
              <a:rPr lang="ko-KR" altLang="en-US" b="1" dirty="0"/>
              <a:t>그러나 여전히 품질은 아쉽다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Data</a:t>
            </a:r>
            <a:r>
              <a:rPr lang="ko-KR" altLang="en-US" b="1" dirty="0"/>
              <a:t>를 수집하는 것은 상당히 시일이 걸릴 것으로 판단됨</a:t>
            </a:r>
            <a:r>
              <a:rPr lang="en-US" altLang="ko-KR" b="1" dirty="0"/>
              <a:t>.</a:t>
            </a:r>
          </a:p>
          <a:p>
            <a:pPr marL="457200" lvl="1" indent="0">
              <a:buNone/>
            </a:pPr>
            <a:r>
              <a:rPr lang="en-US" altLang="ko-KR" b="1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238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</a:rPr>
              <a:t>결론 및 향후 제안</a:t>
            </a:r>
            <a:endParaRPr lang="en-US" altLang="ko-KR" sz="3600" b="1" dirty="0">
              <a:latin typeface="Calibri (본문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Dataset</a:t>
            </a:r>
            <a:r>
              <a:rPr lang="ko-KR" altLang="en-US" b="1" dirty="0">
                <a:latin typeface="Calibri (본문)"/>
                <a:ea typeface="+mj-ea"/>
              </a:rPr>
              <a:t>을 자세히 분석해 보기</a:t>
            </a:r>
            <a:endParaRPr lang="en-US" altLang="ko-KR" b="1" dirty="0">
              <a:latin typeface="Calibri (본문)"/>
              <a:ea typeface="+mj-ea"/>
            </a:endParaRPr>
          </a:p>
          <a:p>
            <a:pPr lvl="1"/>
            <a:r>
              <a:rPr lang="en-US" altLang="ko-KR" b="1" dirty="0">
                <a:latin typeface="Calibri (본문)"/>
                <a:ea typeface="+mj-ea"/>
              </a:rPr>
              <a:t>Localized Narratives	</a:t>
            </a:r>
          </a:p>
          <a:p>
            <a:pPr lvl="1"/>
            <a:r>
              <a:rPr lang="en-US" altLang="ko-KR" b="1" dirty="0">
                <a:latin typeface="Calibri (본문)"/>
              </a:rPr>
              <a:t>COCO-Stuff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Mask </a:t>
            </a:r>
            <a:r>
              <a:rPr lang="ko-KR" altLang="en-US" b="1" dirty="0">
                <a:latin typeface="+mj-ea"/>
                <a:ea typeface="+mj-ea"/>
              </a:rPr>
              <a:t>이미지 변환 논문 분석해보기</a:t>
            </a:r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R" b="1" dirty="0"/>
              <a:t>CC-FPSE</a:t>
            </a:r>
          </a:p>
          <a:p>
            <a:pPr lvl="2"/>
            <a:r>
              <a:rPr lang="en-US" altLang="ko-KR" b="1" dirty="0">
                <a:latin typeface="+mj-ea"/>
                <a:ea typeface="+mj-ea"/>
                <a:hlinkClick r:id="rId3"/>
              </a:rPr>
              <a:t>https://arxiv.org/abs/1910.06809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endParaRPr lang="en-US" altLang="ko-KR" b="1" dirty="0">
              <a:latin typeface="+mj-ea"/>
              <a:ea typeface="+mj-ea"/>
            </a:endParaRPr>
          </a:p>
          <a:p>
            <a:pPr lvl="1"/>
            <a:r>
              <a:rPr lang="en-US" altLang="ko-KR" b="1" dirty="0">
                <a:latin typeface="Calibri (본문)"/>
                <a:ea typeface="+mj-ea"/>
              </a:rPr>
              <a:t>SPADE</a:t>
            </a:r>
          </a:p>
          <a:p>
            <a:pPr lvl="2"/>
            <a:r>
              <a:rPr lang="en-US" altLang="ko-KR" dirty="0">
                <a:latin typeface="Calibri (본문)"/>
                <a:ea typeface="+mj-ea"/>
                <a:hlinkClick r:id="rId4"/>
              </a:rPr>
              <a:t>https://arxiv.org/abs/1903.07291</a:t>
            </a:r>
            <a:endParaRPr lang="en-US" altLang="ko-KR" dirty="0">
              <a:latin typeface="Calibri (본문)"/>
              <a:ea typeface="+mj-ea"/>
            </a:endParaRPr>
          </a:p>
          <a:p>
            <a:pPr lvl="2"/>
            <a:endParaRPr lang="en-US" altLang="ko-KR" b="1" dirty="0">
              <a:latin typeface="Calibri (본문)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7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기존까지는 단순한 캡션으로 자연어가 주어짐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그러나 </a:t>
            </a:r>
            <a:r>
              <a:rPr lang="en-US" altLang="ko-KR" b="1" dirty="0"/>
              <a:t>3D</a:t>
            </a:r>
            <a:r>
              <a:rPr lang="ko-KR" altLang="en-US" b="1" dirty="0"/>
              <a:t>공간상의 표현에는 무리가 있다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따라서 자세한 설명이 포함된 자연어가 필요하다</a:t>
            </a:r>
            <a:r>
              <a:rPr lang="en-US" altLang="ko-KR" b="1" dirty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4F56BB-8558-4AF7-97EF-10787B84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98" y="3140968"/>
            <a:ext cx="6093984" cy="2605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3B442A-64B9-4384-A18B-E53CB7628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2996952"/>
            <a:ext cx="3170066" cy="3096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86B4A-397B-4097-8A43-7C078E5AE02F}"/>
              </a:ext>
            </a:extLst>
          </p:cNvPr>
          <p:cNvSpPr txBox="1"/>
          <p:nvPr/>
        </p:nvSpPr>
        <p:spPr>
          <a:xfrm>
            <a:off x="1487488" y="616530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의미와 더불어 공간적인 표현에 집중 하고자 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TRECS</a:t>
            </a:r>
            <a:r>
              <a:rPr lang="ko-KR" altLang="en-US" b="1" dirty="0"/>
              <a:t>을 제안함</a:t>
            </a:r>
            <a:endParaRPr lang="en-US" altLang="ko-KR" b="1" dirty="0"/>
          </a:p>
          <a:p>
            <a:pPr lvl="1"/>
            <a:r>
              <a:rPr lang="en-US" altLang="ko-KR" b="1" dirty="0"/>
              <a:t>mouse traces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이용하여 적절한 위치에 </a:t>
            </a:r>
            <a:r>
              <a:rPr lang="en-US" altLang="ko-KR" b="1" dirty="0"/>
              <a:t>Object</a:t>
            </a:r>
            <a:r>
              <a:rPr lang="ko-KR" altLang="en-US" b="1" dirty="0"/>
              <a:t>들을 정렬시킨다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자연어의 단어 마다 </a:t>
            </a:r>
            <a:r>
              <a:rPr lang="en-US" altLang="ko-KR" b="1" dirty="0"/>
              <a:t>Object</a:t>
            </a:r>
            <a:r>
              <a:rPr lang="ko-KR" altLang="en-US" b="1" dirty="0"/>
              <a:t>들을 매칭 시킨다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5C90A-5DFF-4322-B9E6-F7900A88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2636912"/>
            <a:ext cx="2736304" cy="1864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4F2FF2-6FCA-490D-BFB6-2AEA0C0CB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664" y="5437577"/>
            <a:ext cx="5517690" cy="12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TRECS</a:t>
            </a:r>
            <a:r>
              <a:rPr lang="ko-KR" altLang="en-US" b="1" dirty="0"/>
              <a:t>을 제안함</a:t>
            </a:r>
            <a:endParaRPr lang="en-US" altLang="ko-KR" b="1" dirty="0"/>
          </a:p>
          <a:p>
            <a:pPr lvl="1"/>
            <a:r>
              <a:rPr lang="ko-KR" altLang="en-US" dirty="0"/>
              <a:t>매칭 결과에 따라 </a:t>
            </a:r>
            <a:r>
              <a:rPr lang="en-US" altLang="ko-KR" dirty="0"/>
              <a:t>Masking Image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Masking </a:t>
            </a:r>
            <a:r>
              <a:rPr lang="ko-KR" altLang="en-US" dirty="0"/>
              <a:t>이미지를 혼합 후에 실제 이미지로 생성한다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EEFF2D-61EC-482C-9850-B62122FB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31" y="2816932"/>
            <a:ext cx="4710738" cy="1224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F5BA63-EF84-4F55-956B-304506ECB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60" y="4797152"/>
            <a:ext cx="861628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5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alibri (본문)"/>
              </a:rPr>
              <a:t>DataSet</a:t>
            </a:r>
            <a:br>
              <a:rPr lang="en-US" altLang="ko-KR" b="1" dirty="0">
                <a:latin typeface="Calibri (본문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50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>
                <a:latin typeface="Calibri (본문)"/>
              </a:rPr>
              <a:t>DataSet</a:t>
            </a:r>
            <a:endParaRPr lang="en-US" altLang="ko-KR" sz="3600" b="1" dirty="0">
              <a:latin typeface="Calibri (본문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Exo"/>
              </a:rPr>
              <a:t>Localized Narratives Dataset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FD658-D72A-4781-A74B-8E8B76C2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16" y="2315882"/>
            <a:ext cx="7608168" cy="37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40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 err="1">
                <a:latin typeface="Calibri (본문)"/>
              </a:rPr>
              <a:t>DataSet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Exo"/>
              </a:rPr>
              <a:t>Localized Narratives Dataset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4" name="온라인 미디어 3" title="Localized Narratives Example">
            <a:hlinkClick r:id="" action="ppaction://media"/>
            <a:extLst>
              <a:ext uri="{FF2B5EF4-FFF2-40B4-BE49-F238E27FC236}">
                <a16:creationId xmlns:a16="http://schemas.microsoft.com/office/drawing/2014/main" id="{1874FC40-5CDB-4BE0-ADC5-6FAD682835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91544" y="2135148"/>
            <a:ext cx="7992888" cy="45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17131</TotalTime>
  <Words>412</Words>
  <Application>Microsoft Office PowerPoint</Application>
  <PresentationFormat>와이드스크린</PresentationFormat>
  <Paragraphs>242</Paragraphs>
  <Slides>25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Calibri (본문)</vt:lpstr>
      <vt:lpstr>Calibri (제목)</vt:lpstr>
      <vt:lpstr>Exo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Text-to-Image Generation Grounded by  Fine-Grained User Attention  </vt:lpstr>
      <vt:lpstr>Index</vt:lpstr>
      <vt:lpstr>도입 배경    </vt:lpstr>
      <vt:lpstr>도입 배경</vt:lpstr>
      <vt:lpstr>도입 배경</vt:lpstr>
      <vt:lpstr>도입 배경</vt:lpstr>
      <vt:lpstr>DataSet     </vt:lpstr>
      <vt:lpstr>DataSet</vt:lpstr>
      <vt:lpstr>DataSet</vt:lpstr>
      <vt:lpstr>DataSet</vt:lpstr>
      <vt:lpstr>DataSet</vt:lpstr>
      <vt:lpstr>TRECS     </vt:lpstr>
      <vt:lpstr>TRECS</vt:lpstr>
      <vt:lpstr>TRECS</vt:lpstr>
      <vt:lpstr>TRECS</vt:lpstr>
      <vt:lpstr>TRECS</vt:lpstr>
      <vt:lpstr>TRECS</vt:lpstr>
      <vt:lpstr>TRECS</vt:lpstr>
      <vt:lpstr>TRECS</vt:lpstr>
      <vt:lpstr>실험    </vt:lpstr>
      <vt:lpstr>실험</vt:lpstr>
      <vt:lpstr>실험</vt:lpstr>
      <vt:lpstr>결론 및 향후 제안     </vt:lpstr>
      <vt:lpstr>결론 및 향후 제안</vt:lpstr>
      <vt:lpstr>결론 및 향후 제안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771</cp:revision>
  <dcterms:created xsi:type="dcterms:W3CDTF">2020-10-07T11:11:01Z</dcterms:created>
  <dcterms:modified xsi:type="dcterms:W3CDTF">2021-02-15T09:21:28Z</dcterms:modified>
</cp:coreProperties>
</file>