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449" r:id="rId2"/>
    <p:sldId id="480" r:id="rId3"/>
    <p:sldId id="574" r:id="rId4"/>
    <p:sldId id="575" r:id="rId5"/>
    <p:sldId id="576" r:id="rId6"/>
    <p:sldId id="590" r:id="rId7"/>
    <p:sldId id="591" r:id="rId8"/>
    <p:sldId id="577" r:id="rId9"/>
    <p:sldId id="578" r:id="rId10"/>
    <p:sldId id="579" r:id="rId11"/>
    <p:sldId id="580" r:id="rId12"/>
    <p:sldId id="581" r:id="rId13"/>
    <p:sldId id="597" r:id="rId14"/>
    <p:sldId id="582" r:id="rId15"/>
    <p:sldId id="587" r:id="rId16"/>
    <p:sldId id="588" r:id="rId17"/>
    <p:sldId id="589" r:id="rId18"/>
    <p:sldId id="583" r:id="rId19"/>
    <p:sldId id="584" r:id="rId20"/>
    <p:sldId id="585" r:id="rId21"/>
    <p:sldId id="586" r:id="rId22"/>
    <p:sldId id="592" r:id="rId23"/>
    <p:sldId id="593" r:id="rId24"/>
    <p:sldId id="594" r:id="rId25"/>
    <p:sldId id="596" r:id="rId26"/>
    <p:sldId id="595" r:id="rId27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Y" initials="J" lastIdx="1" clrIdx="0">
    <p:extLst>
      <p:ext uri="{19B8F6BF-5375-455C-9EA6-DF929625EA0E}">
        <p15:presenceInfo xmlns:p15="http://schemas.microsoft.com/office/powerpoint/2012/main" userId="JGY" providerId="None"/>
      </p:ext>
    </p:extLst>
  </p:cmAuthor>
  <p:cmAuthor id="2" name="규열 정" initials="규정" lastIdx="7" clrIdx="1">
    <p:extLst>
      <p:ext uri="{19B8F6BF-5375-455C-9EA6-DF929625EA0E}">
        <p15:presenceInfo xmlns:p15="http://schemas.microsoft.com/office/powerpoint/2012/main" userId="336b631aa1f411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EBBE3"/>
    <a:srgbClr val="0077BB"/>
    <a:srgbClr val="FF7043"/>
    <a:srgbClr val="BBBBBB"/>
    <a:srgbClr val="EE3377"/>
    <a:srgbClr val="079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87471" autoAdjust="0"/>
  </p:normalViewPr>
  <p:slideViewPr>
    <p:cSldViewPr>
      <p:cViewPr varScale="1">
        <p:scale>
          <a:sx n="100" d="100"/>
          <a:sy n="100" d="100"/>
        </p:scale>
        <p:origin x="10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BF95-9674-4AD9-9C79-594932E5DA65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45755-919B-47ED-8D88-DB115CB94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09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5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590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786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402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964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836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227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343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890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757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3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578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121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992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961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099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497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917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914400" y="1988843"/>
            <a:ext cx="10363200" cy="1362075"/>
          </a:xfrm>
        </p:spPr>
        <p:txBody>
          <a:bodyPr anchor="t"/>
          <a:lstStyle>
            <a:lvl1pPr algn="ctr">
              <a:defRPr sz="3200" b="1" cap="all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9144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191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752600"/>
            <a:ext cx="103632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526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2672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zh-TW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zh-TW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3"/>
            <a:ext cx="3860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ko-KR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49784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 dirty="0" err="1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Kyonggi</a:t>
            </a:r>
            <a:r>
              <a:rPr lang="en-US" sz="1600" i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Univ. AI Lab.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4978400" y="0"/>
            <a:ext cx="51816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10160000" y="0"/>
            <a:ext cx="2032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itong91/StoryGA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asiclab/CPCStoryVisualization-Pytorch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083E5-5628-46AD-BEC4-FE2E83A1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2712" y="2924944"/>
            <a:ext cx="12817424" cy="1368152"/>
          </a:xfrm>
        </p:spPr>
        <p:txBody>
          <a:bodyPr/>
          <a:lstStyle/>
          <a:p>
            <a:r>
              <a:rPr lang="en-US" altLang="ko-KR" dirty="0"/>
              <a:t>Story Visualization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4E367-605D-4A77-8C77-C8E4C49C6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077072"/>
            <a:ext cx="8534400" cy="2362200"/>
          </a:xfrm>
        </p:spPr>
        <p:txBody>
          <a:bodyPr/>
          <a:lstStyle/>
          <a:p>
            <a:r>
              <a:rPr lang="en-US" altLang="ko-KR" dirty="0"/>
              <a:t>2020.12.1</a:t>
            </a:r>
          </a:p>
          <a:p>
            <a:r>
              <a:rPr lang="ko-KR" altLang="en-US" dirty="0" err="1"/>
              <a:t>정규열</a:t>
            </a:r>
            <a:endParaRPr lang="en-US" altLang="ko-KR" dirty="0"/>
          </a:p>
          <a:p>
            <a:r>
              <a:rPr lang="en-US" altLang="ko-KR" dirty="0"/>
              <a:t>Artificial Intelligence Lab</a:t>
            </a:r>
          </a:p>
          <a:p>
            <a:r>
              <a:rPr lang="en-US" altLang="ko-KR" dirty="0" err="1"/>
              <a:t>Kyonggi</a:t>
            </a:r>
            <a:r>
              <a:rPr lang="en-US" altLang="ko-KR" dirty="0"/>
              <a:t> </a:t>
            </a:r>
            <a:r>
              <a:rPr lang="en-US" altLang="ko-KR" dirty="0" err="1"/>
              <a:t>Univiersity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2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 err="1"/>
              <a:t>StoryGAN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CC3170F-3017-492C-B675-387C82468EAA}"/>
              </a:ext>
            </a:extLst>
          </p:cNvPr>
          <p:cNvSpPr txBox="1">
            <a:spLocks/>
          </p:cNvSpPr>
          <p:nvPr/>
        </p:nvSpPr>
        <p:spPr bwMode="auto">
          <a:xfrm>
            <a:off x="766851" y="1639093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Story Encoder</a:t>
            </a:r>
          </a:p>
          <a:p>
            <a:pPr lvl="1"/>
            <a:r>
              <a:rPr lang="en-US" altLang="ko-KR" b="1" dirty="0"/>
              <a:t>stochastic sampling</a:t>
            </a:r>
            <a:r>
              <a:rPr lang="ko-KR" altLang="en-US" b="1" dirty="0"/>
              <a:t>을 통해 </a:t>
            </a:r>
            <a:r>
              <a:rPr lang="en-US" altLang="ko-KR" b="1" dirty="0"/>
              <a:t>original story</a:t>
            </a:r>
            <a:r>
              <a:rPr lang="ko-KR" altLang="en-US" b="1" dirty="0"/>
              <a:t>의 불연속성을 방지함</a:t>
            </a:r>
            <a:r>
              <a:rPr lang="en-US" altLang="ko-KR" b="1" dirty="0"/>
              <a:t>. </a:t>
            </a:r>
          </a:p>
          <a:p>
            <a:pPr lvl="1"/>
            <a:r>
              <a:rPr lang="ko-KR" altLang="en-US" dirty="0">
                <a:latin typeface="+mj-ea"/>
                <a:ea typeface="+mj-ea"/>
              </a:rPr>
              <a:t>두 가지의 신경망으로 정규분포를 나타냄</a:t>
            </a:r>
            <a:endParaRPr lang="en-US" altLang="ko-KR" dirty="0">
              <a:latin typeface="+mj-ea"/>
              <a:ea typeface="+mj-ea"/>
            </a:endParaRPr>
          </a:p>
          <a:p>
            <a:pPr lvl="3"/>
            <a:r>
              <a:rPr lang="ko-KR" altLang="en-US" dirty="0">
                <a:latin typeface="+mj-ea"/>
                <a:ea typeface="+mj-ea"/>
              </a:rPr>
              <a:t>평균의 신경망</a:t>
            </a:r>
            <a:endParaRPr lang="en-US" altLang="ko-KR" dirty="0">
              <a:latin typeface="+mj-ea"/>
              <a:ea typeface="+mj-ea"/>
            </a:endParaRPr>
          </a:p>
          <a:p>
            <a:pPr lvl="3"/>
            <a:endParaRPr lang="en-US" altLang="ko-KR" dirty="0">
              <a:latin typeface="+mj-ea"/>
              <a:ea typeface="+mj-ea"/>
            </a:endParaRPr>
          </a:p>
          <a:p>
            <a:pPr lvl="3"/>
            <a:r>
              <a:rPr lang="ko-KR" altLang="en-US" dirty="0">
                <a:latin typeface="+mj-ea"/>
                <a:ea typeface="+mj-ea"/>
              </a:rPr>
              <a:t>분산의 신경망</a:t>
            </a: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2C9E8A-7309-45BB-9877-DF6B32A4E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440" y="4951786"/>
            <a:ext cx="4737621" cy="54575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3F9CD60-4F57-4DB8-930B-7041DA8D5308}"/>
              </a:ext>
            </a:extLst>
          </p:cNvPr>
          <p:cNvCxnSpPr/>
          <p:nvPr/>
        </p:nvCxnSpPr>
        <p:spPr>
          <a:xfrm>
            <a:off x="5614740" y="5440874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00DA40-606F-4050-9A63-7097A3AF587D}"/>
                  </a:ext>
                </a:extLst>
              </p:cNvPr>
              <p:cNvSpPr txBox="1"/>
              <p:nvPr/>
            </p:nvSpPr>
            <p:spPr>
              <a:xfrm>
                <a:off x="5568282" y="5534330"/>
                <a:ext cx="20166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/>
                  <a:t>신경망 결과값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00DA40-606F-4050-9A63-7097A3AF5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282" y="5534330"/>
                <a:ext cx="2016671" cy="369332"/>
              </a:xfrm>
              <a:prstGeom prst="rect">
                <a:avLst/>
              </a:prstGeom>
              <a:blipFill>
                <a:blip r:embed="rId4"/>
                <a:stretch>
                  <a:fillRect l="-2417" t="-15000" r="-2719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>
            <a:extLst>
              <a:ext uri="{FF2B5EF4-FFF2-40B4-BE49-F238E27FC236}">
                <a16:creationId xmlns:a16="http://schemas.microsoft.com/office/drawing/2014/main" id="{19EB6C3A-D7FC-4173-A18C-2410BE6C1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3792" y="3022367"/>
            <a:ext cx="432048" cy="4066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4C1550D-5F8A-47A9-A8BD-2E3FF88BFF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3792" y="3721724"/>
            <a:ext cx="590550" cy="40957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364A3F9-2578-4288-9403-433F4870A2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0253" y="3769349"/>
            <a:ext cx="2800350" cy="3619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855B5AA-AA19-4F0C-B958-87FABA75FA6E}"/>
              </a:ext>
            </a:extLst>
          </p:cNvPr>
          <p:cNvSpPr txBox="1"/>
          <p:nvPr/>
        </p:nvSpPr>
        <p:spPr>
          <a:xfrm>
            <a:off x="8518950" y="3751465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대각행렬 사용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D6E8D19-5446-4A0C-A6F6-B2C62FAAC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855" y="4463421"/>
            <a:ext cx="2604599" cy="2350127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D4C3A9D-953F-4077-88CA-8A2D10DB8949}"/>
              </a:ext>
            </a:extLst>
          </p:cNvPr>
          <p:cNvCxnSpPr>
            <a:cxnSpLocks/>
          </p:cNvCxnSpPr>
          <p:nvPr/>
        </p:nvCxnSpPr>
        <p:spPr>
          <a:xfrm flipV="1">
            <a:off x="7757965" y="5440874"/>
            <a:ext cx="673334" cy="1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17A3C04-A5EB-474A-A461-15D14D198F37}"/>
              </a:ext>
            </a:extLst>
          </p:cNvPr>
          <p:cNvSpPr txBox="1"/>
          <p:nvPr/>
        </p:nvSpPr>
        <p:spPr>
          <a:xfrm>
            <a:off x="7456108" y="5469419"/>
            <a:ext cx="23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Sampling </a:t>
            </a:r>
            <a:r>
              <a:rPr lang="ko-KR" altLang="en-US" dirty="0"/>
              <a:t>한 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34DF56D-3A33-4FE2-A697-359FFB1DE339}"/>
                  </a:ext>
                </a:extLst>
              </p:cNvPr>
              <p:cNvSpPr txBox="1"/>
              <p:nvPr/>
            </p:nvSpPr>
            <p:spPr>
              <a:xfrm>
                <a:off x="3227226" y="6036391"/>
                <a:ext cx="85124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/>
                  <a:t>Story</a:t>
                </a:r>
                <a:r>
                  <a:rPr lang="ko-KR" altLang="en-US" sz="3200" b="1" dirty="0"/>
                  <a:t>에 대한 </a:t>
                </a:r>
                <a:r>
                  <a:rPr lang="en-US" altLang="ko-KR" sz="3200" b="1" dirty="0"/>
                  <a:t>representation</a:t>
                </a:r>
                <a:r>
                  <a:rPr lang="ko-KR" altLang="en-US" sz="3200" b="1" dirty="0"/>
                  <a:t>값인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ko-KR" altLang="en-US" sz="3200" b="1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3200" b="1" dirty="0"/>
                  <a:t> 뽑아낸다</a:t>
                </a:r>
                <a:r>
                  <a:rPr lang="en-US" altLang="ko-KR" sz="3200" b="1" dirty="0"/>
                  <a:t>.</a:t>
                </a:r>
                <a:endParaRPr lang="ko-KR" altLang="en-US" sz="3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34DF56D-3A33-4FE2-A697-359FFB1DE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226" y="6036391"/>
                <a:ext cx="8512425" cy="584775"/>
              </a:xfrm>
              <a:prstGeom prst="rect">
                <a:avLst/>
              </a:prstGeom>
              <a:blipFill>
                <a:blip r:embed="rId9"/>
                <a:stretch>
                  <a:fillRect l="-1790" t="-18750" r="-1790" b="-354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901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Story GAN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CC3170F-3017-492C-B675-387C82468EAA}"/>
              </a:ext>
            </a:extLst>
          </p:cNvPr>
          <p:cNvSpPr txBox="1">
            <a:spLocks/>
          </p:cNvSpPr>
          <p:nvPr/>
        </p:nvSpPr>
        <p:spPr bwMode="auto">
          <a:xfrm>
            <a:off x="766851" y="1639093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Context Encoder</a:t>
            </a:r>
          </a:p>
          <a:p>
            <a:pPr lvl="1"/>
            <a:r>
              <a:rPr lang="en-US" altLang="ko-KR" b="1" dirty="0"/>
              <a:t>background changes </a:t>
            </a:r>
            <a:r>
              <a:rPr lang="ko-KR" altLang="en-US" b="1" dirty="0"/>
              <a:t>에 따른 효과적인 문맥 업데이트하기</a:t>
            </a:r>
            <a:endParaRPr lang="en-US" altLang="ko-KR" b="1" dirty="0"/>
          </a:p>
          <a:p>
            <a:pPr lvl="2"/>
            <a:r>
              <a:rPr lang="ko-KR" altLang="en-US" dirty="0"/>
              <a:t>배경이 빠르게 변경되면 이에 대한 </a:t>
            </a:r>
            <a:r>
              <a:rPr lang="en-US" altLang="ko-KR" dirty="0"/>
              <a:t>noise(</a:t>
            </a:r>
            <a:r>
              <a:rPr lang="ko-KR" altLang="en-US" dirty="0" err="1"/>
              <a:t>가우시안</a:t>
            </a:r>
            <a:r>
              <a:rPr lang="ko-KR" altLang="en-US" dirty="0"/>
              <a:t> 분포를 따름</a:t>
            </a:r>
            <a:r>
              <a:rPr lang="en-US" altLang="ko-KR" dirty="0"/>
              <a:t>)</a:t>
            </a:r>
            <a:r>
              <a:rPr lang="ko-KR" altLang="en-US" dirty="0"/>
              <a:t>가 발생한다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/>
              <a:t>new inputs</a:t>
            </a:r>
            <a:r>
              <a:rPr lang="ko-KR" altLang="en-US" b="1" dirty="0"/>
              <a:t>과 </a:t>
            </a:r>
            <a:r>
              <a:rPr lang="en-US" altLang="ko-KR" b="1" dirty="0"/>
              <a:t>noise</a:t>
            </a:r>
            <a:r>
              <a:rPr lang="ko-KR" altLang="en-US" b="1" dirty="0"/>
              <a:t>를 적절히 조합하기</a:t>
            </a:r>
            <a:endParaRPr lang="en-US" altLang="ko-KR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1482AF-FE19-4C06-AFBA-D9AC1E24E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473" y="4157573"/>
            <a:ext cx="3162300" cy="9239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F9637E-A9E3-4B14-8ADF-C41A07298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18" y="3549080"/>
            <a:ext cx="3429000" cy="222885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99B7767-DE9B-41F1-BCF2-3FF743DB9AB4}"/>
              </a:ext>
            </a:extLst>
          </p:cNvPr>
          <p:cNvCxnSpPr>
            <a:cxnSpLocks/>
          </p:cNvCxnSpPr>
          <p:nvPr/>
        </p:nvCxnSpPr>
        <p:spPr>
          <a:xfrm>
            <a:off x="7918773" y="4445605"/>
            <a:ext cx="798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EF5BCE-158F-48C4-8ADD-19ED2DEA1E76}"/>
              </a:ext>
            </a:extLst>
          </p:cNvPr>
          <p:cNvSpPr txBox="1"/>
          <p:nvPr/>
        </p:nvSpPr>
        <p:spPr>
          <a:xfrm>
            <a:off x="8759924" y="423289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Story </a:t>
            </a:r>
            <a:r>
              <a:rPr lang="ko-KR" altLang="en-US" dirty="0"/>
              <a:t>순서에 대응이 목적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ED29DB8-383D-4A3F-BEDD-8D18FFCF34E3}"/>
              </a:ext>
            </a:extLst>
          </p:cNvPr>
          <p:cNvCxnSpPr>
            <a:cxnSpLocks/>
          </p:cNvCxnSpPr>
          <p:nvPr/>
        </p:nvCxnSpPr>
        <p:spPr>
          <a:xfrm>
            <a:off x="7918773" y="4805645"/>
            <a:ext cx="798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1CF42E-5446-4AA6-A310-05BED8EC85E2}"/>
              </a:ext>
            </a:extLst>
          </p:cNvPr>
          <p:cNvSpPr txBox="1"/>
          <p:nvPr/>
        </p:nvSpPr>
        <p:spPr>
          <a:xfrm>
            <a:off x="8726054" y="4630004"/>
            <a:ext cx="336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최종적인 요점</a:t>
            </a:r>
            <a:r>
              <a:rPr lang="en-US" altLang="ko-KR" dirty="0"/>
              <a:t>(Gist)</a:t>
            </a:r>
            <a:r>
              <a:rPr lang="ko-KR" altLang="en-US" dirty="0"/>
              <a:t>을 </a:t>
            </a:r>
            <a:r>
              <a:rPr lang="ko-KR" altLang="en-US" dirty="0" err="1"/>
              <a:t>뽑아냄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EB23F6-2E4C-4006-A0A6-EA57AF7AA2D6}"/>
                  </a:ext>
                </a:extLst>
              </p:cNvPr>
              <p:cNvSpPr txBox="1"/>
              <p:nvPr/>
            </p:nvSpPr>
            <p:spPr>
              <a:xfrm>
                <a:off x="1623362" y="6056536"/>
                <a:ext cx="1008056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sz="3200" b="1" dirty="0"/>
                  <a:t> </a:t>
                </a:r>
                <a:r>
                  <a:rPr lang="en-US" altLang="ko-KR" sz="3200" b="1" dirty="0"/>
                  <a:t>: </a:t>
                </a:r>
                <a:r>
                  <a:rPr lang="ko-KR" altLang="en-US" sz="3200" b="1" dirty="0"/>
                  <a:t>전체적인 문맥과 지역적인 문맥의 정보를 담고 있다</a:t>
                </a:r>
                <a:r>
                  <a:rPr lang="en-US" altLang="ko-KR" sz="3200" b="1" dirty="0"/>
                  <a:t>.</a:t>
                </a:r>
                <a:endParaRPr lang="ko-KR" altLang="en-US" sz="32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EB23F6-2E4C-4006-A0A6-EA57AF7AA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62" y="6056536"/>
                <a:ext cx="10080563" cy="584775"/>
              </a:xfrm>
              <a:prstGeom prst="rect">
                <a:avLst/>
              </a:prstGeom>
              <a:blipFill>
                <a:blip r:embed="rId5"/>
                <a:stretch>
                  <a:fillRect t="-18947" b="-36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EE334E0A-4B51-49CD-B383-33263A004A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0096" y="3106262"/>
            <a:ext cx="40005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74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Story GAN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CC3170F-3017-492C-B675-387C82468EAA}"/>
              </a:ext>
            </a:extLst>
          </p:cNvPr>
          <p:cNvSpPr txBox="1">
            <a:spLocks/>
          </p:cNvSpPr>
          <p:nvPr/>
        </p:nvSpPr>
        <p:spPr bwMode="auto">
          <a:xfrm>
            <a:off x="609600" y="1590675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두 가지의 </a:t>
            </a:r>
            <a:r>
              <a:rPr lang="en-US" altLang="ko-KR" b="1" dirty="0"/>
              <a:t>Discriminators</a:t>
            </a:r>
          </a:p>
          <a:p>
            <a:pPr lvl="1"/>
            <a:r>
              <a:rPr lang="en-US" altLang="ko-KR" dirty="0"/>
              <a:t>Image Discriminators</a:t>
            </a:r>
          </a:p>
          <a:p>
            <a:pPr lvl="2"/>
            <a:r>
              <a:rPr lang="ko-KR" altLang="en-US" dirty="0"/>
              <a:t> 지역적 줄거리로 </a:t>
            </a:r>
            <a:r>
              <a:rPr lang="ko-KR" altLang="en-US" dirty="0" err="1"/>
              <a:t>부터</a:t>
            </a:r>
            <a:r>
              <a:rPr lang="ko-KR" altLang="en-US" dirty="0"/>
              <a:t> 일관성을 체크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story Discriminators</a:t>
            </a:r>
          </a:p>
          <a:p>
            <a:pPr lvl="2"/>
            <a:r>
              <a:rPr lang="ko-KR" altLang="en-US" dirty="0"/>
              <a:t>전체 줄거리로 </a:t>
            </a:r>
            <a:r>
              <a:rPr lang="ko-KR" altLang="en-US" dirty="0" err="1"/>
              <a:t>부터</a:t>
            </a:r>
            <a:r>
              <a:rPr lang="ko-KR" altLang="en-US" dirty="0"/>
              <a:t> 일관성을 체크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9BA0E2-4AA5-4687-88E5-A61092A9A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3068960"/>
            <a:ext cx="10353675" cy="5429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9EDFF3-EBB9-4308-8776-DA4749391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556" y="5206727"/>
            <a:ext cx="93345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78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Story GAN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CC3170F-3017-492C-B675-387C82468EAA}"/>
              </a:ext>
            </a:extLst>
          </p:cNvPr>
          <p:cNvSpPr txBox="1">
            <a:spLocks/>
          </p:cNvSpPr>
          <p:nvPr/>
        </p:nvSpPr>
        <p:spPr bwMode="auto">
          <a:xfrm>
            <a:off x="609600" y="1590675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story Discriminators</a:t>
            </a:r>
          </a:p>
          <a:p>
            <a:pPr lvl="1"/>
            <a:r>
              <a:rPr lang="ko-KR" altLang="en-US" dirty="0"/>
              <a:t>전체 줄거리로 부 터 일관성을 체크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9EDFF3-EBB9-4308-8776-DA4749391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087" y="2564904"/>
            <a:ext cx="7965826" cy="658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93B263-0A0B-4648-A17C-20C144040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648" y="3223304"/>
            <a:ext cx="61341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34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Story GAN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CC3170F-3017-492C-B675-387C82468EAA}"/>
              </a:ext>
            </a:extLst>
          </p:cNvPr>
          <p:cNvSpPr txBox="1">
            <a:spLocks/>
          </p:cNvSpPr>
          <p:nvPr/>
        </p:nvSpPr>
        <p:spPr bwMode="auto">
          <a:xfrm>
            <a:off x="609600" y="1590675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Final loss</a:t>
            </a:r>
          </a:p>
          <a:p>
            <a:pPr lvl="1"/>
            <a:r>
              <a:rPr lang="en-US" altLang="ko-KR" dirty="0"/>
              <a:t>Image Discriminators</a:t>
            </a:r>
            <a:r>
              <a:rPr lang="ko-KR" altLang="en-US" dirty="0"/>
              <a:t>의 </a:t>
            </a:r>
            <a:r>
              <a:rPr lang="en-US" altLang="ko-KR" dirty="0"/>
              <a:t>loss</a:t>
            </a:r>
          </a:p>
          <a:p>
            <a:pPr lvl="2"/>
            <a:r>
              <a:rPr lang="ko-KR" altLang="en-US" dirty="0"/>
              <a:t>지역적 줄거리로 부 터 일관성을 체크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story Discriminators</a:t>
            </a:r>
            <a:r>
              <a:rPr lang="ko-KR" altLang="en-US" dirty="0"/>
              <a:t>의 </a:t>
            </a:r>
            <a:r>
              <a:rPr lang="en-US" altLang="ko-KR" dirty="0"/>
              <a:t>loss</a:t>
            </a:r>
          </a:p>
          <a:p>
            <a:pPr lvl="2"/>
            <a:r>
              <a:rPr lang="ko-KR" altLang="en-US" dirty="0"/>
              <a:t>전체 줄거리로 부 터 일관성을 체크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Story Encoder</a:t>
            </a:r>
            <a:r>
              <a:rPr lang="ko-KR" altLang="en-US" dirty="0"/>
              <a:t>의 </a:t>
            </a:r>
            <a:r>
              <a:rPr lang="en-US" altLang="ko-KR" dirty="0"/>
              <a:t>loss.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A4D779-0F6E-4A55-A1C8-527B8AF4D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087" y="5085184"/>
            <a:ext cx="6015825" cy="82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57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CP-CSV</a:t>
            </a:r>
            <a:br>
              <a:rPr lang="en-US" altLang="ko-KR" b="1" dirty="0"/>
            </a:br>
            <a:br>
              <a:rPr lang="en-US" altLang="ko-KR" b="1" dirty="0"/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49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CP-CSV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CC3170F-3017-492C-B675-387C82468EAA}"/>
              </a:ext>
            </a:extLst>
          </p:cNvPr>
          <p:cNvSpPr txBox="1">
            <a:spLocks/>
          </p:cNvSpPr>
          <p:nvPr/>
        </p:nvSpPr>
        <p:spPr bwMode="auto">
          <a:xfrm>
            <a:off x="513697" y="1630362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856487-7C74-4EFD-A244-D0D4766CB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602" y="1908249"/>
            <a:ext cx="8418795" cy="3041501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A5B817B-84C6-4FD2-87FB-51510E967A34}"/>
              </a:ext>
            </a:extLst>
          </p:cNvPr>
          <p:cNvCxnSpPr/>
          <p:nvPr/>
        </p:nvCxnSpPr>
        <p:spPr>
          <a:xfrm>
            <a:off x="1886602" y="5013176"/>
            <a:ext cx="21931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ED86BD8-F9C0-441D-AC53-93023D978204}"/>
              </a:ext>
            </a:extLst>
          </p:cNvPr>
          <p:cNvCxnSpPr/>
          <p:nvPr/>
        </p:nvCxnSpPr>
        <p:spPr>
          <a:xfrm flipV="1">
            <a:off x="2983189" y="5013176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6952CE-D563-47E7-93A7-053CAD8CC1FA}"/>
              </a:ext>
            </a:extLst>
          </p:cNvPr>
          <p:cNvSpPr txBox="1"/>
          <p:nvPr/>
        </p:nvSpPr>
        <p:spPr>
          <a:xfrm>
            <a:off x="1991544" y="5572561"/>
            <a:ext cx="219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Story </a:t>
            </a:r>
            <a:r>
              <a:rPr lang="en-US" altLang="ko-KR" dirty="0" err="1"/>
              <a:t>gan</a:t>
            </a:r>
            <a:r>
              <a:rPr lang="ko-KR" altLang="en-US" dirty="0"/>
              <a:t>과 동일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E25C3D6-5A78-449A-868C-45E46F3D6F7C}"/>
              </a:ext>
            </a:extLst>
          </p:cNvPr>
          <p:cNvCxnSpPr>
            <a:cxnSpLocks/>
          </p:cNvCxnSpPr>
          <p:nvPr/>
        </p:nvCxnSpPr>
        <p:spPr>
          <a:xfrm flipV="1">
            <a:off x="10268602" y="3573016"/>
            <a:ext cx="0" cy="1224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1758C82-453F-41B6-9B67-260A4C21AB22}"/>
              </a:ext>
            </a:extLst>
          </p:cNvPr>
          <p:cNvCxnSpPr>
            <a:cxnSpLocks/>
          </p:cNvCxnSpPr>
          <p:nvPr/>
        </p:nvCxnSpPr>
        <p:spPr>
          <a:xfrm>
            <a:off x="10276533" y="4135883"/>
            <a:ext cx="459734" cy="116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C139FB-E6E5-44FE-B86F-F4BCEB986F7F}"/>
              </a:ext>
            </a:extLst>
          </p:cNvPr>
          <p:cNvSpPr txBox="1"/>
          <p:nvPr/>
        </p:nvSpPr>
        <p:spPr>
          <a:xfrm>
            <a:off x="9639680" y="5378914"/>
            <a:ext cx="219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Story </a:t>
            </a:r>
            <a:r>
              <a:rPr lang="en-US" altLang="ko-KR" dirty="0" err="1"/>
              <a:t>gan</a:t>
            </a:r>
            <a:r>
              <a:rPr lang="ko-KR" altLang="en-US" dirty="0"/>
              <a:t>과 동일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9521C7-A3CC-42EF-853A-7F49D4C17CD8}"/>
              </a:ext>
            </a:extLst>
          </p:cNvPr>
          <p:cNvSpPr/>
          <p:nvPr/>
        </p:nvSpPr>
        <p:spPr>
          <a:xfrm>
            <a:off x="7392144" y="1939404"/>
            <a:ext cx="3168346" cy="1507513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FA9D77-878B-4B62-9060-F51B6773A929}"/>
              </a:ext>
            </a:extLst>
          </p:cNvPr>
          <p:cNvCxnSpPr>
            <a:cxnSpLocks/>
          </p:cNvCxnSpPr>
          <p:nvPr/>
        </p:nvCxnSpPr>
        <p:spPr>
          <a:xfrm>
            <a:off x="10589759" y="2626075"/>
            <a:ext cx="474793" cy="820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94D3C4C-08CD-4945-B87A-CCD5CE8AAF3C}"/>
              </a:ext>
            </a:extLst>
          </p:cNvPr>
          <p:cNvSpPr txBox="1"/>
          <p:nvPr/>
        </p:nvSpPr>
        <p:spPr>
          <a:xfrm>
            <a:off x="10736267" y="3497481"/>
            <a:ext cx="219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추가됨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68E2E39-EDFA-4CEB-BB9A-63D493FB48C5}"/>
              </a:ext>
            </a:extLst>
          </p:cNvPr>
          <p:cNvCxnSpPr/>
          <p:nvPr/>
        </p:nvCxnSpPr>
        <p:spPr>
          <a:xfrm>
            <a:off x="5087888" y="5013176"/>
            <a:ext cx="2193174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35582A6-31ED-4D57-B5A2-983650C529AF}"/>
              </a:ext>
            </a:extLst>
          </p:cNvPr>
          <p:cNvCxnSpPr/>
          <p:nvPr/>
        </p:nvCxnSpPr>
        <p:spPr>
          <a:xfrm flipV="1">
            <a:off x="6240016" y="5013176"/>
            <a:ext cx="0" cy="576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E827FBA-A760-41AF-A7B4-064BD08BB857}"/>
              </a:ext>
            </a:extLst>
          </p:cNvPr>
          <p:cNvSpPr txBox="1"/>
          <p:nvPr/>
        </p:nvSpPr>
        <p:spPr>
          <a:xfrm>
            <a:off x="4741767" y="5589240"/>
            <a:ext cx="319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Feature</a:t>
            </a:r>
            <a:r>
              <a:rPr lang="ko-KR" altLang="en-US" dirty="0">
                <a:solidFill>
                  <a:srgbClr val="0000FF"/>
                </a:solidFill>
              </a:rPr>
              <a:t>를 뽑은 후 생성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추가됨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E311B-CB09-4008-850F-3ED3B4314073}"/>
              </a:ext>
            </a:extLst>
          </p:cNvPr>
          <p:cNvSpPr txBox="1"/>
          <p:nvPr/>
        </p:nvSpPr>
        <p:spPr>
          <a:xfrm>
            <a:off x="2467769" y="6286265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Story GAN</a:t>
            </a:r>
            <a:r>
              <a:rPr lang="ko-KR" altLang="en-US" sz="2400" b="1" dirty="0"/>
              <a:t>의 시각화의 품질 향상을 위한 모듈을 추가함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69610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CP-CSV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32521-141A-430C-892B-52F18AF9B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58962"/>
            <a:ext cx="10972800" cy="4953000"/>
          </a:xfrm>
        </p:spPr>
        <p:txBody>
          <a:bodyPr/>
          <a:lstStyle/>
          <a:p>
            <a:r>
              <a:rPr lang="en-US" altLang="ko-KR" b="1" dirty="0"/>
              <a:t>Figure-Ground Aware Generation</a:t>
            </a:r>
          </a:p>
          <a:p>
            <a:pPr lvl="1"/>
            <a:r>
              <a:rPr lang="en-US" altLang="ko-KR" dirty="0"/>
              <a:t>Foreground</a:t>
            </a:r>
            <a:r>
              <a:rPr lang="en-US" altLang="ko-KR" b="1" dirty="0"/>
              <a:t> </a:t>
            </a:r>
            <a:r>
              <a:rPr lang="ko-KR" altLang="en-US" b="1" dirty="0"/>
              <a:t>정보 또한 </a:t>
            </a:r>
            <a:r>
              <a:rPr lang="ko-KR" altLang="en-US" b="1" u="sng" dirty="0"/>
              <a:t>시각화의 품질 향상에 </a:t>
            </a:r>
            <a:r>
              <a:rPr lang="ko-KR" altLang="en-US" b="1" dirty="0"/>
              <a:t>매우 중요하다</a:t>
            </a:r>
            <a:r>
              <a:rPr lang="en-US" altLang="ko-KR" b="1" dirty="0"/>
              <a:t>.</a:t>
            </a:r>
          </a:p>
          <a:p>
            <a:pPr lvl="1"/>
            <a:r>
              <a:rPr lang="en-US" altLang="ko-KR" dirty="0"/>
              <a:t>figure-ground discriminator</a:t>
            </a:r>
            <a:r>
              <a:rPr lang="ko-KR" altLang="en-US" dirty="0"/>
              <a:t>를 추가하였다</a:t>
            </a:r>
            <a:r>
              <a:rPr lang="en-US" altLang="ko-KR" dirty="0"/>
              <a:t>.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EF9326-E38F-4729-BA35-89A11C0F2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7" y="3794398"/>
            <a:ext cx="2592288" cy="19442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707976-59C7-443A-8036-CD34D2B5B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88296"/>
            <a:ext cx="2592288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74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  <a:br>
              <a:rPr lang="en-US" altLang="ko-KR" b="1" dirty="0"/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359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/>
              <a:t>실험 </a:t>
            </a:r>
            <a:r>
              <a:rPr lang="en-US" altLang="ko-KR" sz="3600" b="1" dirty="0"/>
              <a:t>- </a:t>
            </a:r>
            <a:r>
              <a:rPr lang="en-US" altLang="ko-KR" sz="3600" b="1" dirty="0" err="1"/>
              <a:t>StoryGAN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CC3170F-3017-492C-B675-387C82468EAA}"/>
              </a:ext>
            </a:extLst>
          </p:cNvPr>
          <p:cNvSpPr txBox="1">
            <a:spLocks/>
          </p:cNvSpPr>
          <p:nvPr/>
        </p:nvSpPr>
        <p:spPr bwMode="auto">
          <a:xfrm>
            <a:off x="609600" y="1590675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CLEVR-SV</a:t>
            </a:r>
          </a:p>
          <a:p>
            <a:pPr lvl="1"/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467B52-5143-4410-91ED-DAAF1BEF1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" y="2347912"/>
            <a:ext cx="115728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6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Index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도입 배경</a:t>
            </a:r>
            <a:endParaRPr lang="en-US" altLang="ko-KR" b="1" dirty="0">
              <a:latin typeface="Calibri (제목)"/>
            </a:endParaRPr>
          </a:p>
          <a:p>
            <a:r>
              <a:rPr lang="en-US" altLang="ko-KR" b="1" dirty="0">
                <a:latin typeface="Calibri (제목)"/>
              </a:rPr>
              <a:t>CLEVR Dataset</a:t>
            </a:r>
          </a:p>
          <a:p>
            <a:r>
              <a:rPr lang="en-US" altLang="ko-KR" b="1" dirty="0" err="1"/>
              <a:t>StoryGAN</a:t>
            </a:r>
            <a:endParaRPr lang="en-US" altLang="ko-KR" b="1" dirty="0"/>
          </a:p>
          <a:p>
            <a:r>
              <a:rPr lang="en-US" altLang="ko-KR" b="1" dirty="0"/>
              <a:t>CP-CSV</a:t>
            </a:r>
          </a:p>
          <a:p>
            <a:r>
              <a:rPr lang="ko-KR" altLang="en-US" b="1" dirty="0">
                <a:latin typeface="Calibri (제목)"/>
              </a:rPr>
              <a:t>실험</a:t>
            </a:r>
            <a:endParaRPr lang="en-US" altLang="ko-KR" b="1" dirty="0">
              <a:latin typeface="Calibri (제목)"/>
            </a:endParaRPr>
          </a:p>
          <a:p>
            <a:r>
              <a:rPr lang="ko-KR" altLang="en-US" sz="2800" b="1" dirty="0">
                <a:latin typeface="Calibri (제목)"/>
                <a:ea typeface="+mj-ea"/>
              </a:rPr>
              <a:t>결론 및 의견</a:t>
            </a:r>
            <a:endParaRPr lang="en-US" altLang="ko-KR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2761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/>
              <a:t>실험 </a:t>
            </a:r>
            <a:r>
              <a:rPr lang="en-US" altLang="ko-KR" sz="3600" b="1" dirty="0"/>
              <a:t>- </a:t>
            </a:r>
            <a:r>
              <a:rPr lang="en-US" altLang="ko-KR" sz="3600" b="1" dirty="0" err="1"/>
              <a:t>StoryGAN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CC3170F-3017-492C-B675-387C82468EAA}"/>
              </a:ext>
            </a:extLst>
          </p:cNvPr>
          <p:cNvSpPr txBox="1">
            <a:spLocks/>
          </p:cNvSpPr>
          <p:nvPr/>
        </p:nvSpPr>
        <p:spPr bwMode="auto">
          <a:xfrm>
            <a:off x="609600" y="1590675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Pororo</a:t>
            </a:r>
            <a:r>
              <a:rPr lang="en-US" altLang="ko-KR" dirty="0"/>
              <a:t>-SV</a:t>
            </a:r>
          </a:p>
          <a:p>
            <a:r>
              <a:rPr lang="en-US" altLang="ko-KR" dirty="0"/>
              <a:t>)</a:t>
            </a:r>
            <a:endParaRPr lang="en-US" altLang="ko-KR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52A410-4A10-4B35-A6A9-9D5BE8163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1995012"/>
            <a:ext cx="5688632" cy="48318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C7448D-7961-486B-B5E1-8AC928897870}"/>
              </a:ext>
            </a:extLst>
          </p:cNvPr>
          <p:cNvSpPr txBox="1"/>
          <p:nvPr/>
        </p:nvSpPr>
        <p:spPr>
          <a:xfrm>
            <a:off x="6242373" y="3212976"/>
            <a:ext cx="59790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루피는 웃지만 화를 내는 경향이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뽀로로는 노래와 춤을 추고 루피는 화를 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루피는  뽀로로에게 그만 하라고 </a:t>
            </a:r>
            <a:r>
              <a:rPr lang="en-US" altLang="ko-KR" dirty="0"/>
              <a:t>, </a:t>
            </a:r>
            <a:r>
              <a:rPr lang="ko-KR" altLang="en-US" dirty="0"/>
              <a:t>뽀로로는 멈춘다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루피가 뽀로로에게 이유를 묻고</a:t>
            </a:r>
            <a:r>
              <a:rPr lang="en-US" altLang="ko-KR" dirty="0"/>
              <a:t>, </a:t>
            </a:r>
            <a:r>
              <a:rPr lang="ko-KR" altLang="en-US" dirty="0"/>
              <a:t>뽀로로는 깜짝 놀란다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뽀로로가 루피에게 설명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436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/>
              <a:t>실험 </a:t>
            </a:r>
            <a:r>
              <a:rPr lang="en-US" altLang="ko-KR" sz="3600" b="1" dirty="0"/>
              <a:t>- </a:t>
            </a:r>
            <a:r>
              <a:rPr lang="en-US" altLang="ko-KR" sz="3600" b="1" dirty="0" err="1"/>
              <a:t>StoryGAN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CC3170F-3017-492C-B675-387C82468EAA}"/>
              </a:ext>
            </a:extLst>
          </p:cNvPr>
          <p:cNvSpPr txBox="1">
            <a:spLocks/>
          </p:cNvSpPr>
          <p:nvPr/>
        </p:nvSpPr>
        <p:spPr bwMode="auto">
          <a:xfrm>
            <a:off x="609600" y="1590675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Pororo</a:t>
            </a:r>
            <a:r>
              <a:rPr lang="en-US" altLang="ko-KR" dirty="0"/>
              <a:t>-SV</a:t>
            </a:r>
          </a:p>
          <a:p>
            <a:r>
              <a:rPr lang="en-US" altLang="ko-KR" dirty="0"/>
              <a:t>)</a:t>
            </a:r>
            <a:endParaRPr lang="en-US" altLang="ko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7448D-7961-486B-B5E1-8AC928897870}"/>
              </a:ext>
            </a:extLst>
          </p:cNvPr>
          <p:cNvSpPr txBox="1"/>
          <p:nvPr/>
        </p:nvSpPr>
        <p:spPr>
          <a:xfrm>
            <a:off x="6242373" y="3212976"/>
            <a:ext cx="59790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Eddy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는 지금 일어난 일에 충격을 받는다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뽀로로는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Eddy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에게 복제 되었다고 말한다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뽀로로는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Eddy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에게 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Apple SD Gothic Neo"/>
              </a:rPr>
              <a:t>크롱이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 기계에 들어갔다고 말했다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Eddy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는 별 문제 아니라고 말한다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.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뽀로로가 루피에게 설명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D632E0-4503-4B0A-ACEE-0B2EB2E2B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2060476"/>
            <a:ext cx="5440701" cy="47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37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/>
              <a:t>실험 </a:t>
            </a:r>
            <a:r>
              <a:rPr lang="en-US" altLang="ko-KR" sz="3600" b="1" dirty="0"/>
              <a:t>- </a:t>
            </a:r>
            <a:r>
              <a:rPr lang="en-US" altLang="ko-KR" sz="3600" b="1" dirty="0" err="1"/>
              <a:t>StoryGAN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CC3170F-3017-492C-B675-387C82468EAA}"/>
              </a:ext>
            </a:extLst>
          </p:cNvPr>
          <p:cNvSpPr txBox="1">
            <a:spLocks/>
          </p:cNvSpPr>
          <p:nvPr/>
        </p:nvSpPr>
        <p:spPr bwMode="auto">
          <a:xfrm>
            <a:off x="407368" y="1555973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Pororo</a:t>
            </a:r>
            <a:r>
              <a:rPr lang="en-US" altLang="ko-KR" dirty="0"/>
              <a:t>-SV</a:t>
            </a:r>
          </a:p>
          <a:p>
            <a:pPr marL="0" indent="0">
              <a:buNone/>
            </a:pPr>
            <a:endParaRPr lang="en-US" altLang="ko-KR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D1C36B-8767-485E-9F04-82A187040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1555973"/>
            <a:ext cx="5976664" cy="4685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B3676B-7AB1-49D8-A910-C41F1488AC04}"/>
              </a:ext>
            </a:extLst>
          </p:cNvPr>
          <p:cNvSpPr txBox="1"/>
          <p:nvPr/>
        </p:nvSpPr>
        <p:spPr>
          <a:xfrm>
            <a:off x="1955540" y="5677976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400" b="1" dirty="0"/>
          </a:p>
          <a:p>
            <a:pPr algn="ctr"/>
            <a:r>
              <a:rPr lang="ko-KR" altLang="en-US" sz="2400" b="1" dirty="0"/>
              <a:t>인물을 삽입 하는 것은 범용적으로 대응 가능하다고  판단된다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30432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/>
              <a:t>실험 </a:t>
            </a:r>
            <a:r>
              <a:rPr lang="en-US" altLang="ko-KR" sz="3600" b="1" dirty="0"/>
              <a:t>- CP-CSV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CC3170F-3017-492C-B675-387C82468EAA}"/>
              </a:ext>
            </a:extLst>
          </p:cNvPr>
          <p:cNvSpPr txBox="1">
            <a:spLocks/>
          </p:cNvSpPr>
          <p:nvPr/>
        </p:nvSpPr>
        <p:spPr bwMode="auto">
          <a:xfrm>
            <a:off x="407368" y="1555973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Pororo</a:t>
            </a:r>
            <a:r>
              <a:rPr lang="en-US" altLang="ko-KR" dirty="0"/>
              <a:t>-SV</a:t>
            </a:r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3676B-7AB1-49D8-A910-C41F1488AC04}"/>
              </a:ext>
            </a:extLst>
          </p:cNvPr>
          <p:cNvSpPr txBox="1"/>
          <p:nvPr/>
        </p:nvSpPr>
        <p:spPr>
          <a:xfrm>
            <a:off x="1728410" y="5857860"/>
            <a:ext cx="8735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앞서 본 </a:t>
            </a:r>
            <a:r>
              <a:rPr lang="en-US" altLang="ko-KR" sz="2400" b="1" dirty="0"/>
              <a:t>Story GAN</a:t>
            </a:r>
            <a:r>
              <a:rPr lang="ko-KR" altLang="en-US" sz="2400" b="1" dirty="0"/>
              <a:t>에 비하여 </a:t>
            </a:r>
            <a:r>
              <a:rPr lang="en-US" altLang="ko-KR" sz="2400" b="1" dirty="0"/>
              <a:t>Ground Truth </a:t>
            </a:r>
            <a:r>
              <a:rPr lang="ko-KR" altLang="en-US" sz="2400" b="1" dirty="0"/>
              <a:t>정보에 더욱 더 가깝다</a:t>
            </a:r>
            <a:r>
              <a:rPr lang="en-US" altLang="ko-KR" sz="2400" b="1" dirty="0"/>
              <a:t>.</a:t>
            </a:r>
          </a:p>
          <a:p>
            <a:pPr algn="ctr"/>
            <a:r>
              <a:rPr lang="en-US" altLang="ko-KR" sz="2400" b="1" dirty="0"/>
              <a:t>Story GAN</a:t>
            </a:r>
            <a:r>
              <a:rPr lang="ko-KR" altLang="en-US" sz="2400" b="1" dirty="0"/>
              <a:t>의 생성 품질 또한 좋지 않다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094AE3-C788-4496-80C2-7084CAABC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1665759"/>
            <a:ext cx="9001000" cy="419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59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 dirty="0">
                <a:latin typeface="Calibri (제목)"/>
                <a:ea typeface="+mj-ea"/>
              </a:rPr>
              <a:t>결론 및 의견</a:t>
            </a:r>
            <a:br>
              <a:rPr lang="en-US" altLang="ko-KR" sz="4000" b="1" dirty="0">
                <a:latin typeface="+mj-ea"/>
                <a:ea typeface="+mj-ea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750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  <a:ea typeface="+mj-ea"/>
              </a:rPr>
              <a:t>결론 및 의견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CC3170F-3017-492C-B675-387C82468EAA}"/>
              </a:ext>
            </a:extLst>
          </p:cNvPr>
          <p:cNvSpPr txBox="1">
            <a:spLocks/>
          </p:cNvSpPr>
          <p:nvPr/>
        </p:nvSpPr>
        <p:spPr bwMode="auto">
          <a:xfrm>
            <a:off x="407368" y="1609426"/>
            <a:ext cx="11593288" cy="504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Story Gan</a:t>
            </a:r>
          </a:p>
          <a:p>
            <a:pPr lvl="1"/>
            <a:r>
              <a:rPr lang="ko-KR" altLang="en-US" b="1" dirty="0"/>
              <a:t>두가지의 판별자를 사용함</a:t>
            </a:r>
            <a:endParaRPr lang="en-US" altLang="ko-KR" b="1" dirty="0"/>
          </a:p>
          <a:p>
            <a:pPr lvl="2"/>
            <a:r>
              <a:rPr lang="ko-KR" altLang="en-US" b="1" dirty="0"/>
              <a:t>이미지 </a:t>
            </a:r>
            <a:r>
              <a:rPr lang="ko-KR" altLang="en-US" b="1" dirty="0" err="1"/>
              <a:t>판별자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dirty="0"/>
              <a:t>이미지가 일치 하도록 유도</a:t>
            </a:r>
            <a:endParaRPr lang="en-US" altLang="ko-KR" dirty="0"/>
          </a:p>
          <a:p>
            <a:pPr lvl="2"/>
            <a:r>
              <a:rPr lang="ko-KR" altLang="en-US" b="1" dirty="0"/>
              <a:t>줄거리 </a:t>
            </a:r>
            <a:r>
              <a:rPr lang="ko-KR" altLang="en-US" b="1" dirty="0" err="1"/>
              <a:t>판별자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dirty="0"/>
              <a:t>줄거리가 일관성을 유지 하도록 유도</a:t>
            </a:r>
            <a:endParaRPr lang="en-US" altLang="ko-KR" dirty="0"/>
          </a:p>
          <a:p>
            <a:pPr lvl="1"/>
            <a:r>
              <a:rPr lang="ko-KR" altLang="en-US" b="1" dirty="0"/>
              <a:t>시각화 된 결과의 품질은 좋지 않다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r>
              <a:rPr lang="en-US" altLang="ko-KR" b="1" dirty="0"/>
              <a:t>CP-CSV</a:t>
            </a:r>
          </a:p>
          <a:p>
            <a:pPr lvl="1"/>
            <a:r>
              <a:rPr lang="en-US" altLang="ko-KR" b="1" dirty="0"/>
              <a:t>Story Gan</a:t>
            </a:r>
            <a:r>
              <a:rPr lang="ko-KR" altLang="en-US" b="1" dirty="0"/>
              <a:t>에 두가지 기능을 추가 하였다</a:t>
            </a:r>
            <a:r>
              <a:rPr lang="en-US" altLang="ko-KR" b="1" dirty="0"/>
              <a:t>.</a:t>
            </a:r>
          </a:p>
          <a:p>
            <a:pPr lvl="2"/>
            <a:r>
              <a:rPr lang="ko-KR" altLang="en-US" b="1" dirty="0"/>
              <a:t>특징을 추출하여 </a:t>
            </a:r>
            <a:r>
              <a:rPr lang="ko-KR" altLang="en-US" dirty="0"/>
              <a:t>판별자에게 검사 받는다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/>
              <a:t>Foreground </a:t>
            </a:r>
            <a:r>
              <a:rPr lang="ko-KR" altLang="en-US" b="1" dirty="0"/>
              <a:t>정보 또한 이용한다</a:t>
            </a:r>
            <a:r>
              <a:rPr lang="en-US" altLang="ko-KR" b="1" dirty="0"/>
              <a:t>.</a:t>
            </a:r>
          </a:p>
          <a:p>
            <a:pPr lvl="2"/>
            <a:r>
              <a:rPr lang="ko-KR" altLang="en-US" dirty="0"/>
              <a:t>시각화의 품질 또한 상승 하였다</a:t>
            </a:r>
            <a:r>
              <a:rPr lang="en-US" altLang="ko-KR" dirty="0"/>
              <a:t>.</a:t>
            </a:r>
          </a:p>
          <a:p>
            <a:pPr lvl="2"/>
            <a:endParaRPr lang="en-US" altLang="ko-KR" b="1" dirty="0"/>
          </a:p>
          <a:p>
            <a:endParaRPr lang="en-US" altLang="ko-KR" dirty="0"/>
          </a:p>
          <a:p>
            <a:pPr lvl="2"/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107692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  <a:ea typeface="+mj-ea"/>
              </a:rPr>
              <a:t>결론 및 의견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CC3170F-3017-492C-B675-387C82468EAA}"/>
              </a:ext>
            </a:extLst>
          </p:cNvPr>
          <p:cNvSpPr txBox="1">
            <a:spLocks/>
          </p:cNvSpPr>
          <p:nvPr/>
        </p:nvSpPr>
        <p:spPr bwMode="auto">
          <a:xfrm>
            <a:off x="407368" y="1609426"/>
            <a:ext cx="11593288" cy="504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개인 의견</a:t>
            </a:r>
            <a:endParaRPr lang="en-US" altLang="ko-KR" b="1" dirty="0"/>
          </a:p>
          <a:p>
            <a:pPr lvl="1"/>
            <a:r>
              <a:rPr lang="ko-KR" altLang="en-US" b="1" dirty="0"/>
              <a:t>생성된 이미지의 품질이 완벽할지는 아직 미지수이다</a:t>
            </a:r>
            <a:r>
              <a:rPr lang="en-US" altLang="ko-KR" b="1" dirty="0"/>
              <a:t>.</a:t>
            </a:r>
          </a:p>
          <a:p>
            <a:pPr lvl="1"/>
            <a:endParaRPr lang="en-US" altLang="ko-KR" b="1" dirty="0"/>
          </a:p>
          <a:p>
            <a:pPr lvl="1"/>
            <a:r>
              <a:rPr lang="ko-KR" altLang="en-US" b="1" dirty="0"/>
              <a:t>학습된 줄거리 이외의 내용이 추가 된다면 엉뚱한 결과를 나타낼 것으로 판단됨</a:t>
            </a:r>
            <a:endParaRPr lang="en-US" altLang="ko-KR" b="1" dirty="0"/>
          </a:p>
          <a:p>
            <a:pPr lvl="2"/>
            <a:r>
              <a:rPr lang="ko-KR" altLang="en-US" dirty="0"/>
              <a:t>이런 경우 다시 학습 시켜야 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b="1" dirty="0"/>
              <a:t>인물에 대한 정보는 범용적으로 대응 가능하다고 판단됨</a:t>
            </a:r>
            <a:endParaRPr lang="en-US" altLang="ko-KR" b="1" dirty="0"/>
          </a:p>
          <a:p>
            <a:pPr lvl="2"/>
            <a:r>
              <a:rPr lang="ko-KR" altLang="en-US" dirty="0"/>
              <a:t>그러나 새로운 인물이 등장하면 또 다시 학습 시켜야 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b="1" dirty="0"/>
          </a:p>
          <a:p>
            <a:endParaRPr lang="en-US" altLang="ko-KR" dirty="0"/>
          </a:p>
          <a:p>
            <a:pPr lvl="2"/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4519C1-2645-4C7E-A7FC-A266E803AA7D}"/>
              </a:ext>
            </a:extLst>
          </p:cNvPr>
          <p:cNvSpPr txBox="1"/>
          <p:nvPr/>
        </p:nvSpPr>
        <p:spPr>
          <a:xfrm>
            <a:off x="1451484" y="5868978"/>
            <a:ext cx="9289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원하는 결과를 위한 데이터의 확보가 가장 중요하다 판단됨</a:t>
            </a:r>
          </a:p>
        </p:txBody>
      </p:sp>
    </p:spTree>
    <p:extLst>
      <p:ext uri="{BB962C8B-B14F-4D97-AF65-F5344CB8AC3E}">
        <p14:creationId xmlns:p14="http://schemas.microsoft.com/office/powerpoint/2010/main" val="90311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도입 배경</a:t>
            </a: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00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>
                <a:latin typeface="Calibri (제목)"/>
              </a:rPr>
              <a:t>도입 배경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ko-KR" altLang="en-US" sz="2400" b="1" dirty="0"/>
              <a:t>줄거리를 이용하여 이미지를 생성하는 것은 어려운 일이다</a:t>
            </a:r>
            <a:r>
              <a:rPr lang="en-US" altLang="ko-KR" sz="2400" b="1" dirty="0"/>
              <a:t>.</a:t>
            </a:r>
          </a:p>
          <a:p>
            <a:pPr lvl="1"/>
            <a:r>
              <a:rPr lang="ko-KR" altLang="en-US" sz="2000" b="1" dirty="0"/>
              <a:t>대표적인 어려운 점</a:t>
            </a:r>
            <a:r>
              <a:rPr lang="en-US" altLang="ko-KR" sz="2000" b="1" dirty="0"/>
              <a:t>.</a:t>
            </a:r>
          </a:p>
          <a:p>
            <a:pPr lvl="2"/>
            <a:r>
              <a:rPr lang="ko-KR" altLang="en-US" sz="1800" dirty="0"/>
              <a:t>이미지 순서는 전체 이야기가 일관성 있게 묘사 되어야 한다</a:t>
            </a:r>
            <a:r>
              <a:rPr lang="en-US" altLang="ko-KR" sz="1800" dirty="0"/>
              <a:t>.</a:t>
            </a:r>
          </a:p>
          <a:p>
            <a:pPr lvl="2"/>
            <a:r>
              <a:rPr lang="ko-KR" altLang="en-US" sz="1800" dirty="0"/>
              <a:t>캐릭터의 특징에 대한 다양성의 보증</a:t>
            </a:r>
            <a:endParaRPr lang="en-US" altLang="ko-KR" sz="1800" dirty="0"/>
          </a:p>
          <a:p>
            <a:pPr lvl="2"/>
            <a:r>
              <a:rPr lang="ko-KR" altLang="en-US" sz="1800" dirty="0"/>
              <a:t>암시적 목적도 반영 </a:t>
            </a:r>
            <a:r>
              <a:rPr lang="ko-KR" altLang="en-US" sz="1800" dirty="0" err="1"/>
              <a:t>되야함</a:t>
            </a:r>
            <a:endParaRPr lang="en-US" altLang="ko-KR" sz="1800" dirty="0"/>
          </a:p>
          <a:p>
            <a:pPr lvl="2"/>
            <a:endParaRPr lang="en-US" altLang="ko-KR" sz="1800" dirty="0"/>
          </a:p>
          <a:p>
            <a:pPr lvl="1"/>
            <a:r>
              <a:rPr lang="en-US" altLang="ko-KR" sz="2000" b="1" dirty="0"/>
              <a:t>Story GAN</a:t>
            </a:r>
            <a:r>
              <a:rPr lang="ko-KR" altLang="en-US" sz="2000" b="1" dirty="0"/>
              <a:t> 와 을 </a:t>
            </a:r>
            <a:r>
              <a:rPr lang="en-US" altLang="ko-KR" sz="2000" b="1" dirty="0"/>
              <a:t>CP-CSV </a:t>
            </a:r>
            <a:r>
              <a:rPr lang="ko-KR" altLang="en-US" sz="2000" b="1" dirty="0"/>
              <a:t>제안함</a:t>
            </a:r>
            <a:endParaRPr lang="en-US" altLang="ko-KR" sz="2000" b="1" dirty="0"/>
          </a:p>
          <a:p>
            <a:pPr lvl="2"/>
            <a:r>
              <a:rPr lang="en-US" altLang="ko-KR" sz="1800" b="1" dirty="0"/>
              <a:t>Story GAN(2018)</a:t>
            </a:r>
          </a:p>
          <a:p>
            <a:pPr lvl="3"/>
            <a:r>
              <a:rPr lang="ko-KR" altLang="en-US" sz="1800" dirty="0"/>
              <a:t>두개의</a:t>
            </a:r>
            <a:r>
              <a:rPr lang="en-US" altLang="ko-KR" sz="1600" dirty="0"/>
              <a:t> Discriminators</a:t>
            </a:r>
            <a:r>
              <a:rPr lang="ko-KR" altLang="en-US" sz="1600" dirty="0"/>
              <a:t>가 설정됨</a:t>
            </a:r>
            <a:endParaRPr lang="en-US" altLang="ko-KR" sz="1800" dirty="0"/>
          </a:p>
          <a:p>
            <a:pPr lvl="2"/>
            <a:r>
              <a:rPr lang="en-US" altLang="ko-KR" sz="1800" b="1" dirty="0"/>
              <a:t>CP-CSV(2020)</a:t>
            </a:r>
          </a:p>
          <a:p>
            <a:pPr lvl="3"/>
            <a:r>
              <a:rPr lang="en-US" altLang="ko-KR" sz="1800" dirty="0"/>
              <a:t>Story GAN</a:t>
            </a:r>
            <a:r>
              <a:rPr lang="ko-KR" altLang="en-US" sz="1800" dirty="0"/>
              <a:t>의 확장버전 </a:t>
            </a:r>
            <a:r>
              <a:rPr lang="en-US" altLang="ko-KR" sz="1800" dirty="0"/>
              <a:t>(Figure-Ground Discriminator, </a:t>
            </a:r>
            <a:r>
              <a:rPr lang="ko-KR" altLang="en-US" sz="1800" dirty="0"/>
              <a:t>특징 추출과정 추가</a:t>
            </a:r>
            <a:r>
              <a:rPr lang="en-US" altLang="ko-KR" sz="1800" dirty="0"/>
              <a:t>)</a:t>
            </a:r>
          </a:p>
          <a:p>
            <a:pPr lvl="2"/>
            <a:r>
              <a:rPr lang="en-US" altLang="ko-KR" sz="1800" dirty="0"/>
              <a:t>CLEVR</a:t>
            </a:r>
            <a:r>
              <a:rPr lang="ko-KR" altLang="en-US" sz="1800" dirty="0"/>
              <a:t>와 뽀로로 데이터 셋을 사용함</a:t>
            </a:r>
            <a:endParaRPr lang="en-US" altLang="ko-KR" sz="1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4944B-8E25-41B3-95B7-A3CDD87F9A6A}"/>
              </a:ext>
            </a:extLst>
          </p:cNvPr>
          <p:cNvSpPr txBox="1"/>
          <p:nvPr/>
        </p:nvSpPr>
        <p:spPr>
          <a:xfrm>
            <a:off x="2279576" y="6007477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Story GAN </a:t>
            </a:r>
            <a:r>
              <a:rPr lang="ko-KR" altLang="en-US" dirty="0"/>
              <a:t>소스 코드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https://github.com/yitong91/StoryGAN</a:t>
            </a:r>
            <a:endParaRPr lang="en-US" altLang="ko-KR" dirty="0"/>
          </a:p>
          <a:p>
            <a:r>
              <a:rPr lang="en-US" altLang="ko-KR" b="1" dirty="0"/>
              <a:t>CP-CSV </a:t>
            </a:r>
            <a:r>
              <a:rPr lang="ko-KR" altLang="en-US" dirty="0"/>
              <a:t>소스 코드 </a:t>
            </a:r>
            <a:r>
              <a:rPr lang="en-US" altLang="ko-KR" dirty="0">
                <a:hlinkClick r:id="rId4"/>
              </a:rPr>
              <a:t>https://github.com/basiclab/CPCStoryVisualization-Pytorch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258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>
                <a:latin typeface="Calibri (제목)"/>
              </a:rPr>
              <a:t>도입 배경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0B5557-83FF-4A85-B505-55C4C844B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500" y="1484784"/>
            <a:ext cx="5400600" cy="4455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A789AD-2CA3-461A-95CC-547B11A3334D}"/>
              </a:ext>
            </a:extLst>
          </p:cNvPr>
          <p:cNvSpPr txBox="1"/>
          <p:nvPr/>
        </p:nvSpPr>
        <p:spPr>
          <a:xfrm>
            <a:off x="2855640" y="6106934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 story </a:t>
            </a:r>
            <a:r>
              <a:rPr lang="ko-KR" altLang="en-US" sz="2800" b="1" dirty="0"/>
              <a:t>전개 과정</a:t>
            </a:r>
          </a:p>
        </p:txBody>
      </p:sp>
    </p:spTree>
    <p:extLst>
      <p:ext uri="{BB962C8B-B14F-4D97-AF65-F5344CB8AC3E}">
        <p14:creationId xmlns:p14="http://schemas.microsoft.com/office/powerpoint/2010/main" val="271249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</a:rPr>
              <a:t>CLEVR Dataset</a:t>
            </a: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96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CLEVR Dataset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8FBD7B-9805-4D16-8C6F-D0CECB639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7" y="2291693"/>
            <a:ext cx="2592288" cy="1944216"/>
          </a:xfrm>
          <a:prstGeom prst="rect">
            <a:avLst/>
          </a:prstGeom>
        </p:spPr>
      </p:pic>
      <p:pic>
        <p:nvPicPr>
          <p:cNvPr id="9" name="그림 8" descr="옅은, 밤하늘이(가) 표시된 사진&#10;&#10;자동 생성된 설명">
            <a:extLst>
              <a:ext uri="{FF2B5EF4-FFF2-40B4-BE49-F238E27FC236}">
                <a16:creationId xmlns:a16="http://schemas.microsoft.com/office/drawing/2014/main" id="{358151F9-39D0-47C5-AE3F-8F9CAAB38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1" y="2291693"/>
            <a:ext cx="2592288" cy="19442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D5B9030-354F-4711-ACB6-EAD1F324A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7" y="4382852"/>
            <a:ext cx="2592288" cy="19442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221F3E9-7685-4387-BF23-F029BF9EDB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4377494"/>
            <a:ext cx="2592288" cy="19442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216559-3542-44ED-96CB-A82BA55E7C97}"/>
              </a:ext>
            </a:extLst>
          </p:cNvPr>
          <p:cNvSpPr txBox="1"/>
          <p:nvPr/>
        </p:nvSpPr>
        <p:spPr>
          <a:xfrm>
            <a:off x="839417" y="1700808"/>
            <a:ext cx="201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Image</a:t>
            </a:r>
            <a:endParaRPr lang="ko-KR" altLang="en-US" sz="2400" b="1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AF28711-3657-4348-9D7C-4E3567A20479}"/>
              </a:ext>
            </a:extLst>
          </p:cNvPr>
          <p:cNvCxnSpPr/>
          <p:nvPr/>
        </p:nvCxnSpPr>
        <p:spPr>
          <a:xfrm>
            <a:off x="6672064" y="1484784"/>
            <a:ext cx="0" cy="5373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9A6700-F865-400A-BE58-9BD7B7D92C49}"/>
              </a:ext>
            </a:extLst>
          </p:cNvPr>
          <p:cNvSpPr txBox="1"/>
          <p:nvPr/>
        </p:nvSpPr>
        <p:spPr>
          <a:xfrm>
            <a:off x="6844705" y="1700808"/>
            <a:ext cx="201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story</a:t>
            </a:r>
            <a:endParaRPr lang="ko-KR" alt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F92882-F5CE-4E8E-91AA-6A7DFB065A07}"/>
              </a:ext>
            </a:extLst>
          </p:cNvPr>
          <p:cNvSpPr txBox="1"/>
          <p:nvPr/>
        </p:nvSpPr>
        <p:spPr>
          <a:xfrm>
            <a:off x="7104112" y="3717032"/>
            <a:ext cx="381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CLEVR_dict.npy</a:t>
            </a:r>
            <a:r>
              <a:rPr lang="ko-KR" altLang="en-US" dirty="0"/>
              <a:t>로 제공함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6A0220-E9CA-4045-971C-6F98B929AB84}"/>
              </a:ext>
            </a:extLst>
          </p:cNvPr>
          <p:cNvSpPr txBox="1"/>
          <p:nvPr/>
        </p:nvSpPr>
        <p:spPr>
          <a:xfrm>
            <a:off x="7333944" y="5271591"/>
            <a:ext cx="266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384</a:t>
            </a:r>
            <a:r>
              <a:rPr lang="ko-KR" altLang="en-US" dirty="0"/>
              <a:t>개 데이터</a:t>
            </a:r>
          </a:p>
        </p:txBody>
      </p:sp>
    </p:spTree>
    <p:extLst>
      <p:ext uri="{BB962C8B-B14F-4D97-AF65-F5344CB8AC3E}">
        <p14:creationId xmlns:p14="http://schemas.microsoft.com/office/powerpoint/2010/main" val="2945561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Story GAN</a:t>
            </a:r>
            <a:br>
              <a:rPr lang="en-US" altLang="ko-KR" b="1" dirty="0"/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67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 err="1"/>
              <a:t>StoryGAN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AA846D-499A-46B3-9CB0-2182C5D48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008" y="1484784"/>
            <a:ext cx="9137584" cy="36724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CCEB6F-15BE-451D-813D-1CD56BDDE1AF}"/>
              </a:ext>
            </a:extLst>
          </p:cNvPr>
          <p:cNvSpPr txBox="1"/>
          <p:nvPr/>
        </p:nvSpPr>
        <p:spPr>
          <a:xfrm>
            <a:off x="7032104" y="5106034"/>
            <a:ext cx="4320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Story Encoder : </a:t>
            </a:r>
            <a:r>
              <a:rPr lang="ko-KR" altLang="en-US" dirty="0"/>
              <a:t>전체 줄거리를 관리함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Context Encoder :  </a:t>
            </a:r>
            <a:r>
              <a:rPr lang="ko-KR" altLang="en-US" dirty="0"/>
              <a:t>문맥을 관리함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Discriminator : </a:t>
            </a:r>
            <a:r>
              <a:rPr lang="ko-KR" altLang="en-US" dirty="0"/>
              <a:t>일관성을 유지 시킴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84270AE-214A-4920-B337-E99DA4311DFA}"/>
              </a:ext>
            </a:extLst>
          </p:cNvPr>
          <p:cNvCxnSpPr>
            <a:cxnSpLocks/>
          </p:cNvCxnSpPr>
          <p:nvPr/>
        </p:nvCxnSpPr>
        <p:spPr>
          <a:xfrm>
            <a:off x="1228206" y="4628640"/>
            <a:ext cx="672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009993AF-1581-423C-AF1C-2AE116A43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37" y="5425479"/>
            <a:ext cx="2352675" cy="361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8949DC-DCC1-4516-B89A-766E34A26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711" y="5846013"/>
            <a:ext cx="2447925" cy="4000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C9DDCBE-72EB-464A-AC30-B33393A6A8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962" y="6315118"/>
            <a:ext cx="2305050" cy="3048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B58A895-7DEB-43B1-AD2F-53E3E3FA9F0E}"/>
              </a:ext>
            </a:extLst>
          </p:cNvPr>
          <p:cNvCxnSpPr/>
          <p:nvPr/>
        </p:nvCxnSpPr>
        <p:spPr>
          <a:xfrm>
            <a:off x="2775012" y="5606454"/>
            <a:ext cx="65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B04A7A-B069-4798-BFCB-6374157D48B0}"/>
              </a:ext>
            </a:extLst>
          </p:cNvPr>
          <p:cNvSpPr txBox="1"/>
          <p:nvPr/>
        </p:nvSpPr>
        <p:spPr>
          <a:xfrm>
            <a:off x="3431704" y="5425479"/>
            <a:ext cx="203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Story </a:t>
            </a:r>
            <a:r>
              <a:rPr lang="ko-KR" altLang="en-US" dirty="0"/>
              <a:t>문장 집합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57DFD39-0EEE-40A3-8286-8240A02524CC}"/>
              </a:ext>
            </a:extLst>
          </p:cNvPr>
          <p:cNvCxnSpPr/>
          <p:nvPr/>
        </p:nvCxnSpPr>
        <p:spPr>
          <a:xfrm>
            <a:off x="2870297" y="6074290"/>
            <a:ext cx="65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256871-7F30-4D7C-96C3-713DB67D04BE}"/>
              </a:ext>
            </a:extLst>
          </p:cNvPr>
          <p:cNvSpPr txBox="1"/>
          <p:nvPr/>
        </p:nvSpPr>
        <p:spPr>
          <a:xfrm>
            <a:off x="3526989" y="5876291"/>
            <a:ext cx="203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생성된 </a:t>
            </a:r>
            <a:r>
              <a:rPr lang="en-US" altLang="ko-KR" dirty="0"/>
              <a:t>Image </a:t>
            </a:r>
            <a:r>
              <a:rPr lang="ko-KR" altLang="en-US" dirty="0"/>
              <a:t>집합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48040B8-1E3A-4E47-8038-DF3253A3F4CB}"/>
              </a:ext>
            </a:extLst>
          </p:cNvPr>
          <p:cNvCxnSpPr/>
          <p:nvPr/>
        </p:nvCxnSpPr>
        <p:spPr>
          <a:xfrm>
            <a:off x="2775012" y="6467558"/>
            <a:ext cx="65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AC2D4D4-6836-4F99-98D2-A9F607379165}"/>
              </a:ext>
            </a:extLst>
          </p:cNvPr>
          <p:cNvSpPr txBox="1"/>
          <p:nvPr/>
        </p:nvSpPr>
        <p:spPr>
          <a:xfrm>
            <a:off x="3431704" y="6286583"/>
            <a:ext cx="203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원본 </a:t>
            </a:r>
            <a:r>
              <a:rPr lang="en-US" altLang="ko-KR" dirty="0"/>
              <a:t>image </a:t>
            </a:r>
            <a:r>
              <a:rPr lang="ko-KR" altLang="en-US" dirty="0"/>
              <a:t>집합</a:t>
            </a:r>
          </a:p>
        </p:txBody>
      </p:sp>
    </p:spTree>
    <p:extLst>
      <p:ext uri="{BB962C8B-B14F-4D97-AF65-F5344CB8AC3E}">
        <p14:creationId xmlns:p14="http://schemas.microsoft.com/office/powerpoint/2010/main" val="3003108127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11766</TotalTime>
  <Words>678</Words>
  <Application>Microsoft Office PowerPoint</Application>
  <PresentationFormat>와이드스크린</PresentationFormat>
  <Paragraphs>248</Paragraphs>
  <Slides>26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Apple SD Gothic Neo</vt:lpstr>
      <vt:lpstr>Calibri (제목)</vt:lpstr>
      <vt:lpstr>맑은 고딕</vt:lpstr>
      <vt:lpstr>새굴림</vt:lpstr>
      <vt:lpstr>Arial</vt:lpstr>
      <vt:lpstr>Calibri</vt:lpstr>
      <vt:lpstr>Cambria Math</vt:lpstr>
      <vt:lpstr>Tahoma</vt:lpstr>
      <vt:lpstr>Wingdings</vt:lpstr>
      <vt:lpstr>연구실</vt:lpstr>
      <vt:lpstr>Story Visualization    </vt:lpstr>
      <vt:lpstr>Index</vt:lpstr>
      <vt:lpstr>도입 배경    </vt:lpstr>
      <vt:lpstr>도입 배경</vt:lpstr>
      <vt:lpstr>도입 배경</vt:lpstr>
      <vt:lpstr>CLEVR Dataset     </vt:lpstr>
      <vt:lpstr>CLEVR Dataset</vt:lpstr>
      <vt:lpstr>Story GAN     </vt:lpstr>
      <vt:lpstr>StoryGAN</vt:lpstr>
      <vt:lpstr>StoryGAN</vt:lpstr>
      <vt:lpstr>Story GAN</vt:lpstr>
      <vt:lpstr>Story GAN</vt:lpstr>
      <vt:lpstr>Story GAN</vt:lpstr>
      <vt:lpstr>Story GAN</vt:lpstr>
      <vt:lpstr>CP-CSV      </vt:lpstr>
      <vt:lpstr>CP-CSV</vt:lpstr>
      <vt:lpstr>CP-CSV</vt:lpstr>
      <vt:lpstr>실험     </vt:lpstr>
      <vt:lpstr>실험 - StoryGAN</vt:lpstr>
      <vt:lpstr>실험 - StoryGAN</vt:lpstr>
      <vt:lpstr>실험 - StoryGAN</vt:lpstr>
      <vt:lpstr>실험 - StoryGAN</vt:lpstr>
      <vt:lpstr>실험 - CP-CSV</vt:lpstr>
      <vt:lpstr>결론 및 의견     </vt:lpstr>
      <vt:lpstr>결론 및 의견</vt:lpstr>
      <vt:lpstr>결론 및 의견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PLUG AND PLAY LANGUAGE MODELS:  A SIMPLE APPROACH TO CONTROLLED TEXT GENERATION</dc:title>
  <dc:creator>규열 정</dc:creator>
  <cp:lastModifiedBy>규열 정</cp:lastModifiedBy>
  <cp:revision>450</cp:revision>
  <dcterms:created xsi:type="dcterms:W3CDTF">2020-10-07T11:11:01Z</dcterms:created>
  <dcterms:modified xsi:type="dcterms:W3CDTF">2020-12-01T08:02:21Z</dcterms:modified>
</cp:coreProperties>
</file>