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6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5.xml"/><Relationship Id="rId21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386eda31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386eda31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386eda31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386eda31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386eda31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386eda31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431808bfd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431808bfd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86eda319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86eda319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386eda319_0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4386eda319_0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32297fe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32297fe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32297fe9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32297fe9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31808bf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31808bf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386eda3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386eda3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386eda3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386eda3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386eda3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386eda3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Project1 ME-781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Name- Swapnil Jayant Kumar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no- 160100022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Instructor- Prof. Asim Tewari</a:t>
            </a:r>
            <a:endParaRPr/>
          </a:p>
        </p:txBody>
      </p:sp>
      <p:sp>
        <p:nvSpPr>
          <p:cNvPr id="130" name="Google Shape;130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763075" y="2709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Comparison of Non-linear regression and KNN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311700" y="1499600"/>
            <a:ext cx="3794700" cy="30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Variation of error with degree of the polynomial.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error starts to rise at the end due to the phenomena of overfitting</a:t>
            </a:r>
            <a:endParaRPr/>
          </a:p>
        </p:txBody>
      </p:sp>
      <p:pic>
        <p:nvPicPr>
          <p:cNvPr id="197" name="Google Shape;197;p22" title="Points sco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4500" y="1401500"/>
            <a:ext cx="4627800" cy="353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763075" y="2990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Comparison of Non-linear regression and KNN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311700" y="1737850"/>
            <a:ext cx="3556500" cy="28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Variation of error with the number of neighbours.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error starts to rise after 2 neighbours end due to the phenomena of overfitting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is clear from both the graphs that MSE of KNN is less than polynomial, but overfits much quickly than the polynomial. </a:t>
            </a:r>
            <a:endParaRPr/>
          </a:p>
        </p:txBody>
      </p:sp>
      <p:pic>
        <p:nvPicPr>
          <p:cNvPr id="205" name="Google Shape;205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8125" y="1345450"/>
            <a:ext cx="4964175" cy="322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and comparison with subsets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was performed on the data. Following are the values of RSE obtained for the two cases-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RSE for one component= </a:t>
            </a:r>
            <a:r>
              <a:rPr b="1" lang="en"/>
              <a:t>753.949240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RSE for two components= </a:t>
            </a:r>
            <a:r>
              <a:rPr b="1" lang="en"/>
              <a:t>755.920130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On</a:t>
            </a:r>
            <a:r>
              <a:rPr lang="en"/>
              <a:t> an average error by PCA and subset sampling are almost same. It can be considered as effective as subset sampling.</a:t>
            </a:r>
            <a:endParaRPr b="1"/>
          </a:p>
        </p:txBody>
      </p:sp>
      <p:sp>
        <p:nvSpPr>
          <p:cNvPr id="213" name="Google Shape;213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819150" y="2168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						Thank You!!</a:t>
            </a:r>
            <a:endParaRPr/>
          </a:p>
        </p:txBody>
      </p:sp>
      <p:sp>
        <p:nvSpPr>
          <p:cNvPr id="219" name="Google Shape;219;p2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ctrTitle"/>
          </p:nvPr>
        </p:nvSpPr>
        <p:spPr>
          <a:xfrm>
            <a:off x="1891350" y="434451"/>
            <a:ext cx="5361300" cy="74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analysis of Data</a:t>
            </a:r>
            <a:endParaRPr/>
          </a:p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1704550" y="1177242"/>
            <a:ext cx="53613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following slide shows variation of Output Y with all the input variables X1, X2, X3, X4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It is clearly visible that the variation of output Y is much more better with respect to X1 than any other </a:t>
            </a:r>
            <a:r>
              <a:rPr lang="en"/>
              <a:t>attribute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Plots for parameters are also shown below to give sense of correlation between them  </a:t>
            </a:r>
            <a:r>
              <a:rPr lang="en"/>
              <a:t>.</a:t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27" y="294325"/>
            <a:ext cx="4107048" cy="253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5075" y="294325"/>
            <a:ext cx="4107049" cy="25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6700" y="2802731"/>
            <a:ext cx="3292673" cy="2035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5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42263" y="2802725"/>
            <a:ext cx="3292683" cy="203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50" y="403900"/>
            <a:ext cx="3505946" cy="21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800" y="403902"/>
            <a:ext cx="3505924" cy="216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2413" y="2427425"/>
            <a:ext cx="3666227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 title="Chart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4489" y="2427425"/>
            <a:ext cx="3666227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94250"/>
            <a:ext cx="4286250" cy="2650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96425"/>
            <a:ext cx="4286250" cy="2650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ctrTitle"/>
          </p:nvPr>
        </p:nvSpPr>
        <p:spPr>
          <a:xfrm>
            <a:off x="1858700" y="408017"/>
            <a:ext cx="5361300" cy="98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List of python files to be run for different </a:t>
            </a:r>
            <a:r>
              <a:rPr lang="en" sz="1900"/>
              <a:t>parts</a:t>
            </a:r>
            <a:endParaRPr sz="1900"/>
          </a:p>
        </p:txBody>
      </p:sp>
      <p:sp>
        <p:nvSpPr>
          <p:cNvPr id="168" name="Google Shape;168;p18"/>
          <p:cNvSpPr txBox="1"/>
          <p:nvPr>
            <p:ph idx="1" type="subTitle"/>
          </p:nvPr>
        </p:nvSpPr>
        <p:spPr>
          <a:xfrm>
            <a:off x="1891350" y="1298850"/>
            <a:ext cx="5361300" cy="11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Part1</a:t>
            </a:r>
            <a:r>
              <a:rPr lang="en"/>
              <a:t>- part1.py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				   </a:t>
            </a:r>
            <a:r>
              <a:rPr b="1" lang="en"/>
              <a:t>Part2</a:t>
            </a:r>
            <a:r>
              <a:rPr lang="en"/>
              <a:t>-part2.py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Part3</a:t>
            </a:r>
            <a:r>
              <a:rPr lang="en"/>
              <a:t>-part3.py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Part4</a:t>
            </a:r>
            <a:r>
              <a:rPr lang="en"/>
              <a:t>-part4.py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The results stated in this presentation are subjected to some variations on running the python files again</a:t>
            </a:r>
            <a:endParaRPr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Python libraries used- </a:t>
            </a:r>
            <a:r>
              <a:rPr lang="en" u="sng"/>
              <a:t>argparse, matplotlib, sklearn, numpy, scipy </a:t>
            </a:r>
            <a:endParaRPr u="sng"/>
          </a:p>
          <a:p>
            <a: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First ¾ of data used as training data and remaining ¼ used as test for part 1, 2 and 4</a:t>
            </a:r>
            <a:endParaRPr/>
          </a:p>
        </p:txBody>
      </p:sp>
      <p:sp>
        <p:nvSpPr>
          <p:cNvPr id="169" name="Google Shape;169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with all the four parameters-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819150" y="1878000"/>
            <a:ext cx="7505700" cy="25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 values of coefficients are as follows= </a:t>
            </a:r>
            <a:endParaRPr u="sng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β0=</a:t>
            </a:r>
            <a:r>
              <a:rPr b="1" lang="en"/>
              <a:t>-406.67873152 ,  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β1=</a:t>
            </a:r>
            <a:r>
              <a:rPr b="1" lang="en"/>
              <a:t>152.79384466 ,  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β2=</a:t>
            </a:r>
            <a:r>
              <a:rPr b="1" lang="en"/>
              <a:t>513.40190293 , 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β3=</a:t>
            </a:r>
            <a:r>
              <a:rPr b="1" lang="en"/>
              <a:t>-42.79818088, 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β4=</a:t>
            </a:r>
            <a:r>
              <a:rPr b="1" lang="en"/>
              <a:t> -80.82629064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MSE on the training data =</a:t>
            </a:r>
            <a:r>
              <a:rPr b="1" lang="en"/>
              <a:t>763.435569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RSE for the test data =</a:t>
            </a:r>
            <a:r>
              <a:rPr b="1" lang="en"/>
              <a:t>875.453535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 values for the coefficient are= </a:t>
            </a:r>
            <a:r>
              <a:rPr b="1" lang="en"/>
              <a:t>0.122, 0,  0.303, 0.442, 0.077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Subset </a:t>
            </a:r>
            <a:r>
              <a:rPr lang="en"/>
              <a:t>sampling</a:t>
            </a:r>
            <a:r>
              <a:rPr lang="en"/>
              <a:t> of the parameters-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approach followed here was forward stepwise approach.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Test for lowest values of MSE was performed taking each variable at a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</a:t>
            </a:r>
            <a:r>
              <a:rPr lang="en"/>
              <a:t>selecting</a:t>
            </a:r>
            <a:r>
              <a:rPr lang="en"/>
              <a:t> the best variable, all the three </a:t>
            </a:r>
            <a:r>
              <a:rPr lang="en"/>
              <a:t>combination</a:t>
            </a:r>
            <a:r>
              <a:rPr lang="en"/>
              <a:t> with remaining variables with the selected were tried for minimum MSE. By this forward </a:t>
            </a:r>
            <a:r>
              <a:rPr lang="en"/>
              <a:t>approach</a:t>
            </a:r>
            <a:r>
              <a:rPr lang="en"/>
              <a:t>, two variables were selected.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/>
              <a:t>Following are the result of the subset selection-</a:t>
            </a:r>
            <a:endParaRPr u="sng"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Best parameter = </a:t>
            </a:r>
            <a:r>
              <a:rPr b="1" lang="en"/>
              <a:t>x1</a:t>
            </a:r>
            <a:r>
              <a:rPr lang="en"/>
              <a:t> and </a:t>
            </a:r>
            <a:r>
              <a:rPr lang="en"/>
              <a:t>it gave an RSE of </a:t>
            </a:r>
            <a:r>
              <a:rPr b="1" lang="en"/>
              <a:t>753.637486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Two best parameters= </a:t>
            </a:r>
            <a:r>
              <a:rPr b="1" lang="en"/>
              <a:t>x1</a:t>
            </a:r>
            <a:r>
              <a:rPr lang="en"/>
              <a:t> and </a:t>
            </a:r>
            <a:r>
              <a:rPr b="1" lang="en"/>
              <a:t>x3</a:t>
            </a:r>
            <a:r>
              <a:rPr lang="en"/>
              <a:t> and it gave an RSE of </a:t>
            </a:r>
            <a:r>
              <a:rPr b="1" lang="en"/>
              <a:t>754.615828</a:t>
            </a:r>
            <a:r>
              <a:rPr lang="en"/>
              <a:t> </a:t>
            </a:r>
            <a:endParaRPr/>
          </a:p>
        </p:txBody>
      </p:sp>
      <p:sp>
        <p:nvSpPr>
          <p:cNvPr id="183" name="Google Shape;183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Non-linear regression and KNN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Nonlinear</a:t>
            </a:r>
            <a:r>
              <a:rPr lang="en"/>
              <a:t> regression for polynomial </a:t>
            </a:r>
            <a:r>
              <a:rPr lang="en"/>
              <a:t>degree 2,3,4 and 5 were performed.Similarly KNN for 1,2,3,5,7 neighbours was performed, following are the results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MSE for </a:t>
            </a:r>
            <a:r>
              <a:rPr b="1" lang="en"/>
              <a:t>KNN</a:t>
            </a:r>
            <a:r>
              <a:rPr lang="en"/>
              <a:t> regression with </a:t>
            </a:r>
            <a:r>
              <a:rPr b="1" lang="en"/>
              <a:t>1 </a:t>
            </a:r>
            <a:r>
              <a:rPr lang="en"/>
              <a:t>neighbours: 24547.937533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MSE for </a:t>
            </a:r>
            <a:r>
              <a:rPr b="1" lang="en"/>
              <a:t>KNN</a:t>
            </a:r>
            <a:r>
              <a:rPr lang="en"/>
              <a:t> regression with </a:t>
            </a:r>
            <a:r>
              <a:rPr b="1" lang="en"/>
              <a:t>2 </a:t>
            </a:r>
            <a:r>
              <a:rPr lang="en"/>
              <a:t>neighbours: 22424.387364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MSE for </a:t>
            </a:r>
            <a:r>
              <a:rPr b="1" lang="en"/>
              <a:t>KNN</a:t>
            </a:r>
            <a:r>
              <a:rPr lang="en"/>
              <a:t> regression with </a:t>
            </a:r>
            <a:r>
              <a:rPr b="1" lang="en"/>
              <a:t>3</a:t>
            </a:r>
            <a:r>
              <a:rPr lang="en"/>
              <a:t> neighbours: 27911.525357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MSE for </a:t>
            </a:r>
            <a:r>
              <a:rPr b="1" lang="en"/>
              <a:t>KNN</a:t>
            </a:r>
            <a:r>
              <a:rPr lang="en"/>
              <a:t> regression with </a:t>
            </a:r>
            <a:r>
              <a:rPr b="1" lang="en"/>
              <a:t>5</a:t>
            </a:r>
            <a:r>
              <a:rPr lang="en"/>
              <a:t> neighbours: 33621.518423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MSE for </a:t>
            </a:r>
            <a:r>
              <a:rPr b="1" lang="en"/>
              <a:t>KNN</a:t>
            </a:r>
            <a:r>
              <a:rPr lang="en"/>
              <a:t> regression with </a:t>
            </a:r>
            <a:r>
              <a:rPr b="1" lang="en"/>
              <a:t>7</a:t>
            </a:r>
            <a:r>
              <a:rPr lang="en"/>
              <a:t> neighbours: 47688.383294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MSE for </a:t>
            </a:r>
            <a:r>
              <a:rPr b="1" lang="en"/>
              <a:t>Non-linear regression </a:t>
            </a:r>
            <a:r>
              <a:rPr lang="en"/>
              <a:t>of degree </a:t>
            </a:r>
            <a:r>
              <a:rPr b="1" lang="en"/>
              <a:t>2</a:t>
            </a:r>
            <a:r>
              <a:rPr lang="en"/>
              <a:t>: 107524.527721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MSE for </a:t>
            </a:r>
            <a:r>
              <a:rPr b="1" lang="en"/>
              <a:t>Non-linear regression</a:t>
            </a:r>
            <a:r>
              <a:rPr lang="en"/>
              <a:t> of degree </a:t>
            </a:r>
            <a:r>
              <a:rPr b="1" lang="en"/>
              <a:t>3</a:t>
            </a:r>
            <a:r>
              <a:rPr lang="en"/>
              <a:t>: 5844.380224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MSE for </a:t>
            </a:r>
            <a:r>
              <a:rPr b="1" lang="en"/>
              <a:t>Non-linear regression</a:t>
            </a:r>
            <a:r>
              <a:rPr lang="en"/>
              <a:t> of degree </a:t>
            </a:r>
            <a:r>
              <a:rPr b="1" lang="en"/>
              <a:t>4</a:t>
            </a:r>
            <a:r>
              <a:rPr lang="en"/>
              <a:t>: 3967.215040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MSE for </a:t>
            </a:r>
            <a:r>
              <a:rPr b="1" lang="en"/>
              <a:t>Non-linear regression</a:t>
            </a:r>
            <a:r>
              <a:rPr lang="en"/>
              <a:t> of degree </a:t>
            </a:r>
            <a:r>
              <a:rPr b="1" lang="en"/>
              <a:t>5</a:t>
            </a:r>
            <a:r>
              <a:rPr lang="en"/>
              <a:t>: 3943.481922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