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5" r:id="rId5"/>
    <p:sldId id="258" r:id="rId6"/>
    <p:sldId id="398" r:id="rId7"/>
    <p:sldId id="266" r:id="rId8"/>
    <p:sldId id="269" r:id="rId9"/>
    <p:sldId id="267" r:id="rId10"/>
    <p:sldId id="268" r:id="rId11"/>
    <p:sldId id="399" r:id="rId12"/>
    <p:sldId id="262" r:id="rId13"/>
    <p:sldId id="385" r:id="rId14"/>
    <p:sldId id="386" r:id="rId15"/>
    <p:sldId id="387" r:id="rId16"/>
    <p:sldId id="388" r:id="rId17"/>
    <p:sldId id="389" r:id="rId18"/>
    <p:sldId id="264" r:id="rId19"/>
    <p:sldId id="391" r:id="rId20"/>
    <p:sldId id="394" r:id="rId21"/>
    <p:sldId id="390" r:id="rId22"/>
    <p:sldId id="263" r:id="rId23"/>
    <p:sldId id="392" r:id="rId24"/>
    <p:sldId id="395" r:id="rId25"/>
    <p:sldId id="396" r:id="rId26"/>
    <p:sldId id="397" r:id="rId27"/>
    <p:sldId id="40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EF3B5-89C8-407F-9FEB-5B8AC6FE6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3A4608-2DDC-4BB4-9472-6839DA5DC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FE0B9-9B15-4787-816E-C77D5A44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294-8214-4A5E-9275-DD49B92ADB12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2F8E4-CC01-4C4A-BA4E-3A5457B6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974A6-24FC-42AE-8185-7DF18332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5BD8-7CDD-46D7-B01C-3CD3DAF67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0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06EE2-96BA-4A14-8DBE-BCD9E218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69D702-A7B3-4FC8-B987-7647F3490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F0C12-682E-42FC-89E0-5A161B25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294-8214-4A5E-9275-DD49B92ADB12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39EDC-CE11-4522-A897-EF9E0021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4BDF1-F851-436C-92BC-87AD7965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5BD8-7CDD-46D7-B01C-3CD3DAF67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43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FFFBD5-8DD7-42B7-B269-EEDCD1D5C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5E174-34AB-403F-B14B-371A61141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7E955-F50A-4879-BF58-96682002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294-8214-4A5E-9275-DD49B92ADB12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1F54E-72B3-437C-A931-CE526393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A456E-EA7F-4BBA-81BE-06D61D77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5BD8-7CDD-46D7-B01C-3CD3DAF67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79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F29A3-B9AA-4722-A69D-378C20465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43A798-2929-41A1-B823-F65B4E228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9FB14-F7A9-4EFD-ACD4-3589F01B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Fall 2002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35595-155E-4FE2-A5AC-BC9000ED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CMSC 203 - Discrete Structures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40264-1295-42C7-A66E-CB0E5198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8C881-E2A4-4C10-A4C4-B811850FD98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00953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5998A-CA0C-402F-AA3C-B97546CB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4626A-B02C-456B-97B9-17565F23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D019F-9898-4ABD-A746-8B1FD2BD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Fall 2002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5BA29-DEF5-4229-91A7-EF9AC60D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CMSC 203 - Discrete Structures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BFEFD-6158-48F5-BA55-1AF36DE9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3E164-8445-4BF1-B26C-1CA6D39CBE8F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066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CD9D2-E82B-4467-9ECB-F29B1A6D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7A0C8-342A-40E2-B7E3-08D65CBF3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47690-E204-4622-8E00-DA4B7057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Fall 2002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11541-EC2C-42C5-9399-729D0CF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CMSC 203 - Discrete Structures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20E81-793D-4525-AD64-83F074C2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DAB94-4852-4632-A5F7-C7013256EEEE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15428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3E7EF-4A84-4877-B208-31C7DD04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A308B-D785-4D33-9768-0E7F42A82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08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720495-5025-4F03-8C75-6246D1B7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08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BB0A5-8562-456D-B802-419CEDAE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Fall 2002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2BBD10-2CAC-468C-B92A-7C77B2B8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CMSC 203 - Discrete Structures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EF04F7-BA5D-480D-BF4B-A2C97B7A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B0E62-A910-4127-A686-2032CE27C4C3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22373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05868-E3D2-44B6-82B8-83AE76D8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53155-C5DE-40EE-8C40-263207F7B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C88BD-6FD0-4F30-ABBF-7F451FA52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66B855-D4C1-4495-BABA-C154993F7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804091-2B9A-4DE3-BACF-0368AF8A5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4D045C-BF15-4D3E-8BA2-8C3EFAE1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Fall 2002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25E6F9-57D7-4829-8E69-D20599E5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CMSC 203 - Discrete Structures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053EC2-12D0-4404-A813-CADB6C24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748ED-58D9-47E0-8428-716BB0B0799A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740759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D1173-CA91-4952-A9AA-6AC20B6D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7965AF-CECD-495C-BF03-01176EF4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Fall 2002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001855-0583-4C87-8B2F-93FDF23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CMSC 203 - Discrete Structures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58F914-7DE0-4079-B187-D289F9D7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98724-644E-4097-8835-0BCB0FE37552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01008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1A39D8-6A39-4706-901A-204C6E4E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Fall 2002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37E620-B5A8-45A7-BF6E-B3A77DB9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CMSC 203 - Discrete Structures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66C76-BBE0-449F-9783-D3B99402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F7420-3FB8-4AAC-BE14-A73867E9A603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43678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06595-AE60-45EF-A933-17762E6D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7AE5A-C41E-4A55-BF3A-9E3C992E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A9CC9B-666D-41C3-879F-87807F025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FF5C8-FACC-499F-9187-4A569694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Fall 2002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5ED75-0C2B-4B65-8E72-128C04DA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CMSC 203 - Discrete Structures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53A95B-5950-4239-859B-B2095992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8FA39-16CE-451F-84DC-505254D9BBC7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7564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FC965-C31F-4024-9CF9-1895FEE0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CABE6-70AE-4E11-A762-392A77F4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6F24B-730C-42D4-8FCC-5E7B23E2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294-8214-4A5E-9275-DD49B92ADB12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9357F-A400-41B8-9BFA-6E89BE52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F8219-5EB0-4CCB-9211-1C625360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5BD8-7CDD-46D7-B01C-3CD3DAF67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49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1DAF5-51C9-4908-8491-329725FB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01E384-8CF3-441B-9268-990542513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A85FFF-38CE-446D-9201-FAD4F74C2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067753-B27A-4244-A8C0-D5F8A8E5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Fall 2002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11ABC-C045-4821-8C21-6CDE5A6F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CMSC 203 - Discrete Structures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992EBD-B1E8-4931-858F-FCAA908E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E7CA2-A6AF-4F8E-92A5-DAB636C8E42D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71229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CEF9C-9C0A-47E5-8701-1F8CB2B7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FA7FA9-D554-4798-9E01-0662EE8A4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5E64C-45DD-4226-97A1-6A790546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Fall 2002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CF4CE-03C7-4DE7-86C0-9D011758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CMSC 203 - Discrete Structures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6F07B-53BA-4E12-9806-B201544C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291A4-7FE3-47FC-8324-23281A608847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30248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ACD050-C76F-4551-9C9D-28BE8871E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7CC4DC-D9EC-4291-80A1-6C6AC2025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3996B-E65B-44AB-AB7E-CBE7B58D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Fall 2002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487E7-8814-4B1A-B9B0-64954044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CMSC 203 - Discrete Structures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F6F8C-CB6C-49F6-B4B8-C9B78BBF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B7635-384F-494A-B7C7-F320B511B7BE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1513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3364A-B907-477C-9E09-B639409C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130CD3-91D3-4FE3-9B49-E6BE42E9C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E75CD-AB64-4BF3-9795-B3B7C565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294-8214-4A5E-9275-DD49B92ADB12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E8EAF-8514-4DA8-824C-4CB5C076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861D1-AEA5-4438-8D3F-9F9BD94A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5BD8-7CDD-46D7-B01C-3CD3DAF67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A1228-BB58-4B23-9B94-7E0EB040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3245E-D51E-408A-B04F-E0A3B04BC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6970CD-F7D0-4217-8428-05502270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999D5-6345-4909-892B-60CA5822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294-8214-4A5E-9275-DD49B92ADB12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15389-0FCC-4D8F-BAFD-A9790E64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69AFC-C13B-4129-A711-348E2317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5BD8-7CDD-46D7-B01C-3CD3DAF67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1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ED19F-70E6-4026-BC81-678169FF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D2A8A-9CEF-4E5A-B5D3-67CB3D602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D76E36-7741-4FCB-9F32-645E5F44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6E41A8-3134-42EA-BEFE-6DBD984B6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31113E-023E-46D1-B7F3-3AEB83272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552BE-EE25-4F4F-BA7D-B2DB6068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294-8214-4A5E-9275-DD49B92ADB12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021231-1B25-49DD-A56A-E29F2891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25C7EA-609A-4C21-86D8-5692368C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5BD8-7CDD-46D7-B01C-3CD3DAF67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75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724ED-F020-4427-A85F-B9B54267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962CB3-B518-4FD8-ADE6-16CCE849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294-8214-4A5E-9275-DD49B92ADB12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C878F9-E5FC-4AD9-95FA-764C2961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4F4A5E-772D-4FC8-AA54-F4D5B0CD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5BD8-7CDD-46D7-B01C-3CD3DAF67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25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A32D5B-8E07-4018-8B7A-6C5528B7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294-8214-4A5E-9275-DD49B92ADB12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94AEC3-20F0-4342-84DF-FB90409D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8F763B-D53F-4C91-9315-294C091A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5BD8-7CDD-46D7-B01C-3CD3DAF67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3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7FADF-2C3D-48BD-B986-05BB8B96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617A3-8162-46D0-B763-6CD24DAB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DA9E8F-791E-4D21-8E9E-77F120FD4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967A98-722E-4548-8218-4323AD06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294-8214-4A5E-9275-DD49B92ADB12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C0068-BD3F-4E62-99C4-A0CDBAA9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CBFF7-8E40-4137-A41A-4F24A1CC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5BD8-7CDD-46D7-B01C-3CD3DAF67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47BEB-9471-47CF-8459-5BB6451E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012842-CA3D-4104-801D-3FA912D0E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C3C193-E2D4-4ECA-9141-69E497363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C09E1-F4EC-4B07-9152-D9D89267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294-8214-4A5E-9275-DD49B92ADB12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4DEB9-0F37-4987-AAC2-F3105984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3FBCF-93D9-4026-9A5D-764DF922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5BD8-7CDD-46D7-B01C-3CD3DAF67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31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1FE965-4409-4D3C-9048-971D5D48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348FE-7B53-4610-8044-EE1700FD4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DE8A9-4ECB-42E9-AD47-C11900F6D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7294-8214-4A5E-9275-DD49B92ADB12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C72EC-DE02-4E78-8101-A7E16FFD8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22E5F-330B-4F4A-A32A-620DF2CDC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5BD8-7CDD-46D7-B01C-3CD3DAF67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5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accent2">
                <a:gamma/>
                <a:shade val="5451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C3E75FA-19BF-44DB-83FB-995216A8F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D737385-1F2E-4288-9605-302B4BF23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10363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E5F8C4B-1970-47E0-9203-DA1D344AD1E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en-US" altLang="zh-CN"/>
              <a:t>Fall 2002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CDCCD4E-7174-4381-886D-2057BCEA605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4400" y="6248400"/>
            <a:ext cx="528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en-US" altLang="zh-CN"/>
              <a:t>CMSC 203 - Discrete Structures</a:t>
            </a:r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0368BB7-629D-4964-9E02-410EE4AEFB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E5806315-E0CD-488F-B278-12D9F87A1B21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676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6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tag/binary-searc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visualgo.net/zh/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tag/linked-lis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172.16.38.63/PPTs/&#31532;&#19968;&#27425;&#22521;&#35757;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3D82A-E98F-4745-9A5F-DB9A032EE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第一次培训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09ED90-A7FA-42BF-9582-E61CADA19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33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627A1-7183-4763-8D42-2D15B4ED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其他记号</a:t>
            </a:r>
          </a:p>
        </p:txBody>
      </p:sp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AFE9D7AE-5148-4C0B-A8D1-A135C32780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82" y="2299186"/>
            <a:ext cx="8848270" cy="33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45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0D66-1721-4641-BFE9-95D39208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二分搜索 </a:t>
            </a:r>
            <a:r>
              <a:rPr lang="en-US" altLang="zh-CN" dirty="0"/>
              <a:t>(Binary search)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8BE39-E184-482E-874A-1765C8E7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一种在</a:t>
            </a:r>
            <a:r>
              <a:rPr lang="zh-CN" altLang="en-US" b="1" dirty="0"/>
              <a:t>单调有序</a:t>
            </a:r>
            <a:r>
              <a:rPr lang="zh-CN" altLang="en-US" dirty="0"/>
              <a:t>的序列中查找某个值的方法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D962AC8-BCE9-4498-8353-B91A236A5F59}"/>
              </a:ext>
            </a:extLst>
          </p:cNvPr>
          <p:cNvCxnSpPr>
            <a:cxnSpLocks/>
          </p:cNvCxnSpPr>
          <p:nvPr/>
        </p:nvCxnSpPr>
        <p:spPr>
          <a:xfrm>
            <a:off x="583716" y="5357006"/>
            <a:ext cx="43477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D691EE7-3FA6-4179-9A6A-CC8392B9708A}"/>
              </a:ext>
            </a:extLst>
          </p:cNvPr>
          <p:cNvCxnSpPr>
            <a:cxnSpLocks/>
          </p:cNvCxnSpPr>
          <p:nvPr/>
        </p:nvCxnSpPr>
        <p:spPr>
          <a:xfrm flipV="1">
            <a:off x="1135807" y="3326713"/>
            <a:ext cx="0" cy="255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40F9AA2-515B-435A-AFD6-D2446AB3E061}"/>
              </a:ext>
            </a:extLst>
          </p:cNvPr>
          <p:cNvCxnSpPr>
            <a:cxnSpLocks/>
          </p:cNvCxnSpPr>
          <p:nvPr/>
        </p:nvCxnSpPr>
        <p:spPr>
          <a:xfrm flipV="1">
            <a:off x="1593007" y="3720981"/>
            <a:ext cx="2409650" cy="1305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61EEDB5-E91B-4780-A3B7-BB9901783902}"/>
              </a:ext>
            </a:extLst>
          </p:cNvPr>
          <p:cNvCxnSpPr>
            <a:cxnSpLocks/>
          </p:cNvCxnSpPr>
          <p:nvPr/>
        </p:nvCxnSpPr>
        <p:spPr>
          <a:xfrm>
            <a:off x="6366294" y="5552328"/>
            <a:ext cx="5437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1EC3769-2F25-4508-9CDE-1B1C8A6D49D2}"/>
              </a:ext>
            </a:extLst>
          </p:cNvPr>
          <p:cNvCxnSpPr>
            <a:cxnSpLocks/>
          </p:cNvCxnSpPr>
          <p:nvPr/>
        </p:nvCxnSpPr>
        <p:spPr>
          <a:xfrm flipV="1">
            <a:off x="6780361" y="3298700"/>
            <a:ext cx="0" cy="261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4C0A147-A46F-4DC3-8A3D-5079C42F1B1A}"/>
              </a:ext>
            </a:extLst>
          </p:cNvPr>
          <p:cNvCxnSpPr>
            <a:cxnSpLocks/>
          </p:cNvCxnSpPr>
          <p:nvPr/>
        </p:nvCxnSpPr>
        <p:spPr>
          <a:xfrm>
            <a:off x="7504981" y="3888231"/>
            <a:ext cx="3332674" cy="97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0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4E2A9D2A-8B72-4DF0-A57F-15DB09D4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>
                <a:sym typeface="Symbol" panose="05050102010706020507" pitchFamily="18" charset="2"/>
              </a:rPr>
              <a:t>Fall 2002</a:t>
            </a:r>
            <a:endParaRPr lang="en-CA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1F0CBC68-B470-4B8C-AE6B-DBB29515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>
                <a:sym typeface="Symbol" panose="05050102010706020507" pitchFamily="18" charset="2"/>
              </a:rPr>
              <a:t>CMSC 203 - Discrete Structures</a:t>
            </a:r>
            <a:endParaRPr lang="en-CA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A23BDC31-BC1E-4959-A8B9-5E9A7ECB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21513994-FBDA-4FA4-8401-3DD0000F1540}" type="slidenum">
              <a:rPr lang="en-CA" altLang="zh-CN">
                <a:sym typeface="Symbol" panose="05050102010706020507" pitchFamily="18" charset="2"/>
              </a:rPr>
              <a:pPr fontAlgn="base">
                <a:spcAft>
                  <a:spcPct val="0"/>
                </a:spcAft>
              </a:pPr>
              <a:t>12</a:t>
            </a:fld>
            <a:endParaRPr lang="en-CA" altLang="zh-CN">
              <a:sym typeface="Symbol" panose="05050102010706020507" pitchFamily="18" charset="2"/>
            </a:endParaRPr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1296F4C4-1F12-434B-84F8-64D020DFF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r>
              <a:rPr lang="en-US" altLang="zh-CN" sz="3600"/>
              <a:t>Algorithm Examples</a:t>
            </a:r>
            <a:endParaRPr lang="en-CA" altLang="zh-CN" sz="3600">
              <a:ea typeface="宋体" panose="02010600030101010101" pitchFamily="2" charset="-122"/>
            </a:endParaRPr>
          </a:p>
        </p:txBody>
      </p:sp>
      <p:sp>
        <p:nvSpPr>
          <p:cNvPr id="151122" name="Text Box 594">
            <a:extLst>
              <a:ext uri="{FF2B5EF4-FFF2-40B4-BE49-F238E27FC236}">
                <a16:creationId xmlns:a16="http://schemas.microsoft.com/office/drawing/2014/main" id="{B6F13E32-F90D-468C-8AB0-97E6DE5E2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657601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a  c  d  f  g  h  j  l  m  o  p  r  s  u  v  x  z</a:t>
            </a:r>
          </a:p>
        </p:txBody>
      </p:sp>
      <p:sp>
        <p:nvSpPr>
          <p:cNvPr id="151123" name="Text Box 595">
            <a:extLst>
              <a:ext uri="{FF2B5EF4-FFF2-40B4-BE49-F238E27FC236}">
                <a16:creationId xmlns:a16="http://schemas.microsoft.com/office/drawing/2014/main" id="{299B5CB1-E349-4728-8F0F-A924EA232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371601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binary search for the letter ‘j’</a:t>
            </a:r>
          </a:p>
        </p:txBody>
      </p:sp>
      <p:sp>
        <p:nvSpPr>
          <p:cNvPr id="151124" name="Line 596">
            <a:extLst>
              <a:ext uri="{FF2B5EF4-FFF2-40B4-BE49-F238E27FC236}">
                <a16:creationId xmlns:a16="http://schemas.microsoft.com/office/drawing/2014/main" id="{76A6E288-047D-45DB-B316-A614BA80D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2971800"/>
            <a:ext cx="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51126" name="Line 598">
            <a:extLst>
              <a:ext uri="{FF2B5EF4-FFF2-40B4-BE49-F238E27FC236}">
                <a16:creationId xmlns:a16="http://schemas.microsoft.com/office/drawing/2014/main" id="{6B96040D-E399-4B5B-84C9-3A69273CA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971800"/>
            <a:ext cx="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pSp>
        <p:nvGrpSpPr>
          <p:cNvPr id="151129" name="Group 601">
            <a:extLst>
              <a:ext uri="{FF2B5EF4-FFF2-40B4-BE49-F238E27FC236}">
                <a16:creationId xmlns:a16="http://schemas.microsoft.com/office/drawing/2014/main" id="{839A232E-C819-4C1B-B292-C824D25A0F7B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267201"/>
            <a:ext cx="2819400" cy="1052513"/>
            <a:chOff x="2016" y="2640"/>
            <a:chExt cx="1776" cy="663"/>
          </a:xfrm>
        </p:grpSpPr>
        <p:sp>
          <p:nvSpPr>
            <p:cNvPr id="151127" name="Text Box 599">
              <a:extLst>
                <a:ext uri="{FF2B5EF4-FFF2-40B4-BE49-F238E27FC236}">
                  <a16:creationId xmlns:a16="http://schemas.microsoft.com/office/drawing/2014/main" id="{C41759F5-2616-4B4E-9A3D-FD6E055C9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976"/>
              <a:ext cx="1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sym typeface="Symbol" panose="05050102010706020507" pitchFamily="18" charset="2"/>
                </a:rPr>
                <a:t>center element</a:t>
              </a:r>
            </a:p>
          </p:txBody>
        </p:sp>
        <p:sp>
          <p:nvSpPr>
            <p:cNvPr id="151128" name="Line 600">
              <a:extLst>
                <a:ext uri="{FF2B5EF4-FFF2-40B4-BE49-F238E27FC236}">
                  <a16:creationId xmlns:a16="http://schemas.microsoft.com/office/drawing/2014/main" id="{2017CE8C-E300-4A13-9289-0E8F09472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640"/>
              <a:ext cx="0" cy="3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</p:grpSp>
      <p:sp>
        <p:nvSpPr>
          <p:cNvPr id="151130" name="Text Box 602">
            <a:extLst>
              <a:ext uri="{FF2B5EF4-FFF2-40B4-BE49-F238E27FC236}">
                <a16:creationId xmlns:a16="http://schemas.microsoft.com/office/drawing/2014/main" id="{868C994C-CDCC-462B-A00E-102E9A454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146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search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1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1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1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1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1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1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122" grpId="0" autoUpdateAnimBg="0"/>
      <p:bldP spid="151123" grpId="0" autoUpdateAnimBg="0"/>
      <p:bldP spid="15113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C0839C13-BB60-40E0-8C40-862E61EF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>
                <a:sym typeface="Symbol" panose="05050102010706020507" pitchFamily="18" charset="2"/>
              </a:rPr>
              <a:t>Fall 2002</a:t>
            </a:r>
            <a:endParaRPr lang="en-CA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27A3F662-789B-4C47-997A-8195A23A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>
                <a:sym typeface="Symbol" panose="05050102010706020507" pitchFamily="18" charset="2"/>
              </a:rPr>
              <a:t>CMSC 203 - Discrete Structures</a:t>
            </a:r>
            <a:endParaRPr lang="en-CA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D708B82C-0F7F-4FF1-9EAA-C8D325C1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BA81FC0-FCDD-4D59-B3C9-01E00F9893E4}" type="slidenum">
              <a:rPr lang="en-CA" altLang="zh-CN">
                <a:sym typeface="Symbol" panose="05050102010706020507" pitchFamily="18" charset="2"/>
              </a:rPr>
              <a:pPr fontAlgn="base">
                <a:spcAft>
                  <a:spcPct val="0"/>
                </a:spcAft>
              </a:pPr>
              <a:t>13</a:t>
            </a:fld>
            <a:endParaRPr lang="en-CA" altLang="zh-CN">
              <a:sym typeface="Symbol" panose="05050102010706020507" pitchFamily="18" charset="2"/>
            </a:endParaRPr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9FE670E8-F49A-4CA5-943D-A248418EE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r>
              <a:rPr lang="en-US" altLang="zh-CN" sz="3600"/>
              <a:t>Algorithm Examples</a:t>
            </a:r>
            <a:endParaRPr lang="en-CA" altLang="zh-CN" sz="3600">
              <a:ea typeface="宋体" panose="02010600030101010101" pitchFamily="2" charset="-122"/>
            </a:endParaRPr>
          </a:p>
        </p:txBody>
      </p:sp>
      <p:sp>
        <p:nvSpPr>
          <p:cNvPr id="151555" name="Text Box 3">
            <a:extLst>
              <a:ext uri="{FF2B5EF4-FFF2-40B4-BE49-F238E27FC236}">
                <a16:creationId xmlns:a16="http://schemas.microsoft.com/office/drawing/2014/main" id="{7FB496C3-1A46-4063-BEBF-964C5A0CB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657601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a  c  d  f  g  h  j  l  m  </a:t>
            </a:r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o  p  r  s  u  v  x  z</a:t>
            </a:r>
          </a:p>
        </p:txBody>
      </p:sp>
      <p:sp>
        <p:nvSpPr>
          <p:cNvPr id="151556" name="Text Box 4">
            <a:extLst>
              <a:ext uri="{FF2B5EF4-FFF2-40B4-BE49-F238E27FC236}">
                <a16:creationId xmlns:a16="http://schemas.microsoft.com/office/drawing/2014/main" id="{E2750D36-BD58-45C6-88AC-4B91D5FA7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371601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binary search for the letter ‘j’</a:t>
            </a:r>
          </a:p>
        </p:txBody>
      </p:sp>
      <p:sp>
        <p:nvSpPr>
          <p:cNvPr id="151557" name="Line 5">
            <a:extLst>
              <a:ext uri="{FF2B5EF4-FFF2-40B4-BE49-F238E27FC236}">
                <a16:creationId xmlns:a16="http://schemas.microsoft.com/office/drawing/2014/main" id="{88B03A56-318F-44AE-90C0-06CD1DE66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971800"/>
            <a:ext cx="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51558" name="Line 6">
            <a:extLst>
              <a:ext uri="{FF2B5EF4-FFF2-40B4-BE49-F238E27FC236}">
                <a16:creationId xmlns:a16="http://schemas.microsoft.com/office/drawing/2014/main" id="{4C7FC88C-B311-4C7D-9CAE-5FEFCF197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971800"/>
            <a:ext cx="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pSp>
        <p:nvGrpSpPr>
          <p:cNvPr id="151559" name="Group 7">
            <a:extLst>
              <a:ext uri="{FF2B5EF4-FFF2-40B4-BE49-F238E27FC236}">
                <a16:creationId xmlns:a16="http://schemas.microsoft.com/office/drawing/2014/main" id="{1503E1D7-664E-43ED-81C4-0DA20FEE95B5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267201"/>
            <a:ext cx="2819400" cy="1052513"/>
            <a:chOff x="2016" y="2640"/>
            <a:chExt cx="1776" cy="663"/>
          </a:xfrm>
        </p:grpSpPr>
        <p:sp>
          <p:nvSpPr>
            <p:cNvPr id="151560" name="Text Box 8">
              <a:extLst>
                <a:ext uri="{FF2B5EF4-FFF2-40B4-BE49-F238E27FC236}">
                  <a16:creationId xmlns:a16="http://schemas.microsoft.com/office/drawing/2014/main" id="{25D65A1E-1B11-4686-89C2-C59BDB607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976"/>
              <a:ext cx="1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sym typeface="Symbol" panose="05050102010706020507" pitchFamily="18" charset="2"/>
                </a:rPr>
                <a:t>center element</a:t>
              </a:r>
            </a:p>
          </p:txBody>
        </p:sp>
        <p:sp>
          <p:nvSpPr>
            <p:cNvPr id="151561" name="Line 9">
              <a:extLst>
                <a:ext uri="{FF2B5EF4-FFF2-40B4-BE49-F238E27FC236}">
                  <a16:creationId xmlns:a16="http://schemas.microsoft.com/office/drawing/2014/main" id="{41060C8A-6441-4762-A2AB-1CD99E3C6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640"/>
              <a:ext cx="0" cy="3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</p:grpSp>
      <p:sp>
        <p:nvSpPr>
          <p:cNvPr id="151562" name="Text Box 10">
            <a:extLst>
              <a:ext uri="{FF2B5EF4-FFF2-40B4-BE49-F238E27FC236}">
                <a16:creationId xmlns:a16="http://schemas.microsoft.com/office/drawing/2014/main" id="{02D98B71-2408-4412-B253-B292116E8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5146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search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9FBAF13B-000E-49A9-B9D9-86C7C0DB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>
                <a:sym typeface="Symbol" panose="05050102010706020507" pitchFamily="18" charset="2"/>
              </a:rPr>
              <a:t>Fall 2002</a:t>
            </a:r>
            <a:endParaRPr lang="en-CA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38B15022-075A-4912-A859-9CAD89C6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>
                <a:sym typeface="Symbol" panose="05050102010706020507" pitchFamily="18" charset="2"/>
              </a:rPr>
              <a:t>CMSC 203 - Discrete Structures</a:t>
            </a:r>
            <a:endParaRPr lang="en-CA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5219A01-E5CD-43F1-8D21-1F13C21A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E4389D45-E029-4EBC-B7F0-FC2FEF00CA7A}" type="slidenum">
              <a:rPr lang="en-CA" altLang="zh-CN">
                <a:sym typeface="Symbol" panose="05050102010706020507" pitchFamily="18" charset="2"/>
              </a:rPr>
              <a:pPr fontAlgn="base">
                <a:spcAft>
                  <a:spcPct val="0"/>
                </a:spcAft>
              </a:pPr>
              <a:t>14</a:t>
            </a:fld>
            <a:endParaRPr lang="en-CA" altLang="zh-CN">
              <a:sym typeface="Symbol" panose="05050102010706020507" pitchFamily="18" charset="2"/>
            </a:endParaRPr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C027BFBE-C576-4ACF-98A4-FB2625B90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r>
              <a:rPr lang="en-US" altLang="zh-CN" sz="3600"/>
              <a:t>Algorithm Examples</a:t>
            </a:r>
            <a:endParaRPr lang="en-CA" altLang="zh-CN" sz="3600">
              <a:ea typeface="宋体" panose="02010600030101010101" pitchFamily="2" charset="-122"/>
            </a:endParaRPr>
          </a:p>
        </p:txBody>
      </p:sp>
      <p:sp>
        <p:nvSpPr>
          <p:cNvPr id="152579" name="Text Box 3">
            <a:extLst>
              <a:ext uri="{FF2B5EF4-FFF2-40B4-BE49-F238E27FC236}">
                <a16:creationId xmlns:a16="http://schemas.microsoft.com/office/drawing/2014/main" id="{EFACF57F-E1AF-4456-8DA5-5F10ED886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657601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a  c  d  f  g</a:t>
            </a:r>
            <a:r>
              <a:rPr lang="en-US" altLang="zh-CN" sz="2800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  h  j  l  m  </a:t>
            </a: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o  p  r  s  u  v  x  z</a:t>
            </a:r>
          </a:p>
        </p:txBody>
      </p:sp>
      <p:sp>
        <p:nvSpPr>
          <p:cNvPr id="152580" name="Text Box 4">
            <a:extLst>
              <a:ext uri="{FF2B5EF4-FFF2-40B4-BE49-F238E27FC236}">
                <a16:creationId xmlns:a16="http://schemas.microsoft.com/office/drawing/2014/main" id="{9BCE9F4D-09F3-4213-8E69-C96EF73A9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371601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binary search for the letter ‘j’</a:t>
            </a:r>
          </a:p>
        </p:txBody>
      </p:sp>
      <p:sp>
        <p:nvSpPr>
          <p:cNvPr id="152581" name="Line 5">
            <a:extLst>
              <a:ext uri="{FF2B5EF4-FFF2-40B4-BE49-F238E27FC236}">
                <a16:creationId xmlns:a16="http://schemas.microsoft.com/office/drawing/2014/main" id="{0D0CB2DA-7F81-487B-B8C3-440EB8901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971800"/>
            <a:ext cx="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52582" name="Line 6">
            <a:extLst>
              <a:ext uri="{FF2B5EF4-FFF2-40B4-BE49-F238E27FC236}">
                <a16:creationId xmlns:a16="http://schemas.microsoft.com/office/drawing/2014/main" id="{0725998B-E1C4-4D05-8BA4-F150949D1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971800"/>
            <a:ext cx="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pSp>
        <p:nvGrpSpPr>
          <p:cNvPr id="152583" name="Group 7">
            <a:extLst>
              <a:ext uri="{FF2B5EF4-FFF2-40B4-BE49-F238E27FC236}">
                <a16:creationId xmlns:a16="http://schemas.microsoft.com/office/drawing/2014/main" id="{6CBFC9F0-E1FD-4176-9BBA-62FD737E4CA3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267201"/>
            <a:ext cx="2819400" cy="1052513"/>
            <a:chOff x="2016" y="2640"/>
            <a:chExt cx="1776" cy="663"/>
          </a:xfrm>
        </p:grpSpPr>
        <p:sp>
          <p:nvSpPr>
            <p:cNvPr id="152584" name="Text Box 8">
              <a:extLst>
                <a:ext uri="{FF2B5EF4-FFF2-40B4-BE49-F238E27FC236}">
                  <a16:creationId xmlns:a16="http://schemas.microsoft.com/office/drawing/2014/main" id="{2294A9E7-108B-4267-BC42-62A82B828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976"/>
              <a:ext cx="1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sym typeface="Symbol" panose="05050102010706020507" pitchFamily="18" charset="2"/>
                </a:rPr>
                <a:t>center element</a:t>
              </a:r>
            </a:p>
          </p:txBody>
        </p:sp>
        <p:sp>
          <p:nvSpPr>
            <p:cNvPr id="152585" name="Line 9">
              <a:extLst>
                <a:ext uri="{FF2B5EF4-FFF2-40B4-BE49-F238E27FC236}">
                  <a16:creationId xmlns:a16="http://schemas.microsoft.com/office/drawing/2014/main" id="{DE581B28-9628-4CDB-A904-FC5FDD211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640"/>
              <a:ext cx="0" cy="3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</p:grpSp>
      <p:sp>
        <p:nvSpPr>
          <p:cNvPr id="152586" name="Text Box 10">
            <a:extLst>
              <a:ext uri="{FF2B5EF4-FFF2-40B4-BE49-F238E27FC236}">
                <a16:creationId xmlns:a16="http://schemas.microsoft.com/office/drawing/2014/main" id="{D0B5E0D9-D7FB-489F-BC5B-5914DA505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3622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search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ECECFE19-1BCF-4263-AE9B-B858E00D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>
                <a:sym typeface="Symbol" panose="05050102010706020507" pitchFamily="18" charset="2"/>
              </a:rPr>
              <a:t>Fall 2002</a:t>
            </a:r>
            <a:endParaRPr lang="en-CA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03AC34D-51B7-4EE5-8A77-C8755561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>
                <a:sym typeface="Symbol" panose="05050102010706020507" pitchFamily="18" charset="2"/>
              </a:rPr>
              <a:t>CMSC 203 - Discrete Structures</a:t>
            </a:r>
            <a:endParaRPr lang="en-CA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E9E35A2A-5F62-4186-8EB5-80843BFF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69F76538-17B0-4A14-A912-49B9EE48261B}" type="slidenum">
              <a:rPr lang="en-CA" altLang="zh-CN">
                <a:sym typeface="Symbol" panose="05050102010706020507" pitchFamily="18" charset="2"/>
              </a:rPr>
              <a:pPr fontAlgn="base">
                <a:spcAft>
                  <a:spcPct val="0"/>
                </a:spcAft>
              </a:pPr>
              <a:t>15</a:t>
            </a:fld>
            <a:endParaRPr lang="en-CA" altLang="zh-CN">
              <a:sym typeface="Symbol" panose="05050102010706020507" pitchFamily="18" charset="2"/>
            </a:endParaRPr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BAED83D6-233A-45BB-AF7E-F35412496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r>
              <a:rPr lang="en-US" altLang="zh-CN" sz="3600"/>
              <a:t>Algorithm Examples</a:t>
            </a:r>
            <a:endParaRPr lang="en-CA" altLang="zh-CN" sz="3600">
              <a:ea typeface="宋体" panose="02010600030101010101" pitchFamily="2" charset="-122"/>
            </a:endParaRPr>
          </a:p>
        </p:txBody>
      </p:sp>
      <p:sp>
        <p:nvSpPr>
          <p:cNvPr id="153603" name="Text Box 3">
            <a:extLst>
              <a:ext uri="{FF2B5EF4-FFF2-40B4-BE49-F238E27FC236}">
                <a16:creationId xmlns:a16="http://schemas.microsoft.com/office/drawing/2014/main" id="{AE5F532D-691D-4DA2-9FF4-36063667B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657601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a  c  d  f  g</a:t>
            </a:r>
            <a:r>
              <a:rPr lang="en-US" altLang="zh-CN" sz="28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  h  j  </a:t>
            </a:r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l  m</a:t>
            </a:r>
            <a:r>
              <a:rPr lang="en-US" altLang="zh-CN" sz="28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  </a:t>
            </a:r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o  p  r  s  u  v  x  z</a:t>
            </a:r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36248D80-491D-4D85-A598-37B8AAF0A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371601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binary search for the letter ‘j’</a:t>
            </a:r>
          </a:p>
        </p:txBody>
      </p:sp>
      <p:sp>
        <p:nvSpPr>
          <p:cNvPr id="153605" name="Line 5">
            <a:extLst>
              <a:ext uri="{FF2B5EF4-FFF2-40B4-BE49-F238E27FC236}">
                <a16:creationId xmlns:a16="http://schemas.microsoft.com/office/drawing/2014/main" id="{E5B680F6-33ED-4D8E-8C22-52D0C5660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971800"/>
            <a:ext cx="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53606" name="Line 6">
            <a:extLst>
              <a:ext uri="{FF2B5EF4-FFF2-40B4-BE49-F238E27FC236}">
                <a16:creationId xmlns:a16="http://schemas.microsoft.com/office/drawing/2014/main" id="{600C46CE-0517-4F94-8473-4381B4C47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971800"/>
            <a:ext cx="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pSp>
        <p:nvGrpSpPr>
          <p:cNvPr id="153607" name="Group 7">
            <a:extLst>
              <a:ext uri="{FF2B5EF4-FFF2-40B4-BE49-F238E27FC236}">
                <a16:creationId xmlns:a16="http://schemas.microsoft.com/office/drawing/2014/main" id="{315952B7-7F81-47E4-9C3D-D348EEB15579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267201"/>
            <a:ext cx="2819400" cy="1052513"/>
            <a:chOff x="2016" y="2640"/>
            <a:chExt cx="1776" cy="663"/>
          </a:xfrm>
        </p:grpSpPr>
        <p:sp>
          <p:nvSpPr>
            <p:cNvPr id="153608" name="Text Box 8">
              <a:extLst>
                <a:ext uri="{FF2B5EF4-FFF2-40B4-BE49-F238E27FC236}">
                  <a16:creationId xmlns:a16="http://schemas.microsoft.com/office/drawing/2014/main" id="{2D2FF6A5-2A0E-4B8E-9C57-F8041E63D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976"/>
              <a:ext cx="1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sym typeface="Symbol" panose="05050102010706020507" pitchFamily="18" charset="2"/>
                </a:rPr>
                <a:t>center element</a:t>
              </a:r>
            </a:p>
          </p:txBody>
        </p:sp>
        <p:sp>
          <p:nvSpPr>
            <p:cNvPr id="153609" name="Line 9">
              <a:extLst>
                <a:ext uri="{FF2B5EF4-FFF2-40B4-BE49-F238E27FC236}">
                  <a16:creationId xmlns:a16="http://schemas.microsoft.com/office/drawing/2014/main" id="{AA924D81-E0B4-462D-B38A-34FF3A1AEC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640"/>
              <a:ext cx="0" cy="3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</p:grpSp>
      <p:sp>
        <p:nvSpPr>
          <p:cNvPr id="153610" name="Text Box 10">
            <a:extLst>
              <a:ext uri="{FF2B5EF4-FFF2-40B4-BE49-F238E27FC236}">
                <a16:creationId xmlns:a16="http://schemas.microsoft.com/office/drawing/2014/main" id="{AE61559C-C0A4-42FB-B057-C731A85D9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3622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search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81FD10F1-5169-4261-9AF0-4C91F5FB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>
                <a:sym typeface="Symbol" panose="05050102010706020507" pitchFamily="18" charset="2"/>
              </a:rPr>
              <a:t>Fall 2002</a:t>
            </a:r>
            <a:endParaRPr lang="en-CA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0E36EA47-5B8C-406D-91EC-B9939F8E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 dirty="0">
                <a:sym typeface="Symbol" panose="05050102010706020507" pitchFamily="18" charset="2"/>
              </a:rPr>
              <a:t>CMSC 203 - Discrete Structures</a:t>
            </a:r>
            <a:endParaRPr lang="en-CA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F486C4AC-1C2C-48B5-A0E9-6E694CFA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BF87523-EC8C-4E90-BD7B-FA47138ADEC1}" type="slidenum">
              <a:rPr lang="en-CA" altLang="zh-CN">
                <a:sym typeface="Symbol" panose="05050102010706020507" pitchFamily="18" charset="2"/>
              </a:rPr>
              <a:pPr fontAlgn="base">
                <a:spcAft>
                  <a:spcPct val="0"/>
                </a:spcAft>
              </a:pPr>
              <a:t>16</a:t>
            </a:fld>
            <a:endParaRPr lang="en-CA" altLang="zh-CN">
              <a:sym typeface="Symbol" panose="05050102010706020507" pitchFamily="18" charset="2"/>
            </a:endParaRPr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2EB0E1B6-F8FF-4E65-A639-E35821D91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r>
              <a:rPr lang="en-US" altLang="zh-CN" sz="3600"/>
              <a:t>Algorithm Examples</a:t>
            </a:r>
            <a:endParaRPr lang="en-CA" altLang="zh-CN" sz="3600">
              <a:ea typeface="宋体" panose="02010600030101010101" pitchFamily="2" charset="-122"/>
            </a:endParaRPr>
          </a:p>
        </p:txBody>
      </p:sp>
      <p:sp>
        <p:nvSpPr>
          <p:cNvPr id="154627" name="Text Box 3">
            <a:extLst>
              <a:ext uri="{FF2B5EF4-FFF2-40B4-BE49-F238E27FC236}">
                <a16:creationId xmlns:a16="http://schemas.microsoft.com/office/drawing/2014/main" id="{945B05A6-E081-4130-81DB-5ED2BF22A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657601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a  c  d  f  g</a:t>
            </a:r>
            <a:r>
              <a:rPr lang="en-US" altLang="zh-CN" sz="28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 h </a:t>
            </a:r>
            <a:r>
              <a:rPr lang="en-US" altLang="zh-CN" sz="28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 j  </a:t>
            </a:r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l  m</a:t>
            </a:r>
            <a:r>
              <a:rPr lang="en-US" altLang="zh-CN" sz="28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  </a:t>
            </a:r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o  p  r  s  u  v  x  z</a:t>
            </a:r>
          </a:p>
        </p:txBody>
      </p:sp>
      <p:sp>
        <p:nvSpPr>
          <p:cNvPr id="154628" name="Text Box 4">
            <a:extLst>
              <a:ext uri="{FF2B5EF4-FFF2-40B4-BE49-F238E27FC236}">
                <a16:creationId xmlns:a16="http://schemas.microsoft.com/office/drawing/2014/main" id="{16C45C31-6B7A-4A94-8D80-8AC10B5B9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371601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binary search for the letter ‘j’</a:t>
            </a:r>
          </a:p>
        </p:txBody>
      </p:sp>
      <p:sp>
        <p:nvSpPr>
          <p:cNvPr id="154629" name="Line 5">
            <a:extLst>
              <a:ext uri="{FF2B5EF4-FFF2-40B4-BE49-F238E27FC236}">
                <a16:creationId xmlns:a16="http://schemas.microsoft.com/office/drawing/2014/main" id="{BBD25B24-2740-4665-9399-CE63AD7F6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971800"/>
            <a:ext cx="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pSp>
        <p:nvGrpSpPr>
          <p:cNvPr id="154631" name="Group 7">
            <a:extLst>
              <a:ext uri="{FF2B5EF4-FFF2-40B4-BE49-F238E27FC236}">
                <a16:creationId xmlns:a16="http://schemas.microsoft.com/office/drawing/2014/main" id="{08043581-42B7-4BFC-8B4E-66CA2DD462C0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267201"/>
            <a:ext cx="2819400" cy="1052513"/>
            <a:chOff x="2016" y="2640"/>
            <a:chExt cx="1776" cy="663"/>
          </a:xfrm>
        </p:grpSpPr>
        <p:sp>
          <p:nvSpPr>
            <p:cNvPr id="154632" name="Text Box 8">
              <a:extLst>
                <a:ext uri="{FF2B5EF4-FFF2-40B4-BE49-F238E27FC236}">
                  <a16:creationId xmlns:a16="http://schemas.microsoft.com/office/drawing/2014/main" id="{67DA1A5A-9D7D-406D-A755-4EBCFC3C9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976"/>
              <a:ext cx="1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sym typeface="Symbol" panose="05050102010706020507" pitchFamily="18" charset="2"/>
                </a:rPr>
                <a:t>center element</a:t>
              </a:r>
            </a:p>
          </p:txBody>
        </p:sp>
        <p:sp>
          <p:nvSpPr>
            <p:cNvPr id="154633" name="Line 9">
              <a:extLst>
                <a:ext uri="{FF2B5EF4-FFF2-40B4-BE49-F238E27FC236}">
                  <a16:creationId xmlns:a16="http://schemas.microsoft.com/office/drawing/2014/main" id="{317C22E2-CD4B-4BA4-B749-3CCAC3260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640"/>
              <a:ext cx="0" cy="3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</p:grpSp>
      <p:sp>
        <p:nvSpPr>
          <p:cNvPr id="154634" name="Text Box 10">
            <a:extLst>
              <a:ext uri="{FF2B5EF4-FFF2-40B4-BE49-F238E27FC236}">
                <a16:creationId xmlns:a16="http://schemas.microsoft.com/office/drawing/2014/main" id="{BDAF6576-C316-4E71-BB0A-5592AE620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3622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search interval</a:t>
            </a:r>
          </a:p>
        </p:txBody>
      </p:sp>
      <p:sp>
        <p:nvSpPr>
          <p:cNvPr id="154635" name="Text Box 11">
            <a:extLst>
              <a:ext uri="{FF2B5EF4-FFF2-40B4-BE49-F238E27FC236}">
                <a16:creationId xmlns:a16="http://schemas.microsoft.com/office/drawing/2014/main" id="{6244B014-BB0B-47B3-8B4B-9EC747741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10200"/>
            <a:ext cx="746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found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64708-6267-41E2-BAB6-B7709BD9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二分搜索 </a:t>
            </a:r>
            <a:r>
              <a:rPr lang="en-US" altLang="zh-CN" dirty="0"/>
              <a:t>(Binary search)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8D98A0-DA34-47C1-9C48-608A2380F6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每次都把查找区间的长度减半</a:t>
                </a:r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8D98A0-DA34-47C1-9C48-608A2380F6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579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64708-6267-41E2-BAB6-B7709BD9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二分搜索 </a:t>
            </a:r>
            <a:r>
              <a:rPr lang="en-US" altLang="zh-CN" dirty="0"/>
              <a:t>(Binary search)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52CB1F-9EE7-473A-964D-FEF3AB65D538}"/>
              </a:ext>
            </a:extLst>
          </p:cNvPr>
          <p:cNvSpPr txBox="1"/>
          <p:nvPr/>
        </p:nvSpPr>
        <p:spPr>
          <a:xfrm>
            <a:off x="6096000" y="2165230"/>
            <a:ext cx="63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[  )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EEFED4-E9E5-4DA5-829C-EFA3A5ED29FC}"/>
              </a:ext>
            </a:extLst>
          </p:cNvPr>
          <p:cNvSpPr txBox="1"/>
          <p:nvPr/>
        </p:nvSpPr>
        <p:spPr>
          <a:xfrm>
            <a:off x="6096000" y="4632385"/>
            <a:ext cx="649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[  ]</a:t>
            </a:r>
            <a:endParaRPr lang="zh-CN" altLang="en-US" sz="3200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F009C19-49D0-43CF-A315-BF009DF23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648920" cy="456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7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64708-6267-41E2-BAB6-B7709BD9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二分搜索 </a:t>
            </a:r>
            <a:r>
              <a:rPr lang="en-US" altLang="zh-CN" dirty="0"/>
              <a:t>(Binary search)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85B65D-9884-4DF0-A147-973EA1263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https://leetcode-cn.com/tag/binary-search/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56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F0E89-AF1A-4C8C-A427-4FF2E033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05E2B-117D-4BC1-8895-59014ECD2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算法复杂度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二分搜索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链表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317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64708-6267-41E2-BAB6-B7709BD9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三分搜索 </a:t>
            </a:r>
            <a:r>
              <a:rPr lang="en-US" altLang="zh-CN" dirty="0"/>
              <a:t>(Ternary search)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D98A0-DA34-47C1-9C48-608A2380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三分搜索与二分搜索一样，是用来查找序列中的某个值</a:t>
            </a:r>
            <a:endParaRPr lang="en-US" altLang="zh-CN" dirty="0"/>
          </a:p>
          <a:p>
            <a:r>
              <a:rPr lang="zh-CN" altLang="en-US" dirty="0"/>
              <a:t>和二分搜索一样，它可以用来搜索单调序列中的某个值，但一般我们都不用它来干这个，而是用它来求某个拟凸函数的最大（最小）值。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517E448-8075-4222-8FF6-C12C2E0570A5}"/>
              </a:ext>
            </a:extLst>
          </p:cNvPr>
          <p:cNvCxnSpPr/>
          <p:nvPr/>
        </p:nvCxnSpPr>
        <p:spPr>
          <a:xfrm>
            <a:off x="3441940" y="5857336"/>
            <a:ext cx="5883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549FDBE-9674-44DB-918F-A85501479E00}"/>
              </a:ext>
            </a:extLst>
          </p:cNvPr>
          <p:cNvCxnSpPr/>
          <p:nvPr/>
        </p:nvCxnSpPr>
        <p:spPr>
          <a:xfrm flipV="1">
            <a:off x="3985404" y="3562709"/>
            <a:ext cx="0" cy="284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B0C46E7-AB4B-4918-9B31-D2A34ACE2772}"/>
              </a:ext>
            </a:extLst>
          </p:cNvPr>
          <p:cNvSpPr/>
          <p:nvPr/>
        </p:nvSpPr>
        <p:spPr>
          <a:xfrm>
            <a:off x="4477109" y="4088763"/>
            <a:ext cx="3450566" cy="1475275"/>
          </a:xfrm>
          <a:custGeom>
            <a:avLst/>
            <a:gdLst>
              <a:gd name="connsiteX0" fmla="*/ 0 w 3450566"/>
              <a:gd name="connsiteY0" fmla="*/ 1414890 h 1475275"/>
              <a:gd name="connsiteX1" fmla="*/ 672861 w 3450566"/>
              <a:gd name="connsiteY1" fmla="*/ 1294120 h 1475275"/>
              <a:gd name="connsiteX2" fmla="*/ 1026544 w 3450566"/>
              <a:gd name="connsiteY2" fmla="*/ 828294 h 1475275"/>
              <a:gd name="connsiteX3" fmla="*/ 1526876 w 3450566"/>
              <a:gd name="connsiteY3" fmla="*/ 26037 h 1475275"/>
              <a:gd name="connsiteX4" fmla="*/ 2061714 w 3450566"/>
              <a:gd name="connsiteY4" fmla="*/ 250324 h 1475275"/>
              <a:gd name="connsiteX5" fmla="*/ 2303253 w 3450566"/>
              <a:gd name="connsiteY5" fmla="*/ 793788 h 1475275"/>
              <a:gd name="connsiteX6" fmla="*/ 2536166 w 3450566"/>
              <a:gd name="connsiteY6" fmla="*/ 1147471 h 1475275"/>
              <a:gd name="connsiteX7" fmla="*/ 2967487 w 3450566"/>
              <a:gd name="connsiteY7" fmla="*/ 1432143 h 1475275"/>
              <a:gd name="connsiteX8" fmla="*/ 3450566 w 3450566"/>
              <a:gd name="connsiteY8" fmla="*/ 1475275 h 147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50566" h="1475275">
                <a:moveTo>
                  <a:pt x="0" y="1414890"/>
                </a:moveTo>
                <a:cubicBezTo>
                  <a:pt x="250885" y="1403388"/>
                  <a:pt x="501770" y="1391886"/>
                  <a:pt x="672861" y="1294120"/>
                </a:cubicBezTo>
                <a:cubicBezTo>
                  <a:pt x="843952" y="1196354"/>
                  <a:pt x="884208" y="1039641"/>
                  <a:pt x="1026544" y="828294"/>
                </a:cubicBezTo>
                <a:cubicBezTo>
                  <a:pt x="1168880" y="616947"/>
                  <a:pt x="1354348" y="122365"/>
                  <a:pt x="1526876" y="26037"/>
                </a:cubicBezTo>
                <a:cubicBezTo>
                  <a:pt x="1699404" y="-70291"/>
                  <a:pt x="1932318" y="122365"/>
                  <a:pt x="2061714" y="250324"/>
                </a:cubicBezTo>
                <a:cubicBezTo>
                  <a:pt x="2191110" y="378283"/>
                  <a:pt x="2224178" y="644264"/>
                  <a:pt x="2303253" y="793788"/>
                </a:cubicBezTo>
                <a:cubicBezTo>
                  <a:pt x="2382328" y="943312"/>
                  <a:pt x="2425460" y="1041079"/>
                  <a:pt x="2536166" y="1147471"/>
                </a:cubicBezTo>
                <a:cubicBezTo>
                  <a:pt x="2646872" y="1253863"/>
                  <a:pt x="2815087" y="1377509"/>
                  <a:pt x="2967487" y="1432143"/>
                </a:cubicBezTo>
                <a:cubicBezTo>
                  <a:pt x="3119887" y="1486777"/>
                  <a:pt x="3309668" y="1472400"/>
                  <a:pt x="3450566" y="147527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751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05025-E9B6-4EAC-A2EB-8BF78627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 </a:t>
            </a:r>
            <a:r>
              <a:rPr lang="en-US" altLang="zh-CN" dirty="0"/>
              <a:t>(Linked list)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7390B-3578-4280-8D64-EA5D3EF54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https://visualgo.net/zh/list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A55C90-3679-4065-A80D-C013F171B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18" y="2943225"/>
            <a:ext cx="5276850" cy="971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97338B-8C62-4B09-ADB6-5B60C0B9C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18" y="4479131"/>
            <a:ext cx="5676900" cy="11334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3C8ED6B-DE2F-48FB-9D8C-EE99900806A4}"/>
              </a:ext>
            </a:extLst>
          </p:cNvPr>
          <p:cNvSpPr txBox="1"/>
          <p:nvPr/>
        </p:nvSpPr>
        <p:spPr>
          <a:xfrm>
            <a:off x="1604513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单链表：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930D0-B1EB-4916-B581-3CDD371B836B}"/>
              </a:ext>
            </a:extLst>
          </p:cNvPr>
          <p:cNvSpPr txBox="1"/>
          <p:nvPr/>
        </p:nvSpPr>
        <p:spPr>
          <a:xfrm>
            <a:off x="1604513" y="48612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双链表：</a:t>
            </a:r>
          </a:p>
        </p:txBody>
      </p:sp>
    </p:spTree>
    <p:extLst>
      <p:ext uri="{BB962C8B-B14F-4D97-AF65-F5344CB8AC3E}">
        <p14:creationId xmlns:p14="http://schemas.microsoft.com/office/powerpoint/2010/main" val="38649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9717B-0D8A-4067-B40D-363F3FCF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复杂度对比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60A7262-4AE0-4F73-8A1C-E4A05B674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48195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63085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685771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97021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链表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1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得到第</a:t>
                      </a:r>
                      <a:r>
                        <a:rPr lang="en-US" altLang="zh-CN" dirty="0" err="1"/>
                        <a:t>i</a:t>
                      </a:r>
                      <a:r>
                        <a:rPr lang="zh-CN" altLang="en-US" dirty="0"/>
                        <a:t>个元素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9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插入元素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02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在有序序列上查找某个值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</a:t>
                      </a:r>
                      <a:r>
                        <a:rPr lang="en-US" altLang="zh-CN" dirty="0" err="1"/>
                        <a:t>logn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5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078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223C0-58BA-4206-9BB0-2ED4BA63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 </a:t>
            </a:r>
            <a:r>
              <a:rPr lang="en-US" altLang="zh-CN" dirty="0"/>
              <a:t>(Linked list)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F9973-00D7-4495-81BF-AFCA9EE9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https://leetcode-cn.com/tag/linked-list/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788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0190C-CD83-4458-BB5E-2A937C8A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E2320-A6E1-4413-9161-2E9DCFAD8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Runtime Error</a:t>
            </a:r>
          </a:p>
          <a:p>
            <a:r>
              <a:rPr lang="zh-CN" altLang="en-US" dirty="0"/>
              <a:t>爆栈</a:t>
            </a:r>
          </a:p>
        </p:txBody>
      </p:sp>
    </p:spTree>
    <p:extLst>
      <p:ext uri="{BB962C8B-B14F-4D97-AF65-F5344CB8AC3E}">
        <p14:creationId xmlns:p14="http://schemas.microsoft.com/office/powerpoint/2010/main" val="2585027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B6D76-E171-400C-9DEB-14F1BEF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2D679-C6D0-41F7-9FAD-68A1D60E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</a:t>
            </a:r>
            <a:r>
              <a:rPr lang="zh-CN" altLang="en-US" dirty="0"/>
              <a:t>过渡到</a:t>
            </a:r>
            <a:r>
              <a:rPr lang="en-US" altLang="zh-CN" dirty="0"/>
              <a:t>C++</a:t>
            </a:r>
          </a:p>
          <a:p>
            <a:r>
              <a:rPr lang="zh-CN" altLang="en-US" dirty="0"/>
              <a:t>看算法书</a:t>
            </a:r>
          </a:p>
        </p:txBody>
      </p:sp>
    </p:spTree>
    <p:extLst>
      <p:ext uri="{BB962C8B-B14F-4D97-AF65-F5344CB8AC3E}">
        <p14:creationId xmlns:p14="http://schemas.microsoft.com/office/powerpoint/2010/main" val="296157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DA13-FD19-42DF-9B85-8EB003AC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0C056-D29F-43F0-A7E9-C9DD7A01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http://172.16.38.63/PPTs/</a:t>
            </a:r>
            <a:r>
              <a:rPr lang="zh-CN" altLang="en-US" dirty="0">
                <a:hlinkClick r:id="rId2"/>
              </a:rPr>
              <a:t>第一次培训</a:t>
            </a:r>
            <a:r>
              <a:rPr lang="en-US" altLang="zh-CN" dirty="0">
                <a:hlinkClick r:id="rId2"/>
              </a:rPr>
              <a:t>.pptx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73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F0FAE-3791-4338-BD3F-ADB652C0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时空复杂度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062B8-A804-4BC0-90A9-1B117FF0C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复杂度用来描述一个算法在时间和空间上需要消耗多少资源。</a:t>
            </a:r>
            <a:endParaRPr lang="en-US" altLang="zh-CN" dirty="0"/>
          </a:p>
          <a:p>
            <a:r>
              <a:rPr lang="zh-CN" altLang="en-US" dirty="0"/>
              <a:t>在算法竞赛中，我们大部分时候都关心的是时间复杂度，所以我们说复杂度的时候一般都是指时间复杂度。</a:t>
            </a:r>
          </a:p>
        </p:txBody>
      </p:sp>
    </p:spTree>
    <p:extLst>
      <p:ext uri="{BB962C8B-B14F-4D97-AF65-F5344CB8AC3E}">
        <p14:creationId xmlns:p14="http://schemas.microsoft.com/office/powerpoint/2010/main" val="322420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3A369-FF7F-4527-BE24-2AECD583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en-US" altLang="zh-CN" dirty="0"/>
              <a:t>O</a:t>
            </a:r>
            <a:r>
              <a:rPr lang="zh-CN" altLang="en-US" dirty="0"/>
              <a:t>记号 </a:t>
            </a:r>
            <a:r>
              <a:rPr lang="en-US" altLang="zh-CN" dirty="0"/>
              <a:t>(Big O notation)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501CFA-9ABE-47C8-85C8-BB90D2BC37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3583"/>
              </a:xfrm>
            </p:spPr>
            <p:txBody>
              <a:bodyPr/>
              <a:lstStyle/>
              <a:p>
                <a:pPr algn="just">
                  <a:buNone/>
                </a:pPr>
                <a:r>
                  <a:rPr lang="zh-CN" altLang="en-US" dirty="0"/>
                  <a:t>定义  两个非负函数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定义在非负整数域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如存在正数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和正整数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使得</a:t>
                </a:r>
              </a:p>
              <a:p>
                <a:pPr algn="just">
                  <a:buNone/>
                </a:pPr>
                <a:r>
                  <a:rPr lang="zh-CN" altLang="en-US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algn="just">
                  <a:buNone/>
                </a:pPr>
                <a:r>
                  <a:rPr lang="zh-CN" altLang="en-US" dirty="0"/>
                  <a:t>则称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的阶小于或等于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记作</a:t>
                </a:r>
              </a:p>
              <a:p>
                <a:pPr algn="just">
                  <a:buNone/>
                </a:pPr>
                <a:r>
                  <a:rPr lang="zh-CN" altLang="en-US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pPr algn="just"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的上界</a:t>
                </a:r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通俗点说，就是函数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趋近于无穷大时绝对不会超过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501CFA-9ABE-47C8-85C8-BB90D2BC3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3583"/>
              </a:xfrm>
              <a:blipFill>
                <a:blip r:embed="rId2"/>
                <a:stretch>
                  <a:fillRect l="-1217" t="-2168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91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2C238-2D25-4133-9569-D199EF12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en-US" altLang="zh-CN" dirty="0"/>
              <a:t>O</a:t>
            </a:r>
            <a:r>
              <a:rPr lang="zh-CN" altLang="en-US" dirty="0"/>
              <a:t>记号 </a:t>
            </a:r>
            <a:r>
              <a:rPr lang="en-US" altLang="zh-CN" dirty="0"/>
              <a:t>(Big O notation)</a:t>
            </a:r>
            <a:endParaRPr lang="zh-CN" altLang="en-US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42AAE6E6-F014-4532-90C5-24FB6245C3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5" r="31499"/>
          <a:stretch/>
        </p:blipFill>
        <p:spPr bwMode="auto">
          <a:xfrm>
            <a:off x="4028536" y="2013891"/>
            <a:ext cx="3554083" cy="382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98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3A369-FF7F-4527-BE24-2AECD583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en-US" altLang="zh-CN" dirty="0"/>
              <a:t>O</a:t>
            </a:r>
            <a:r>
              <a:rPr lang="zh-CN" altLang="en-US" dirty="0"/>
              <a:t>记号 </a:t>
            </a:r>
            <a:r>
              <a:rPr lang="en-US" altLang="zh-CN" dirty="0"/>
              <a:t>(Big O notation)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01CFA-9ABE-47C8-85C8-BB90D2BC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大</a:t>
            </a:r>
            <a:r>
              <a:rPr lang="en-US" altLang="zh-CN" dirty="0"/>
              <a:t>O</a:t>
            </a:r>
            <a:r>
              <a:rPr lang="zh-CN" altLang="en-US" dirty="0"/>
              <a:t>记号常用来描述算法的最坏情况复杂度</a:t>
            </a:r>
            <a:endParaRPr lang="en-US" altLang="zh-CN" dirty="0"/>
          </a:p>
          <a:p>
            <a:pPr algn="just"/>
            <a:r>
              <a:rPr lang="zh-CN" altLang="en-US" dirty="0"/>
              <a:t>在算法竞赛中，我们一般都只关心算法的最坏情况复杂度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大</a:t>
            </a:r>
            <a:r>
              <a:rPr lang="en-US" altLang="zh-CN" dirty="0"/>
              <a:t>O</a:t>
            </a:r>
            <a:r>
              <a:rPr lang="zh-CN" altLang="en-US" dirty="0"/>
              <a:t>记号忽略常数</a:t>
            </a:r>
          </a:p>
        </p:txBody>
      </p:sp>
    </p:spTree>
    <p:extLst>
      <p:ext uri="{BB962C8B-B14F-4D97-AF65-F5344CB8AC3E}">
        <p14:creationId xmlns:p14="http://schemas.microsoft.com/office/powerpoint/2010/main" val="192390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5EF37-45FE-40A4-AA86-063D1B8F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一些常见复杂度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EE5E7B-22D0-46E5-9012-DFEB7AB38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Listed from slowest to fastest growth:</a:t>
                </a:r>
              </a:p>
              <a:p>
                <a:pPr marL="0" indent="0">
                  <a:spcBef>
                    <a:spcPct val="0"/>
                  </a:spcBef>
                </a:pPr>
                <a:endParaRPr lang="en-US" altLang="zh-CN" sz="900" dirty="0">
                  <a:sym typeface="Symbol" panose="05050102010706020507" pitchFamily="18" charset="2"/>
                </a:endParaRPr>
              </a:p>
              <a:p>
                <a:pPr marL="0" indent="0">
                  <a:spcBef>
                    <a:spcPct val="0"/>
                  </a:spcBef>
                  <a:buFontTx/>
                  <a:buChar char="•"/>
                </a:pPr>
                <a:r>
                  <a:rPr lang="en-US" altLang="zh-CN" dirty="0"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(1)</m:t>
                    </m:r>
                  </m:oMath>
                </a14:m>
                <a:endParaRPr lang="en-US" altLang="zh-CN" dirty="0">
                  <a:sym typeface="Symbol" panose="05050102010706020507" pitchFamily="18" charset="2"/>
                </a:endParaRPr>
              </a:p>
              <a:p>
                <a:pPr marL="0" indent="0">
                  <a:spcBef>
                    <a:spcPct val="0"/>
                  </a:spcBef>
                  <a:buFontTx/>
                  <a:buChar char="•"/>
                </a:pPr>
                <a:r>
                  <a:rPr lang="en-US" altLang="zh-CN" dirty="0"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:r>
                  <a:rPr lang="zh-CN" altLang="en-US" dirty="0">
                    <a:sym typeface="Symbol" panose="05050102010706020507" pitchFamily="18" charset="2"/>
                  </a:rPr>
                  <a:t>：二分搜索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marL="0" indent="0">
                  <a:spcBef>
                    <a:spcPct val="0"/>
                  </a:spcBef>
                  <a:buFontTx/>
                  <a:buChar char="•"/>
                </a:pPr>
                <a:r>
                  <a:rPr lang="en-US" altLang="zh-CN" dirty="0"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dirty="0">
                  <a:sym typeface="Symbol" panose="05050102010706020507" pitchFamily="18" charset="2"/>
                </a:endParaRPr>
              </a:p>
              <a:p>
                <a:pPr marL="0" indent="0">
                  <a:spcBef>
                    <a:spcPct val="0"/>
                  </a:spcBef>
                  <a:buFontTx/>
                  <a:buChar char="•"/>
                </a:pPr>
                <a:r>
                  <a:rPr lang="en-US" altLang="zh-CN" dirty="0"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log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:r>
                  <a:rPr lang="zh-CN" altLang="en-US" dirty="0">
                    <a:sym typeface="Symbol" panose="05050102010706020507" pitchFamily="18" charset="2"/>
                  </a:rPr>
                  <a:t>：快速排序、归并排序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marL="0" indent="0">
                  <a:spcBef>
                    <a:spcPct val="0"/>
                  </a:spcBef>
                  <a:buFontTx/>
                  <a:buChar char="•"/>
                </a:pPr>
                <a:r>
                  <a:rPr lang="en-US" altLang="zh-CN" dirty="0"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zh-CN" altLang="en-US" dirty="0">
                    <a:sym typeface="Symbol" panose="05050102010706020507" pitchFamily="18" charset="2"/>
                  </a:rPr>
                  <a:t>：三种简单排序（冒泡、选择、插入）</a:t>
                </a:r>
                <a:endParaRPr lang="en-US" altLang="zh-CN" baseline="30000" dirty="0">
                  <a:sym typeface="Symbol" panose="05050102010706020507" pitchFamily="18" charset="2"/>
                </a:endParaRPr>
              </a:p>
              <a:p>
                <a:pPr marL="0" indent="0">
                  <a:spcBef>
                    <a:spcPct val="0"/>
                  </a:spcBef>
                  <a:buFontTx/>
                  <a:buChar char="•"/>
                </a:pPr>
                <a:r>
                  <a:rPr lang="en-US" altLang="zh-CN" dirty="0"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baseline="30000" dirty="0">
                  <a:sym typeface="Symbol" panose="05050102010706020507" pitchFamily="18" charset="2"/>
                </a:endParaRPr>
              </a:p>
              <a:p>
                <a:pPr marL="0" indent="0">
                  <a:spcBef>
                    <a:spcPct val="0"/>
                  </a:spcBef>
                  <a:buFontTx/>
                  <a:buChar char="•"/>
                </a:pPr>
                <a:r>
                  <a:rPr lang="en-US" altLang="zh-CN" dirty="0"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zh-CN" altLang="en-US" dirty="0">
                    <a:sym typeface="Symbol" panose="05050102010706020507" pitchFamily="18" charset="2"/>
                  </a:rPr>
                  <a:t>：枚举子集</a:t>
                </a:r>
                <a:endParaRPr lang="en-US" altLang="zh-CN" baseline="30000" dirty="0">
                  <a:sym typeface="Symbol" panose="05050102010706020507" pitchFamily="18" charset="2"/>
                </a:endParaRPr>
              </a:p>
              <a:p>
                <a:pPr marL="0" indent="0">
                  <a:spcBef>
                    <a:spcPct val="0"/>
                  </a:spcBef>
                  <a:buFontTx/>
                  <a:buChar char="•"/>
                </a:pPr>
                <a:r>
                  <a:rPr lang="en-US" altLang="zh-CN" dirty="0"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!</m:t>
                        </m:r>
                      </m:e>
                    </m:d>
                  </m:oMath>
                </a14:m>
                <a:r>
                  <a:rPr lang="zh-CN" altLang="en-US" dirty="0"/>
                  <a:t> ：枚举排列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EE5E7B-22D0-46E5-9012-DFEB7AB38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09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8894F-6222-4B2D-A0DF-95F285D8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如何去估计一个算法的复杂度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5D68C4-2A58-4099-ADFB-A2B5F5889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59889"/>
            <a:ext cx="5070894" cy="16163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915F58-4ECB-4C53-B266-EDEA34212ED9}"/>
                  </a:ext>
                </a:extLst>
              </p:cNvPr>
              <p:cNvSpPr txBox="1"/>
              <p:nvPr/>
            </p:nvSpPr>
            <p:spPr>
              <a:xfrm>
                <a:off x="838200" y="5098209"/>
                <a:ext cx="17942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915F58-4ECB-4C53-B266-EDEA34212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209"/>
                <a:ext cx="179429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E3E6398-7AC9-41FD-BDAC-E919DD984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32443"/>
            <a:ext cx="5761008" cy="7575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F851F5-B10B-4942-B754-6DF3BE243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148" y="2059889"/>
            <a:ext cx="4866122" cy="26300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4549AB-061F-4AFD-9078-0B6976D21763}"/>
                  </a:ext>
                </a:extLst>
              </p:cNvPr>
              <p:cNvSpPr txBox="1"/>
              <p:nvPr/>
            </p:nvSpPr>
            <p:spPr>
              <a:xfrm>
                <a:off x="8272733" y="5098208"/>
                <a:ext cx="13568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4549AB-061F-4AFD-9078-0B6976D21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33" y="5098208"/>
                <a:ext cx="135684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66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472D0-5F87-437E-B930-C00A2D06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其他记号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B4440B-CF41-449B-9BF1-FF5125296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525" y="1958196"/>
            <a:ext cx="8863875" cy="41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3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33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  <a:sym typeface="Symbol" panose="05050102010706020507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33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  <a:sym typeface="Symbol" panose="05050102010706020507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701</Words>
  <Application>Microsoft Office PowerPoint</Application>
  <PresentationFormat>宽屏</PresentationFormat>
  <Paragraphs>122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等线 Light</vt:lpstr>
      <vt:lpstr>宋体</vt:lpstr>
      <vt:lpstr>Arial</vt:lpstr>
      <vt:lpstr>Cambria Math</vt:lpstr>
      <vt:lpstr>Comic Sans MS</vt:lpstr>
      <vt:lpstr>Symbol</vt:lpstr>
      <vt:lpstr>Times New Roman</vt:lpstr>
      <vt:lpstr>Office 主题​​</vt:lpstr>
      <vt:lpstr>Default Design</vt:lpstr>
      <vt:lpstr>第一次培训</vt:lpstr>
      <vt:lpstr>目录</vt:lpstr>
      <vt:lpstr>时空复杂度</vt:lpstr>
      <vt:lpstr>大O记号 (Big O notation)</vt:lpstr>
      <vt:lpstr>大O记号 (Big O notation)</vt:lpstr>
      <vt:lpstr>大O记号 (Big O notation)</vt:lpstr>
      <vt:lpstr>一些常见复杂度</vt:lpstr>
      <vt:lpstr>如何去估计一个算法的复杂度</vt:lpstr>
      <vt:lpstr>其他记号</vt:lpstr>
      <vt:lpstr>其他记号</vt:lpstr>
      <vt:lpstr>二分搜索 (Binary search)</vt:lpstr>
      <vt:lpstr>Algorithm Examples</vt:lpstr>
      <vt:lpstr>Algorithm Examples</vt:lpstr>
      <vt:lpstr>Algorithm Examples</vt:lpstr>
      <vt:lpstr>Algorithm Examples</vt:lpstr>
      <vt:lpstr>Algorithm Examples</vt:lpstr>
      <vt:lpstr>二分搜索 (Binary search)</vt:lpstr>
      <vt:lpstr>二分搜索 (Binary search)</vt:lpstr>
      <vt:lpstr>二分搜索 (Binary search)</vt:lpstr>
      <vt:lpstr>三分搜索 (Ternary search)</vt:lpstr>
      <vt:lpstr>链表 (Linked list)</vt:lpstr>
      <vt:lpstr>复杂度对比</vt:lpstr>
      <vt:lpstr>链表 (Linked list)</vt:lpstr>
      <vt:lpstr>常识</vt:lpstr>
      <vt:lpstr>安排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</dc:title>
  <dc:creator>jp yang</dc:creator>
  <cp:lastModifiedBy>jp yang</cp:lastModifiedBy>
  <cp:revision>28</cp:revision>
  <dcterms:created xsi:type="dcterms:W3CDTF">2018-11-02T04:47:34Z</dcterms:created>
  <dcterms:modified xsi:type="dcterms:W3CDTF">2018-11-03T05:15:34Z</dcterms:modified>
</cp:coreProperties>
</file>