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17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图片 33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图片 34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图片 69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图片 70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图片 106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48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forces.com/blog/entry/54090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Lesson 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70560" cy="438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Greatest common divisor (GCD)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ustomShape 2"/>
              <p:cNvSpPr/>
              <p:nvPr/>
            </p:nvSpPr>
            <p:spPr>
              <a:xfrm>
                <a:off x="504000" y="1769040"/>
                <a:ext cx="9070560" cy="438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/>
              <a:lstStyle/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Just use Euclid’s algorithm 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The time complexity is: </a:t>
                </a:r>
                <a14:m>
                  <m:oMath xmlns:m="http://schemas.openxmlformats.org/officeDocument/2006/math"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𝑂</m:t>
                    </m:r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(</m:t>
                    </m:r>
                    <m:func>
                      <m:funcPr>
                        <m:ctrlPr>
                          <a:rPr lang="en-US" sz="32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  <m:t>log</m:t>
                        </m:r>
                      </m:fName>
                      <m:e>
                        <m:r>
                          <a:rPr lang="en-US" sz="32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  <m:t>𝑛</m:t>
                        </m:r>
                        <m:r>
                          <a:rPr lang="en-US" sz="32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  <m:t>)</m:t>
                        </m:r>
                      </m:e>
                    </m:func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111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769040"/>
                <a:ext cx="9070560" cy="4383360"/>
              </a:xfrm>
              <a:prstGeom prst="rect">
                <a:avLst/>
              </a:prstGeom>
              <a:blipFill>
                <a:blip r:embed="rId2"/>
                <a:stretch>
                  <a:fillRect t="-27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A5382C-7869-4CCE-A403-B84FCD49A2F5}"/>
                  </a:ext>
                </a:extLst>
              </p:cNvPr>
              <p:cNvSpPr txBox="1"/>
              <p:nvPr/>
            </p:nvSpPr>
            <p:spPr>
              <a:xfrm>
                <a:off x="3340449" y="3779837"/>
                <a:ext cx="3397661" cy="653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 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4A5382C-7869-4CCE-A403-B84FCD49A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449" y="3779837"/>
                <a:ext cx="3397661" cy="6531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Least common multiple (LCM)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510E58-D8F3-45D3-977F-857A25CF9983}"/>
                  </a:ext>
                </a:extLst>
              </p:cNvPr>
              <p:cNvSpPr txBox="1"/>
              <p:nvPr/>
            </p:nvSpPr>
            <p:spPr>
              <a:xfrm>
                <a:off x="3444240" y="2567038"/>
                <a:ext cx="3388863" cy="8791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𝑙𝑐𝑚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A510E58-D8F3-45D3-977F-857A25CF9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240" y="2567038"/>
                <a:ext cx="3388863" cy="879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6466B4-0CCF-47BA-863E-F736320829B1}"/>
                  </a:ext>
                </a:extLst>
              </p:cNvPr>
              <p:cNvSpPr txBox="1"/>
              <p:nvPr/>
            </p:nvSpPr>
            <p:spPr>
              <a:xfrm>
                <a:off x="3068104" y="4450827"/>
                <a:ext cx="4141134" cy="8143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𝑙𝑐𝑚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76466B4-0CCF-47BA-863E-F73632082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104" y="4450827"/>
                <a:ext cx="4141134" cy="8143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Prime number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ustomShape 2"/>
              <p:cNvSpPr/>
              <p:nvPr/>
            </p:nvSpPr>
            <p:spPr>
              <a:xfrm>
                <a:off x="504000" y="1769040"/>
                <a:ext cx="9070560" cy="5362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/>
              <a:lstStyle/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How to determine whether a number N is prime?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Just take all numbers smaller than N and try to divide N. 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In fact we don’t need to try all numbers smaller than N. Just the numbers smaller or equal than the square root of N are enough.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𝑂</m:t>
                    </m:r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radPr>
                      <m:deg/>
                      <m:e>
                        <m:r>
                          <a:rPr lang="en-US" sz="32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  <m:t>𝑛</m:t>
                        </m:r>
                      </m:e>
                    </m:rad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)</m:t>
                    </m:r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In most case it’s efficient enough. 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116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769040"/>
                <a:ext cx="9070560" cy="5362200"/>
              </a:xfrm>
              <a:prstGeom prst="rect">
                <a:avLst/>
              </a:prstGeom>
              <a:blipFill>
                <a:blip r:embed="rId2"/>
                <a:stretch>
                  <a:fillRect t="-2273" r="-16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08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Sieve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CustomShape 2"/>
              <p:cNvSpPr/>
              <p:nvPr/>
            </p:nvSpPr>
            <p:spPr>
              <a:xfrm>
                <a:off x="504000" y="1769040"/>
                <a:ext cx="9070560" cy="4383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/>
              <a:lstStyle/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Sieve of Eratosthenes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𝑂</m:t>
                    </m:r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(</m:t>
                    </m:r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𝑛</m:t>
                    </m:r>
                    <m:func>
                      <m:funcPr>
                        <m:ctrlPr>
                          <a:rPr lang="en-US" sz="32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200" b="0" i="1" strike="noStrike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DejaVu San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trike="noStrike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DejaVu Sans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trike="noStrike" spc="-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FFFFFF"/>
                                  </a:solidFill>
                                </a:uFill>
                                <a:latin typeface="Cambria Math" panose="02040503050406030204" pitchFamily="18" charset="0"/>
                                <a:ea typeface="DejaVu Sans"/>
                              </a:rPr>
                              <m:t>𝑛</m:t>
                            </m:r>
                          </m:e>
                        </m:func>
                        <m:r>
                          <a:rPr lang="en-US" sz="3200" b="0" i="1" strike="noStrike" spc="-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FFFFFF"/>
                              </a:solidFill>
                            </a:uFill>
                            <a:latin typeface="Cambria Math" panose="02040503050406030204" pitchFamily="18" charset="0"/>
                            <a:ea typeface="DejaVu Sans"/>
                          </a:rPr>
                          <m:t>)</m:t>
                        </m:r>
                      </m:e>
                    </m:func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119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769040"/>
                <a:ext cx="9070560" cy="4383360"/>
              </a:xfrm>
              <a:prstGeom prst="rect">
                <a:avLst/>
              </a:prstGeom>
              <a:blipFill>
                <a:blip r:embed="rId2"/>
                <a:stretch>
                  <a:fillRect t="-27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CustomShape 3"/>
          <p:cNvSpPr/>
          <p:nvPr/>
        </p:nvSpPr>
        <p:spPr>
          <a:xfrm>
            <a:off x="4572000" y="2468880"/>
            <a:ext cx="1809360" cy="35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0560" cy="126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1080" algn="ctr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Sieve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ustomShape 2"/>
              <p:cNvSpPr/>
              <p:nvPr/>
            </p:nvSpPr>
            <p:spPr>
              <a:xfrm>
                <a:off x="504000" y="1769040"/>
                <a:ext cx="9070560" cy="50991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/>
              <a:lstStyle/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Euler's Sieve (a.k.a. Linear Sieve)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Key idea: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	Fundamental theorem of arithmetic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	(unique factorization theorem)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432000" indent="-32292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"/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Time complexity: </a:t>
                </a:r>
                <a14:m>
                  <m:oMath xmlns:m="http://schemas.openxmlformats.org/officeDocument/2006/math"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𝑂</m:t>
                    </m:r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(</m:t>
                    </m:r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𝑛</m:t>
                    </m:r>
                    <m:r>
                      <a:rPr lang="en-US" sz="3200" b="0" i="1" strike="noStrike" spc="-1" smtClean="0">
                        <a:solidFill>
                          <a:srgbClr val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mbria Math" panose="02040503050406030204" pitchFamily="18" charset="0"/>
                        <a:ea typeface="DejaVu Sans"/>
                      </a:rPr>
                      <m:t>)</m:t>
                    </m:r>
                  </m:oMath>
                </a14:m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 marL="109080">
                  <a:lnSpc>
                    <a:spcPct val="100000"/>
                  </a:lnSpc>
                  <a:buClr>
                    <a:srgbClr val="000000"/>
                  </a:buClr>
                  <a:buSzPct val="45000"/>
                </a:pP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</a:pPr>
                <a:endParaRPr lang="en-US" sz="3200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  <a:hlinkClick r:id="rId2"/>
                  </a:rPr>
                  <a:t>https://codeforces.com/blog/entry/54090</a:t>
                </a:r>
                <a:r>
                  <a:rPr lang="en-US" sz="3200" b="0" strike="noStrike" spc="-1" dirty="0">
                    <a:solidFill>
                      <a:srgbClr val="000000"/>
                    </a:solidFill>
                    <a:uFill>
                      <a:solidFill>
                        <a:srgbClr val="FFFFFF"/>
                      </a:solidFill>
                    </a:uFill>
                    <a:latin typeface="Arial"/>
                    <a:ea typeface="DejaVu Sans"/>
                  </a:rPr>
                  <a:t> </a:t>
                </a:r>
                <a:endParaRPr lang="en-US" sz="1800" b="0" strike="noStrike" spc="-1" dirty="0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</a:endParaRPr>
              </a:p>
            </p:txBody>
          </p:sp>
        </mc:Choice>
        <mc:Fallback xmlns="">
          <p:sp>
            <p:nvSpPr>
              <p:cNvPr id="122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00" y="1769040"/>
                <a:ext cx="9070560" cy="5099120"/>
              </a:xfrm>
              <a:prstGeom prst="rect">
                <a:avLst/>
              </a:prstGeom>
              <a:blipFill>
                <a:blip r:embed="rId3"/>
                <a:stretch>
                  <a:fillRect l="-2755" t="-2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CustomShape 3"/>
          <p:cNvSpPr/>
          <p:nvPr/>
        </p:nvSpPr>
        <p:spPr>
          <a:xfrm>
            <a:off x="4462200" y="2496240"/>
            <a:ext cx="931680" cy="42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Fundamental theorem of arithmetic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Every integer greater than 1 either is a prime number itself or can be represented as the product of prime numbers.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164</Words>
  <Application>Microsoft Office PowerPoint</Application>
  <PresentationFormat>自定义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DejaVu Sans</vt:lpstr>
      <vt:lpstr>Arial</vt:lpstr>
      <vt:lpstr>Cambria Math</vt:lpstr>
      <vt:lpstr>Symbol</vt:lpstr>
      <vt:lpstr>Wingdings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dc:description/>
  <cp:lastModifiedBy>jp yang</cp:lastModifiedBy>
  <cp:revision>9</cp:revision>
  <dcterms:created xsi:type="dcterms:W3CDTF">2018-11-23T13:44:53Z</dcterms:created>
  <dcterms:modified xsi:type="dcterms:W3CDTF">2018-11-24T02:07:02Z</dcterms:modified>
  <dc:language>en-US</dc:language>
</cp:coreProperties>
</file>