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7" r:id="rId4"/>
    <p:sldId id="259" r:id="rId5"/>
    <p:sldId id="263" r:id="rId6"/>
    <p:sldId id="260" r:id="rId7"/>
    <p:sldId id="264" r:id="rId8"/>
    <p:sldId id="265" r:id="rId9"/>
    <p:sldId id="258" r:id="rId10"/>
    <p:sldId id="261" r:id="rId11"/>
    <p:sldId id="266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8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40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2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8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26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68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88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2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970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12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97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08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69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335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9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3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D6F082C-15C7-44DC-AECD-F530D8D8FEC4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23D819-726A-44C3-BED8-5B7F582441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46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22624-FCAE-65FC-D54A-CAF18248B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Driving Indicators for Employee Retention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DAAA0-8B16-EE48-D086-DB35C5C30B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 Watson – AHWFB-IAS</a:t>
            </a:r>
          </a:p>
        </p:txBody>
      </p:sp>
    </p:spTree>
    <p:extLst>
      <p:ext uri="{BB962C8B-B14F-4D97-AF65-F5344CB8AC3E}">
        <p14:creationId xmlns:p14="http://schemas.microsoft.com/office/powerpoint/2010/main" val="4230509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3CF6CC4E-F8AE-46B8-AF42-C264DA9FF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DAEAD399-3691-4CD7-B52B-C9B09436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910AD751-06FB-4939-907D-5875B9B6B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534E01E2-CF3B-4438-B865-7B0F1D946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1779656F-F5D3-4C3F-A487-6302E3652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E472999E-58E4-45E0-8214-7F53A2270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538931F4-BE0D-49CA-A368-314C02CC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BE0000C-5B6A-E46C-3483-3D35DB98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Pay Increases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9EC4B14-9505-F6EB-85C3-0C53B3CD9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39" name="Rounded Rectangle 16">
            <a:extLst>
              <a:ext uri="{FF2B5EF4-FFF2-40B4-BE49-F238E27FC236}">
                <a16:creationId xmlns:a16="http://schemas.microsoft.com/office/drawing/2014/main" id="{2D6217BA-2280-4A9E-9B69-707DF505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Content Placeholder 23" descr="Chart, box and whisker chart&#10;&#10;Description automatically generated">
            <a:extLst>
              <a:ext uri="{FF2B5EF4-FFF2-40B4-BE49-F238E27FC236}">
                <a16:creationId xmlns:a16="http://schemas.microsoft.com/office/drawing/2014/main" id="{ADDB1A40-67C8-A3A5-F3C4-DF8775A96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360448"/>
            <a:ext cx="6237359" cy="3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3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CF6CC4E-F8AE-46B8-AF42-C264DA9FF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DAEAD399-3691-4CD7-B52B-C9B09436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910AD751-06FB-4939-907D-5875B9B6B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534E01E2-CF3B-4438-B865-7B0F1D946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1779656F-F5D3-4C3F-A487-6302E3652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472999E-58E4-45E0-8214-7F53A2270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538931F4-BE0D-49CA-A368-314C02CC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232F87-B1CC-85E1-C3EF-93D057116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 dirty="0"/>
              <a:t>Pay Increases and Gender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D379CD0-D3BC-1A83-446D-FD9F2FAA0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sp>
        <p:nvSpPr>
          <p:cNvPr id="22" name="Rounded Rectangle 16">
            <a:extLst>
              <a:ext uri="{FF2B5EF4-FFF2-40B4-BE49-F238E27FC236}">
                <a16:creationId xmlns:a16="http://schemas.microsoft.com/office/drawing/2014/main" id="{2D6217BA-2280-4A9E-9B69-707DF505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Chart, box and whisker chart&#10;&#10;Description automatically generated">
            <a:extLst>
              <a:ext uri="{FF2B5EF4-FFF2-40B4-BE49-F238E27FC236}">
                <a16:creationId xmlns:a16="http://schemas.microsoft.com/office/drawing/2014/main" id="{81A6C41A-CB07-4823-6AF5-E7AA106E5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360448"/>
            <a:ext cx="6237359" cy="3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139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CEEA5-B697-3E5D-1A65-A7DDEB88F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572E3-7429-5F31-B2DD-736D3A7D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employees to critical tenure duration</a:t>
            </a:r>
          </a:p>
          <a:p>
            <a:r>
              <a:rPr lang="en-US" dirty="0"/>
              <a:t>Pay increases</a:t>
            </a:r>
          </a:p>
          <a:p>
            <a:pPr lvl="1"/>
            <a:r>
              <a:rPr lang="en-US" dirty="0"/>
              <a:t>biggest driver of employee retention</a:t>
            </a:r>
          </a:p>
        </p:txBody>
      </p:sp>
    </p:spTree>
    <p:extLst>
      <p:ext uri="{BB962C8B-B14F-4D97-AF65-F5344CB8AC3E}">
        <p14:creationId xmlns:p14="http://schemas.microsoft.com/office/powerpoint/2010/main" val="530697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A545-7B69-6C37-D782-A619586BA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299411"/>
            <a:ext cx="4705559" cy="1219200"/>
          </a:xfrm>
        </p:spPr>
        <p:txBody>
          <a:bodyPr>
            <a:normAutofit/>
          </a:bodyPr>
          <a:lstStyle/>
          <a:p>
            <a:r>
              <a:rPr lang="en-US" dirty="0"/>
              <a:t>Turnover is Expensive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DEF75-95A3-929A-CBDC-1070C3703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259390" cy="3124201"/>
          </a:xfrm>
        </p:spPr>
        <p:txBody>
          <a:bodyPr/>
          <a:lstStyle/>
          <a:p>
            <a:r>
              <a:rPr lang="en-US" dirty="0"/>
              <a:t>Hiring Costs</a:t>
            </a:r>
          </a:p>
          <a:p>
            <a:r>
              <a:rPr lang="en-US" dirty="0"/>
              <a:t>Training Costs</a:t>
            </a:r>
          </a:p>
          <a:p>
            <a:r>
              <a:rPr lang="en-US" dirty="0"/>
              <a:t>Lost Productivity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167BAB-E5DF-42FC-40E6-12729B3BB6D0}"/>
              </a:ext>
            </a:extLst>
          </p:cNvPr>
          <p:cNvSpPr txBox="1">
            <a:spLocks/>
          </p:cNvSpPr>
          <p:nvPr/>
        </p:nvSpPr>
        <p:spPr>
          <a:xfrm>
            <a:off x="8043621" y="2984751"/>
            <a:ext cx="4070174" cy="985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dirty="0"/>
              <a:t>213% of annual salary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1118368-32E2-09F0-209A-5C03BD43276F}"/>
              </a:ext>
            </a:extLst>
          </p:cNvPr>
          <p:cNvSpPr txBox="1">
            <a:spLocks/>
          </p:cNvSpPr>
          <p:nvPr/>
        </p:nvSpPr>
        <p:spPr>
          <a:xfrm>
            <a:off x="7465594" y="3969751"/>
            <a:ext cx="4648200" cy="1162800"/>
          </a:xfrm>
          <a:prstGeom prst="rect">
            <a:avLst/>
          </a:prstGeom>
          <a:ln w="57150">
            <a:noFill/>
          </a:ln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Estimated cost to replace skilled position </a:t>
            </a:r>
          </a:p>
        </p:txBody>
      </p:sp>
    </p:spTree>
    <p:extLst>
      <p:ext uri="{BB962C8B-B14F-4D97-AF65-F5344CB8AC3E}">
        <p14:creationId xmlns:p14="http://schemas.microsoft.com/office/powerpoint/2010/main" val="3362514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0DCB-6CC7-EE07-DDCE-17FD99447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BD3FD-0388-E1FA-C0DB-D247BBC40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Discussion</a:t>
            </a:r>
          </a:p>
          <a:p>
            <a:r>
              <a:rPr lang="en-US" dirty="0"/>
              <a:t>Data Disclaimer</a:t>
            </a:r>
          </a:p>
          <a:p>
            <a:r>
              <a:rPr lang="en-US" dirty="0"/>
              <a:t>Data Exclusions</a:t>
            </a:r>
          </a:p>
          <a:p>
            <a:r>
              <a:rPr lang="en-US" dirty="0"/>
              <a:t>Tenure</a:t>
            </a:r>
          </a:p>
          <a:p>
            <a:r>
              <a:rPr lang="en-US" dirty="0"/>
              <a:t>Pay Increases</a:t>
            </a:r>
          </a:p>
          <a:p>
            <a:r>
              <a:rPr lang="en-US" dirty="0"/>
              <a:t>Gender Discussion</a:t>
            </a:r>
          </a:p>
        </p:txBody>
      </p:sp>
    </p:spTree>
    <p:extLst>
      <p:ext uri="{BB962C8B-B14F-4D97-AF65-F5344CB8AC3E}">
        <p14:creationId xmlns:p14="http://schemas.microsoft.com/office/powerpoint/2010/main" val="1439991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9862-421A-E7B8-BA1D-4EFDA77D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14202-A8E5-3260-010F-FB02815A8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Employment information from 3</a:t>
            </a:r>
            <a:r>
              <a:rPr lang="en-US" baseline="30000" dirty="0"/>
              <a:t>rd</a:t>
            </a:r>
            <a:r>
              <a:rPr lang="en-US" dirty="0"/>
              <a:t> party client</a:t>
            </a:r>
          </a:p>
          <a:p>
            <a:r>
              <a:rPr lang="en-US" dirty="0"/>
              <a:t>All employees during 2020-2021</a:t>
            </a:r>
          </a:p>
          <a:p>
            <a:r>
              <a:rPr lang="en-US" dirty="0"/>
              <a:t>Termination status, type, and reason</a:t>
            </a:r>
          </a:p>
          <a:p>
            <a:pPr lvl="1"/>
            <a:r>
              <a:rPr lang="en-US" dirty="0"/>
              <a:t>Voluntary vs involuntary</a:t>
            </a:r>
          </a:p>
          <a:p>
            <a:pPr lvl="1"/>
            <a:r>
              <a:rPr lang="en-US" dirty="0"/>
              <a:t>Retirement, a new position, dissatisfaction,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47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73C63-E04C-9B37-EEFB-00797FEA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129A-2FF6-132D-B855-10BF981B3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from 2020-2021</a:t>
            </a:r>
          </a:p>
          <a:p>
            <a:r>
              <a:rPr lang="en-US" dirty="0"/>
              <a:t>Abnormal amount of turnover nationwide</a:t>
            </a:r>
          </a:p>
          <a:p>
            <a:r>
              <a:rPr lang="en-US" dirty="0"/>
              <a:t>Unknown effect from lockdowns</a:t>
            </a:r>
          </a:p>
          <a:p>
            <a:r>
              <a:rPr lang="en-US" dirty="0"/>
              <a:t>Data may not translate outside this company</a:t>
            </a:r>
          </a:p>
        </p:txBody>
      </p:sp>
    </p:spTree>
    <p:extLst>
      <p:ext uri="{BB962C8B-B14F-4D97-AF65-F5344CB8AC3E}">
        <p14:creationId xmlns:p14="http://schemas.microsoft.com/office/powerpoint/2010/main" val="2178005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5006-0DA1-7C5E-EA8F-3668E8E27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Data Exclusions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A086-9129-1670-FF65-B679650FE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Involuntary terminations and Retirement</a:t>
            </a:r>
          </a:p>
          <a:p>
            <a:pPr lvl="1"/>
            <a:r>
              <a:rPr lang="en-US" dirty="0"/>
              <a:t>Data insufficient to determine retention potential</a:t>
            </a:r>
          </a:p>
          <a:p>
            <a:r>
              <a:rPr lang="en-US" dirty="0"/>
              <a:t>Tenure greater than 30 years</a:t>
            </a:r>
          </a:p>
          <a:p>
            <a:pPr lvl="1"/>
            <a:r>
              <a:rPr lang="en-US" dirty="0"/>
              <a:t>Demonstrated no bearing on retention</a:t>
            </a:r>
          </a:p>
        </p:txBody>
      </p:sp>
    </p:spTree>
    <p:extLst>
      <p:ext uri="{BB962C8B-B14F-4D97-AF65-F5344CB8AC3E}">
        <p14:creationId xmlns:p14="http://schemas.microsoft.com/office/powerpoint/2010/main" val="3619360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CF6CC4E-F8AE-46B8-AF42-C264DA9FF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AEAD399-3691-4CD7-B52B-C9B09436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10AD751-06FB-4939-907D-5875B9B6B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34E01E2-CF3B-4438-B865-7B0F1D946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779656F-F5D3-4C3F-A487-6302E3652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472999E-58E4-45E0-8214-7F53A2270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931F4-BE0D-49CA-A368-314C02CC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80EA29-5BD1-E051-AF0C-3C1CE9F3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Tenure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7FBA9F-AB2D-00E5-2103-3F45E2FC5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r>
              <a:rPr lang="en-US" sz="1800" dirty="0"/>
              <a:t>Median Retained: 2.9 years</a:t>
            </a:r>
          </a:p>
          <a:p>
            <a:r>
              <a:rPr lang="en-US" sz="1800" dirty="0"/>
              <a:t>Median Terminated: 0.92 years</a:t>
            </a:r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D6217BA-2280-4A9E-9B69-707DF505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1777776-0A00-0FAC-8206-B38C5198E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360448"/>
            <a:ext cx="6237359" cy="3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58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CF6CC4E-F8AE-46B8-AF42-C264DA9FF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DAEAD399-3691-4CD7-B52B-C9B09436EF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10AD751-06FB-4939-907D-5875B9B6B8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534E01E2-CF3B-4438-B865-7B0F1D9466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1779656F-F5D3-4C3F-A487-6302E3652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E472999E-58E4-45E0-8214-7F53A2270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538931F4-BE0D-49CA-A368-314C02CCB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9894D-EC86-69BA-5629-19F2E9B8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2812385" cy="1752599"/>
          </a:xfrm>
        </p:spPr>
        <p:txBody>
          <a:bodyPr>
            <a:normAutofit/>
          </a:bodyPr>
          <a:lstStyle/>
          <a:p>
            <a:r>
              <a:rPr lang="en-US" sz="3200"/>
              <a:t>Tenure and Gender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A1D4B74-88F4-4151-BA90-B10B89FC7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666999"/>
            <a:ext cx="2812387" cy="3124201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20" name="Rounded Rectangle 16">
            <a:extLst>
              <a:ext uri="{FF2B5EF4-FFF2-40B4-BE49-F238E27FC236}">
                <a16:creationId xmlns:a16="http://schemas.microsoft.com/office/drawing/2014/main" id="{2D6217BA-2280-4A9E-9B69-707DF505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36AC3E6C-FFEC-7650-B665-28D3814438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1202" y="1360448"/>
            <a:ext cx="6237359" cy="3849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5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EDAB-8677-338A-C236-7DA660887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Pay Increases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A164-2685-B08F-C1CF-2212420BA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pay increases during 2020-2021</a:t>
            </a:r>
          </a:p>
          <a:p>
            <a:pPr lvl="1"/>
            <a:r>
              <a:rPr lang="en-US" dirty="0"/>
              <a:t>No information about prior compensation</a:t>
            </a:r>
          </a:p>
          <a:p>
            <a:r>
              <a:rPr lang="en-US" dirty="0"/>
              <a:t>Most correlated variable to employee turnover</a:t>
            </a:r>
          </a:p>
        </p:txBody>
      </p:sp>
    </p:spTree>
    <p:extLst>
      <p:ext uri="{BB962C8B-B14F-4D97-AF65-F5344CB8AC3E}">
        <p14:creationId xmlns:p14="http://schemas.microsoft.com/office/powerpoint/2010/main" val="25434869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661</TotalTime>
  <Words>173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Driving Indicators for Employee Retention</vt:lpstr>
      <vt:lpstr>Turnover is Expensive</vt:lpstr>
      <vt:lpstr>Key Points</vt:lpstr>
      <vt:lpstr>The Data</vt:lpstr>
      <vt:lpstr>Disclaimer</vt:lpstr>
      <vt:lpstr>Some Data Exclusions</vt:lpstr>
      <vt:lpstr>Tenure </vt:lpstr>
      <vt:lpstr>Tenure and Gender</vt:lpstr>
      <vt:lpstr>Number of Pay Increases</vt:lpstr>
      <vt:lpstr>Pay Increases</vt:lpstr>
      <vt:lpstr>Pay Increases and Gender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Driving Indicators for Employee Retention</dc:title>
  <dc:creator>Watson, Jeff</dc:creator>
  <cp:lastModifiedBy>Watson, Jeff</cp:lastModifiedBy>
  <cp:revision>3</cp:revision>
  <dcterms:created xsi:type="dcterms:W3CDTF">2022-11-25T16:40:06Z</dcterms:created>
  <dcterms:modified xsi:type="dcterms:W3CDTF">2022-11-26T03:41:21Z</dcterms:modified>
</cp:coreProperties>
</file>