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59" r:id="rId3"/>
    <p:sldId id="260" r:id="rId4"/>
    <p:sldId id="258" r:id="rId5"/>
    <p:sldId id="261" r:id="rId6"/>
    <p:sldId id="262" r:id="rId7"/>
    <p:sldId id="263" r:id="rId8"/>
    <p:sldId id="268" r:id="rId9"/>
    <p:sldId id="264" r:id="rId10"/>
    <p:sldId id="265" r:id="rId11"/>
    <p:sldId id="266" r:id="rId12"/>
    <p:sldId id="267" r:id="rId13"/>
    <p:sldId id="269" r:id="rId14"/>
    <p:sldId id="2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25C"/>
    <a:srgbClr val="7D77B5"/>
    <a:srgbClr val="1B1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32" y="22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Efficiency Adjusted* 3-point Shooting</a:t>
            </a:r>
          </a:p>
          <a:p>
            <a:pPr>
              <a:defRPr/>
            </a:pP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Sheet4!$R$2</c:f>
              <c:strCache>
                <c:ptCount val="1"/>
                <c:pt idx="0">
                  <c:v>Larry Bird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val>
            <c:numRef>
              <c:f>Sheet4!$R$3:$R$21</c:f>
              <c:numCache>
                <c:formatCode>General</c:formatCode>
                <c:ptCount val="19"/>
                <c:pt idx="0">
                  <c:v>23.548000000000002</c:v>
                </c:pt>
                <c:pt idx="1">
                  <c:v>5.4</c:v>
                </c:pt>
                <c:pt idx="2">
                  <c:v>2.3319999999999999</c:v>
                </c:pt>
                <c:pt idx="3">
                  <c:v>6.2919999999999998</c:v>
                </c:pt>
                <c:pt idx="4">
                  <c:v>4.4459999999999997</c:v>
                </c:pt>
                <c:pt idx="5">
                  <c:v>23.911999999999999</c:v>
                </c:pt>
                <c:pt idx="6">
                  <c:v>34.686</c:v>
                </c:pt>
                <c:pt idx="7">
                  <c:v>36</c:v>
                </c:pt>
                <c:pt idx="8">
                  <c:v>40.571999999999996</c:v>
                </c:pt>
                <c:pt idx="9">
                  <c:v>31.108499999999999</c:v>
                </c:pt>
                <c:pt idx="10">
                  <c:v>21.645</c:v>
                </c:pt>
                <c:pt idx="11">
                  <c:v>29.952999999999999</c:v>
                </c:pt>
                <c:pt idx="12">
                  <c:v>21.112000000000002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2D-4D6C-8384-88B5A89C114B}"/>
            </c:ext>
          </c:extLst>
        </c:ser>
        <c:ser>
          <c:idx val="1"/>
          <c:order val="1"/>
          <c:tx>
            <c:strRef>
              <c:f>Sheet4!$S$2</c:f>
              <c:strCache>
                <c:ptCount val="1"/>
                <c:pt idx="0">
                  <c:v>Reggie Miller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val>
            <c:numRef>
              <c:f>Sheet4!$S$3:$S$21</c:f>
              <c:numCache>
                <c:formatCode>General</c:formatCode>
                <c:ptCount val="19"/>
                <c:pt idx="0">
                  <c:v>21.654999999999998</c:v>
                </c:pt>
                <c:pt idx="1">
                  <c:v>39.396000000000001</c:v>
                </c:pt>
                <c:pt idx="2">
                  <c:v>62.099999999999994</c:v>
                </c:pt>
                <c:pt idx="3">
                  <c:v>38.975999999999999</c:v>
                </c:pt>
                <c:pt idx="4">
                  <c:v>48.762</c:v>
                </c:pt>
                <c:pt idx="5">
                  <c:v>66.63300000000001</c:v>
                </c:pt>
                <c:pt idx="6">
                  <c:v>51.783000000000001</c:v>
                </c:pt>
                <c:pt idx="7">
                  <c:v>80.924999999999997</c:v>
                </c:pt>
                <c:pt idx="8">
                  <c:v>68.88</c:v>
                </c:pt>
                <c:pt idx="9">
                  <c:v>97.783000000000001</c:v>
                </c:pt>
                <c:pt idx="10">
                  <c:v>70.355999999999995</c:v>
                </c:pt>
                <c:pt idx="11">
                  <c:v>40.81</c:v>
                </c:pt>
                <c:pt idx="12">
                  <c:v>67.319999999999993</c:v>
                </c:pt>
                <c:pt idx="13">
                  <c:v>62.22</c:v>
                </c:pt>
                <c:pt idx="14">
                  <c:v>73.08</c:v>
                </c:pt>
                <c:pt idx="15">
                  <c:v>40.114999999999995</c:v>
                </c:pt>
                <c:pt idx="16">
                  <c:v>53.734000000000002</c:v>
                </c:pt>
                <c:pt idx="17">
                  <c:v>30.911999999999999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2D-4D6C-8384-88B5A89C114B}"/>
            </c:ext>
          </c:extLst>
        </c:ser>
        <c:ser>
          <c:idx val="2"/>
          <c:order val="2"/>
          <c:tx>
            <c:strRef>
              <c:f>Sheet4!$T$2</c:f>
              <c:strCache>
                <c:ptCount val="1"/>
                <c:pt idx="0">
                  <c:v>Ray Allen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Sheet4!$T$3:$T$21</c:f>
              <c:numCache>
                <c:formatCode>General</c:formatCode>
                <c:ptCount val="19"/>
                <c:pt idx="0">
                  <c:v>45.981000000000002</c:v>
                </c:pt>
                <c:pt idx="1">
                  <c:v>48.775999999999996</c:v>
                </c:pt>
                <c:pt idx="2">
                  <c:v>26.343999999999998</c:v>
                </c:pt>
                <c:pt idx="3">
                  <c:v>72.756</c:v>
                </c:pt>
                <c:pt idx="4">
                  <c:v>87.465999999999994</c:v>
                </c:pt>
                <c:pt idx="5">
                  <c:v>99.385999999999996</c:v>
                </c:pt>
                <c:pt idx="6">
                  <c:v>75.777000000000001</c:v>
                </c:pt>
                <c:pt idx="7">
                  <c:v>48.585000000000001</c:v>
                </c:pt>
                <c:pt idx="8">
                  <c:v>27.378</c:v>
                </c:pt>
                <c:pt idx="9">
                  <c:v>58.016000000000005</c:v>
                </c:pt>
                <c:pt idx="10">
                  <c:v>78.584000000000003</c:v>
                </c:pt>
                <c:pt idx="11">
                  <c:v>110.82799999999999</c:v>
                </c:pt>
                <c:pt idx="12">
                  <c:v>61.38</c:v>
                </c:pt>
                <c:pt idx="13">
                  <c:v>71.64</c:v>
                </c:pt>
                <c:pt idx="14">
                  <c:v>81.390999999999991</c:v>
                </c:pt>
                <c:pt idx="15">
                  <c:v>52.634999999999998</c:v>
                </c:pt>
                <c:pt idx="16">
                  <c:v>74.591999999999999</c:v>
                </c:pt>
                <c:pt idx="17">
                  <c:v>48.018000000000001</c:v>
                </c:pt>
                <c:pt idx="18">
                  <c:v>58.241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2D-4D6C-8384-88B5A89C114B}"/>
            </c:ext>
          </c:extLst>
        </c:ser>
        <c:ser>
          <c:idx val="3"/>
          <c:order val="3"/>
          <c:tx>
            <c:strRef>
              <c:f>Sheet4!$U$2</c:f>
              <c:strCache>
                <c:ptCount val="1"/>
                <c:pt idx="0">
                  <c:v>Steph Curry</c:v>
                </c:pt>
              </c:strCache>
            </c:strRef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val>
            <c:numRef>
              <c:f>Sheet4!$U$3:$U$21</c:f>
              <c:numCache>
                <c:formatCode>General</c:formatCode>
                <c:ptCount val="19"/>
                <c:pt idx="0">
                  <c:v>72.542000000000002</c:v>
                </c:pt>
                <c:pt idx="1">
                  <c:v>66.742000000000004</c:v>
                </c:pt>
                <c:pt idx="2">
                  <c:v>25.025000000000002</c:v>
                </c:pt>
                <c:pt idx="3">
                  <c:v>123.21600000000001</c:v>
                </c:pt>
                <c:pt idx="4">
                  <c:v>110.664</c:v>
                </c:pt>
                <c:pt idx="5">
                  <c:v>126.69800000000001</c:v>
                </c:pt>
                <c:pt idx="6">
                  <c:v>182.50800000000001</c:v>
                </c:pt>
                <c:pt idx="7">
                  <c:v>133.16399999999999</c:v>
                </c:pt>
                <c:pt idx="8">
                  <c:v>89.676000000000002</c:v>
                </c:pt>
                <c:pt idx="9">
                  <c:v>154.69800000000001</c:v>
                </c:pt>
                <c:pt idx="10">
                  <c:v>148.28749999999999</c:v>
                </c:pt>
                <c:pt idx="11">
                  <c:v>141.87699999999998</c:v>
                </c:pt>
                <c:pt idx="12">
                  <c:v>108.3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62D-4D6C-8384-88B5A89C11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69347392"/>
        <c:axId val="1569346560"/>
      </c:lineChart>
      <c:catAx>
        <c:axId val="15693473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9346560"/>
        <c:crosses val="autoZero"/>
        <c:auto val="1"/>
        <c:lblAlgn val="ctr"/>
        <c:lblOffset val="100"/>
        <c:noMultiLvlLbl val="0"/>
      </c:catAx>
      <c:valAx>
        <c:axId val="1569346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9347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36325C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3-Point Accuracy and</a:t>
            </a:r>
            <a:r>
              <a:rPr lang="en-US" baseline="0" dirty="0"/>
              <a:t> 3-Point</a:t>
            </a:r>
            <a:r>
              <a:rPr lang="en-US" dirty="0"/>
              <a:t> Volume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3-Pointers/Game</c:v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cat>
            <c:strRef>
              <c:f>'Table (2)'!$A$2:$AA$45</c:f>
              <c:strCache>
                <c:ptCount val="88"/>
                <c:pt idx="0">
                  <c:v>1979-80</c:v>
                </c:pt>
                <c:pt idx="1">
                  <c:v>1980-81</c:v>
                </c:pt>
                <c:pt idx="2">
                  <c:v>1981-82</c:v>
                </c:pt>
                <c:pt idx="3">
                  <c:v>1982-83</c:v>
                </c:pt>
                <c:pt idx="4">
                  <c:v>1983-84</c:v>
                </c:pt>
                <c:pt idx="5">
                  <c:v>1984-85</c:v>
                </c:pt>
                <c:pt idx="6">
                  <c:v>1985-86</c:v>
                </c:pt>
                <c:pt idx="7">
                  <c:v>1986-87</c:v>
                </c:pt>
                <c:pt idx="8">
                  <c:v>1987-88</c:v>
                </c:pt>
                <c:pt idx="9">
                  <c:v>1988-89</c:v>
                </c:pt>
                <c:pt idx="10">
                  <c:v>1989-90</c:v>
                </c:pt>
                <c:pt idx="11">
                  <c:v>1990-91</c:v>
                </c:pt>
                <c:pt idx="12">
                  <c:v>1991-92</c:v>
                </c:pt>
                <c:pt idx="13">
                  <c:v>1992-93</c:v>
                </c:pt>
                <c:pt idx="14">
                  <c:v>1993-94</c:v>
                </c:pt>
                <c:pt idx="15">
                  <c:v>1994-95</c:v>
                </c:pt>
                <c:pt idx="16">
                  <c:v>1995-96</c:v>
                </c:pt>
                <c:pt idx="17">
                  <c:v>1996-97</c:v>
                </c:pt>
                <c:pt idx="18">
                  <c:v>1997-98</c:v>
                </c:pt>
                <c:pt idx="19">
                  <c:v>1998-99</c:v>
                </c:pt>
                <c:pt idx="20">
                  <c:v>1999-00</c:v>
                </c:pt>
                <c:pt idx="21">
                  <c:v>2000-01</c:v>
                </c:pt>
                <c:pt idx="22">
                  <c:v>2001-02</c:v>
                </c:pt>
                <c:pt idx="23">
                  <c:v>2002-03</c:v>
                </c:pt>
                <c:pt idx="24">
                  <c:v>2003-04</c:v>
                </c:pt>
                <c:pt idx="25">
                  <c:v>2004-05</c:v>
                </c:pt>
                <c:pt idx="26">
                  <c:v>2005-06</c:v>
                </c:pt>
                <c:pt idx="27">
                  <c:v>2006-07</c:v>
                </c:pt>
                <c:pt idx="28">
                  <c:v>2007-08</c:v>
                </c:pt>
                <c:pt idx="29">
                  <c:v>2008-09</c:v>
                </c:pt>
                <c:pt idx="30">
                  <c:v>2009-10</c:v>
                </c:pt>
                <c:pt idx="31">
                  <c:v>2010-11</c:v>
                </c:pt>
                <c:pt idx="32">
                  <c:v>2011-12</c:v>
                </c:pt>
                <c:pt idx="33">
                  <c:v>2012-13</c:v>
                </c:pt>
                <c:pt idx="34">
                  <c:v>2013-14</c:v>
                </c:pt>
                <c:pt idx="35">
                  <c:v>2014-15</c:v>
                </c:pt>
                <c:pt idx="36">
                  <c:v>2015-16</c:v>
                </c:pt>
                <c:pt idx="37">
                  <c:v>2016-17</c:v>
                </c:pt>
                <c:pt idx="38">
                  <c:v>2017-18</c:v>
                </c:pt>
                <c:pt idx="39">
                  <c:v>2018-19</c:v>
                </c:pt>
                <c:pt idx="40">
                  <c:v>2019-20</c:v>
                </c:pt>
                <c:pt idx="41">
                  <c:v>2020-21</c:v>
                </c:pt>
                <c:pt idx="42">
                  <c:v>2021-22</c:v>
                </c:pt>
                <c:pt idx="43">
                  <c:v>2022-23</c:v>
                </c:pt>
                <c:pt idx="44">
                  <c:v>.280</c:v>
                </c:pt>
                <c:pt idx="45">
                  <c:v>.245</c:v>
                </c:pt>
                <c:pt idx="46">
                  <c:v>.262</c:v>
                </c:pt>
                <c:pt idx="47">
                  <c:v>.238</c:v>
                </c:pt>
                <c:pt idx="48">
                  <c:v>.250</c:v>
                </c:pt>
                <c:pt idx="49">
                  <c:v>.282</c:v>
                </c:pt>
                <c:pt idx="50">
                  <c:v>.282</c:v>
                </c:pt>
                <c:pt idx="51">
                  <c:v>.301</c:v>
                </c:pt>
                <c:pt idx="52">
                  <c:v>.316</c:v>
                </c:pt>
                <c:pt idx="53">
                  <c:v>.323</c:v>
                </c:pt>
                <c:pt idx="54">
                  <c:v>.331</c:v>
                </c:pt>
                <c:pt idx="55">
                  <c:v>.320</c:v>
                </c:pt>
                <c:pt idx="56">
                  <c:v>.331</c:v>
                </c:pt>
                <c:pt idx="57">
                  <c:v>.336</c:v>
                </c:pt>
                <c:pt idx="58">
                  <c:v>.333</c:v>
                </c:pt>
                <c:pt idx="59">
                  <c:v>.359</c:v>
                </c:pt>
                <c:pt idx="60">
                  <c:v>.367</c:v>
                </c:pt>
                <c:pt idx="61">
                  <c:v>.360</c:v>
                </c:pt>
                <c:pt idx="62">
                  <c:v>.346</c:v>
                </c:pt>
                <c:pt idx="63">
                  <c:v>.339</c:v>
                </c:pt>
                <c:pt idx="64">
                  <c:v>.353</c:v>
                </c:pt>
                <c:pt idx="65">
                  <c:v>.354</c:v>
                </c:pt>
                <c:pt idx="66">
                  <c:v>.354</c:v>
                </c:pt>
                <c:pt idx="67">
                  <c:v>.349</c:v>
                </c:pt>
                <c:pt idx="68">
                  <c:v>.347</c:v>
                </c:pt>
                <c:pt idx="69">
                  <c:v>.356</c:v>
                </c:pt>
                <c:pt idx="70">
                  <c:v>.358</c:v>
                </c:pt>
                <c:pt idx="71">
                  <c:v>.358</c:v>
                </c:pt>
                <c:pt idx="72">
                  <c:v>.362</c:v>
                </c:pt>
                <c:pt idx="73">
                  <c:v>.367</c:v>
                </c:pt>
                <c:pt idx="74">
                  <c:v>.355</c:v>
                </c:pt>
                <c:pt idx="75">
                  <c:v>.358</c:v>
                </c:pt>
                <c:pt idx="76">
                  <c:v>.349</c:v>
                </c:pt>
                <c:pt idx="77">
                  <c:v>.359</c:v>
                </c:pt>
                <c:pt idx="78">
                  <c:v>.360</c:v>
                </c:pt>
                <c:pt idx="79">
                  <c:v>.350</c:v>
                </c:pt>
                <c:pt idx="80">
                  <c:v>.354</c:v>
                </c:pt>
                <c:pt idx="81">
                  <c:v>.358</c:v>
                </c:pt>
                <c:pt idx="82">
                  <c:v>.362</c:v>
                </c:pt>
                <c:pt idx="83">
                  <c:v>.355</c:v>
                </c:pt>
                <c:pt idx="84">
                  <c:v>.358</c:v>
                </c:pt>
                <c:pt idx="85">
                  <c:v>.367</c:v>
                </c:pt>
                <c:pt idx="86">
                  <c:v>.354</c:v>
                </c:pt>
                <c:pt idx="87">
                  <c:v>.356</c:v>
                </c:pt>
              </c:strCache>
            </c:strRef>
          </c:cat>
          <c:val>
            <c:numRef>
              <c:f>'Table (2)'!$AB$2:$AB$45</c:f>
              <c:numCache>
                <c:formatCode>General</c:formatCode>
                <c:ptCount val="44"/>
                <c:pt idx="0">
                  <c:v>1.5554323725055432</c:v>
                </c:pt>
                <c:pt idx="1">
                  <c:v>0.99257688229056207</c:v>
                </c:pt>
                <c:pt idx="2">
                  <c:v>1.1972428419936374</c:v>
                </c:pt>
                <c:pt idx="3">
                  <c:v>1.0721102863202545</c:v>
                </c:pt>
                <c:pt idx="4">
                  <c:v>1.1876988335100742</c:v>
                </c:pt>
                <c:pt idx="5">
                  <c:v>1.7720042417815483</c:v>
                </c:pt>
                <c:pt idx="6">
                  <c:v>1.8812301166489926</c:v>
                </c:pt>
                <c:pt idx="7">
                  <c:v>2.8494167550371157</c:v>
                </c:pt>
                <c:pt idx="8">
                  <c:v>3.1590668080593849</c:v>
                </c:pt>
                <c:pt idx="9">
                  <c:v>4.2263414634146343</c:v>
                </c:pt>
                <c:pt idx="10">
                  <c:v>4.3622402890695575</c:v>
                </c:pt>
                <c:pt idx="11">
                  <c:v>4.5663956639566399</c:v>
                </c:pt>
                <c:pt idx="12">
                  <c:v>5.0469738030713645</c:v>
                </c:pt>
                <c:pt idx="13">
                  <c:v>6.0234869015356818</c:v>
                </c:pt>
                <c:pt idx="14">
                  <c:v>6.5953026196928635</c:v>
                </c:pt>
                <c:pt idx="15">
                  <c:v>10.978319783197833</c:v>
                </c:pt>
                <c:pt idx="16">
                  <c:v>11.774600504625736</c:v>
                </c:pt>
                <c:pt idx="17">
                  <c:v>12.096719932716569</c:v>
                </c:pt>
                <c:pt idx="18">
                  <c:v>8.788898233809924</c:v>
                </c:pt>
                <c:pt idx="19">
                  <c:v>8.9144827586206894</c:v>
                </c:pt>
                <c:pt idx="20">
                  <c:v>9.6829268292682933</c:v>
                </c:pt>
                <c:pt idx="21">
                  <c:v>9.6921783010933549</c:v>
                </c:pt>
                <c:pt idx="22">
                  <c:v>10.430613961312027</c:v>
                </c:pt>
                <c:pt idx="23">
                  <c:v>10.260723296888141</c:v>
                </c:pt>
                <c:pt idx="24">
                  <c:v>10.362489486963835</c:v>
                </c:pt>
                <c:pt idx="25">
                  <c:v>11.200813008130082</c:v>
                </c:pt>
                <c:pt idx="26">
                  <c:v>11.452032520325202</c:v>
                </c:pt>
                <c:pt idx="27">
                  <c:v>12.134959349593496</c:v>
                </c:pt>
                <c:pt idx="28">
                  <c:v>13.108943089430895</c:v>
                </c:pt>
                <c:pt idx="29">
                  <c:v>13.294308943089431</c:v>
                </c:pt>
                <c:pt idx="30">
                  <c:v>12.863414634146341</c:v>
                </c:pt>
                <c:pt idx="31">
                  <c:v>12.915447154471545</c:v>
                </c:pt>
                <c:pt idx="32">
                  <c:v>12.82121212121212</c:v>
                </c:pt>
                <c:pt idx="33">
                  <c:v>14.323026851098454</c:v>
                </c:pt>
                <c:pt idx="34">
                  <c:v>15.491056910569105</c:v>
                </c:pt>
                <c:pt idx="35">
                  <c:v>15.691056910569106</c:v>
                </c:pt>
                <c:pt idx="36">
                  <c:v>17.034959349593496</c:v>
                </c:pt>
                <c:pt idx="37">
                  <c:v>19.307317073170733</c:v>
                </c:pt>
                <c:pt idx="38">
                  <c:v>20.981300813008129</c:v>
                </c:pt>
                <c:pt idx="39">
                  <c:v>22.727642276422763</c:v>
                </c:pt>
                <c:pt idx="40">
                  <c:v>24.421152030217186</c:v>
                </c:pt>
                <c:pt idx="41">
                  <c:v>25.395370370370369</c:v>
                </c:pt>
                <c:pt idx="42">
                  <c:v>24.876422764227641</c:v>
                </c:pt>
                <c:pt idx="43">
                  <c:v>24.412500000000001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97-49EF-8A45-3734CB36E5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31464208"/>
        <c:axId val="186124752"/>
      </c:lineChart>
      <c:lineChart>
        <c:grouping val="standard"/>
        <c:varyColors val="0"/>
        <c:ser>
          <c:idx val="1"/>
          <c:order val="1"/>
          <c:tx>
            <c:strRef>
              <c:f>'Table (2)'!$AE$1</c:f>
              <c:strCache>
                <c:ptCount val="1"/>
                <c:pt idx="0">
                  <c:v>Shooting 3P%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val>
            <c:numRef>
              <c:f>'Table (2)'!$AE$2:$AE$45</c:f>
              <c:numCache>
                <c:formatCode>General</c:formatCode>
                <c:ptCount val="44"/>
                <c:pt idx="0">
                  <c:v>0.28000000000000003</c:v>
                </c:pt>
                <c:pt idx="1">
                  <c:v>0.245</c:v>
                </c:pt>
                <c:pt idx="2">
                  <c:v>0.26200000000000001</c:v>
                </c:pt>
                <c:pt idx="3">
                  <c:v>0.23799999999999999</c:v>
                </c:pt>
                <c:pt idx="4">
                  <c:v>0.25</c:v>
                </c:pt>
                <c:pt idx="5">
                  <c:v>0.28199999999999997</c:v>
                </c:pt>
                <c:pt idx="6">
                  <c:v>0.28199999999999997</c:v>
                </c:pt>
                <c:pt idx="7">
                  <c:v>0.30099999999999999</c:v>
                </c:pt>
                <c:pt idx="8">
                  <c:v>0.316</c:v>
                </c:pt>
                <c:pt idx="9">
                  <c:v>0.32300000000000001</c:v>
                </c:pt>
                <c:pt idx="10">
                  <c:v>0.33100000000000002</c:v>
                </c:pt>
                <c:pt idx="11">
                  <c:v>0.32</c:v>
                </c:pt>
                <c:pt idx="12">
                  <c:v>0.33100000000000002</c:v>
                </c:pt>
                <c:pt idx="13">
                  <c:v>0.33600000000000002</c:v>
                </c:pt>
                <c:pt idx="14">
                  <c:v>0.33300000000000002</c:v>
                </c:pt>
                <c:pt idx="15">
                  <c:v>0.35899999999999999</c:v>
                </c:pt>
                <c:pt idx="16">
                  <c:v>0.36699999999999999</c:v>
                </c:pt>
                <c:pt idx="17">
                  <c:v>0.36</c:v>
                </c:pt>
                <c:pt idx="18">
                  <c:v>0.34599999999999997</c:v>
                </c:pt>
                <c:pt idx="19">
                  <c:v>0.33900000000000002</c:v>
                </c:pt>
                <c:pt idx="20">
                  <c:v>0.35299999999999998</c:v>
                </c:pt>
                <c:pt idx="21">
                  <c:v>0.35399999999999998</c:v>
                </c:pt>
                <c:pt idx="22">
                  <c:v>0.35399999999999998</c:v>
                </c:pt>
                <c:pt idx="23">
                  <c:v>0.34899999999999998</c:v>
                </c:pt>
                <c:pt idx="24">
                  <c:v>0.34699999999999998</c:v>
                </c:pt>
                <c:pt idx="25">
                  <c:v>0.35599999999999998</c:v>
                </c:pt>
                <c:pt idx="26">
                  <c:v>0.35799999999999998</c:v>
                </c:pt>
                <c:pt idx="27">
                  <c:v>0.35799999999999998</c:v>
                </c:pt>
                <c:pt idx="28">
                  <c:v>0.36199999999999999</c:v>
                </c:pt>
                <c:pt idx="29">
                  <c:v>0.36699999999999999</c:v>
                </c:pt>
                <c:pt idx="30">
                  <c:v>0.35499999999999998</c:v>
                </c:pt>
                <c:pt idx="31">
                  <c:v>0.35799999999999998</c:v>
                </c:pt>
                <c:pt idx="32">
                  <c:v>0.34899999999999998</c:v>
                </c:pt>
                <c:pt idx="33">
                  <c:v>0.35899999999999999</c:v>
                </c:pt>
                <c:pt idx="34">
                  <c:v>0.36</c:v>
                </c:pt>
                <c:pt idx="35">
                  <c:v>0.35</c:v>
                </c:pt>
                <c:pt idx="36">
                  <c:v>0.35399999999999998</c:v>
                </c:pt>
                <c:pt idx="37">
                  <c:v>0.35799999999999998</c:v>
                </c:pt>
                <c:pt idx="38">
                  <c:v>0.36199999999999999</c:v>
                </c:pt>
                <c:pt idx="39">
                  <c:v>0.35499999999999998</c:v>
                </c:pt>
                <c:pt idx="40">
                  <c:v>0.35799999999999998</c:v>
                </c:pt>
                <c:pt idx="41">
                  <c:v>0.36699999999999999</c:v>
                </c:pt>
                <c:pt idx="42">
                  <c:v>0.35399999999999998</c:v>
                </c:pt>
                <c:pt idx="43">
                  <c:v>0.35599999999999998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97-49EF-8A45-3734CB36E5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7737551"/>
        <c:axId val="367731311"/>
      </c:lineChart>
      <c:catAx>
        <c:axId val="1931464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124752"/>
        <c:crosses val="autoZero"/>
        <c:auto val="1"/>
        <c:lblAlgn val="ctr"/>
        <c:lblOffset val="100"/>
        <c:noMultiLvlLbl val="0"/>
      </c:catAx>
      <c:valAx>
        <c:axId val="186124752"/>
        <c:scaling>
          <c:orientation val="minMax"/>
          <c:max val="26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1464208"/>
        <c:crosses val="autoZero"/>
        <c:crossBetween val="between"/>
      </c:valAx>
      <c:valAx>
        <c:axId val="367731311"/>
        <c:scaling>
          <c:orientation val="minMax"/>
          <c:max val="0.37000000000000005"/>
          <c:min val="0.23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737551"/>
        <c:crosses val="max"/>
        <c:crossBetween val="between"/>
        <c:majorUnit val="2.0000000000000004E-2"/>
      </c:valAx>
      <c:catAx>
        <c:axId val="367737551"/>
        <c:scaling>
          <c:orientation val="minMax"/>
        </c:scaling>
        <c:delete val="1"/>
        <c:axPos val="b"/>
        <c:majorTickMark val="out"/>
        <c:minorTickMark val="none"/>
        <c:tickLblPos val="nextTo"/>
        <c:crossAx val="36773131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36325C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9E8DC-5841-4117-BFEF-42C1751BF42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D1207-DD23-4F1F-927A-E8886D18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Miami only attempted 8 3-pointers. The deepest 3 was a shot at the buzzer at the end of the 1</a:t>
            </a:r>
            <a:r>
              <a:rPr lang="en-US" baseline="30000" dirty="0"/>
              <a:t>st</a:t>
            </a:r>
            <a:r>
              <a:rPr lang="en-US" dirty="0"/>
              <a:t> quarter. So, only 7 real 3-point shots. The league-wide average for 2016 was 24/game. Miami ranked 28</a:t>
            </a:r>
            <a:r>
              <a:rPr lang="en-US" baseline="30000" dirty="0"/>
              <a:t>th</a:t>
            </a:r>
            <a:r>
              <a:rPr lang="en-US" dirty="0"/>
              <a:t> in the league only averaging 18/game.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D1207-DD23-4F1F-927A-E8886D18BA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99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October 28,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October 28,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4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October 28,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4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October 28,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October 28,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October 28,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October 28,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October 28,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820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October 28,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October 28,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October 28,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October 28,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ACF10-6D45-0A63-BD88-FDB2410DC2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Data Analytics and the 3-point Shot Changed the NBA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2C187-2655-ABA4-1AF4-460014530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Jeff Watson</a:t>
            </a:r>
          </a:p>
        </p:txBody>
      </p:sp>
    </p:spTree>
    <p:extLst>
      <p:ext uri="{BB962C8B-B14F-4D97-AF65-F5344CB8AC3E}">
        <p14:creationId xmlns:p14="http://schemas.microsoft.com/office/powerpoint/2010/main" val="2859165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34A0DD3-A6B1-DBFE-42E0-A1014F8C9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3-Point Shooters, Comparison</a:t>
            </a:r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5F03349A-B0A8-978A-4C38-E691D97FC3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077982"/>
              </p:ext>
            </p:extLst>
          </p:nvPr>
        </p:nvGraphicFramePr>
        <p:xfrm>
          <a:off x="550863" y="2112963"/>
          <a:ext cx="11090275" cy="3979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DDC6D67-3AFE-C024-EF3D-1CC6071975F2}"/>
              </a:ext>
            </a:extLst>
          </p:cNvPr>
          <p:cNvSpPr txBox="1"/>
          <p:nvPr/>
        </p:nvSpPr>
        <p:spPr>
          <a:xfrm>
            <a:off x="10122904" y="5800884"/>
            <a:ext cx="144425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*3-pointers made x 3P%</a:t>
            </a:r>
          </a:p>
        </p:txBody>
      </p:sp>
    </p:spTree>
    <p:extLst>
      <p:ext uri="{BB962C8B-B14F-4D97-AF65-F5344CB8AC3E}">
        <p14:creationId xmlns:p14="http://schemas.microsoft.com/office/powerpoint/2010/main" val="4255676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6516FA-1808-C04D-9A10-19FD8F1B3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Changed?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8AE873A-B187-A4B8-E5B0-E02E16795C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5523290"/>
              </p:ext>
            </p:extLst>
          </p:nvPr>
        </p:nvGraphicFramePr>
        <p:xfrm>
          <a:off x="550863" y="2112963"/>
          <a:ext cx="11090275" cy="3979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5228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3" name="Oval 1032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4" name="Oval 1033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45A1B3D-C8B0-2B77-4A5A-9E051B00F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NBA is Watching…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37F9B4-6503-60AA-7A4B-AAC0C60AF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678400"/>
            <a:ext cx="3565525" cy="3414425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sz="1600" dirty="0"/>
              <a:t>NBA installed tracking cameras in 2013</a:t>
            </a:r>
          </a:p>
          <a:p>
            <a:r>
              <a:rPr lang="en-US" sz="1600" dirty="0"/>
              <a:t>Data is used to make data-driven decisions</a:t>
            </a:r>
          </a:p>
          <a:p>
            <a:r>
              <a:rPr lang="en-US" sz="1600" dirty="0"/>
              <a:t>Create tools like the heatmap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25DA78-D80C-F2CA-9283-FEF39E9AD8B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91" b="-2"/>
          <a:stretch/>
        </p:blipFill>
        <p:spPr bwMode="auto">
          <a:xfrm>
            <a:off x="4550899" y="10"/>
            <a:ext cx="7641102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Rectangle 1038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E4784B-0CEB-C22E-BBBE-63B08C7015FA}"/>
              </a:ext>
            </a:extLst>
          </p:cNvPr>
          <p:cNvSpPr txBox="1"/>
          <p:nvPr/>
        </p:nvSpPr>
        <p:spPr>
          <a:xfrm>
            <a:off x="7954754" y="6642546"/>
            <a:ext cx="42372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6325C"/>
                </a:solidFill>
              </a:rPr>
              <a:t>https://fivethirtyeight.com/features/the-new-technology-that-may-upend-how-we-watch-basketball/</a:t>
            </a:r>
          </a:p>
        </p:txBody>
      </p:sp>
    </p:spTree>
    <p:extLst>
      <p:ext uri="{BB962C8B-B14F-4D97-AF65-F5344CB8AC3E}">
        <p14:creationId xmlns:p14="http://schemas.microsoft.com/office/powerpoint/2010/main" val="326064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F293A-5D64-CF75-F598-81B3189B1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Heatmap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69A716-D8BE-ECF8-C08C-33DE338C9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7146" y="2112963"/>
            <a:ext cx="8357709" cy="39798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B017B2-CC3F-4FDF-5377-47A261696DD9}"/>
              </a:ext>
            </a:extLst>
          </p:cNvPr>
          <p:cNvSpPr txBox="1"/>
          <p:nvPr/>
        </p:nvSpPr>
        <p:spPr>
          <a:xfrm>
            <a:off x="8457388" y="6093281"/>
            <a:ext cx="1817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6325C"/>
                </a:solidFill>
              </a:rPr>
              <a:t>http://nbasavant.com/apps/compare.php</a:t>
            </a:r>
          </a:p>
        </p:txBody>
      </p:sp>
    </p:spTree>
    <p:extLst>
      <p:ext uri="{BB962C8B-B14F-4D97-AF65-F5344CB8AC3E}">
        <p14:creationId xmlns:p14="http://schemas.microsoft.com/office/powerpoint/2010/main" val="2780726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98146-B3B1-6144-AF9A-BD7744397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EA816-5446-AE90-AEA2-7EF2AEA6C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dynamic</a:t>
            </a:r>
          </a:p>
          <a:p>
            <a:r>
              <a:rPr lang="en-US" dirty="0"/>
              <a:t>Collect data where possible</a:t>
            </a:r>
          </a:p>
          <a:p>
            <a:r>
              <a:rPr lang="en-US" dirty="0"/>
              <a:t>Make data-driven decisions</a:t>
            </a:r>
          </a:p>
        </p:txBody>
      </p:sp>
    </p:spTree>
    <p:extLst>
      <p:ext uri="{BB962C8B-B14F-4D97-AF65-F5344CB8AC3E}">
        <p14:creationId xmlns:p14="http://schemas.microsoft.com/office/powerpoint/2010/main" val="137723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025F5-1195-0F9D-E430-1EDA380E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EED0-A02C-2280-87D3-EF7C052F0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NBA is a dynamic league</a:t>
            </a:r>
          </a:p>
          <a:p>
            <a:r>
              <a:rPr lang="en-US" dirty="0"/>
              <a:t>Recent innovators shaped and evolved the game</a:t>
            </a:r>
          </a:p>
          <a:p>
            <a:r>
              <a:rPr lang="en-US" dirty="0"/>
              <a:t>A lot of this change was the product of data analytics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51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8FE0A-52CA-5506-4630-708606B54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of its Kind?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06B67-4C32-A223-4197-3E15A536D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C715B-4AF5-3C3D-886B-B2672284C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February 5, 2016</a:t>
            </a:r>
          </a:p>
          <a:p>
            <a:r>
              <a:rPr lang="en-US" dirty="0"/>
              <a:t>Charlotte, North Carolina</a:t>
            </a:r>
          </a:p>
          <a:p>
            <a:r>
              <a:rPr lang="en-US" dirty="0"/>
              <a:t>Miami Heat beat the Charlotte Hornets 98-95</a:t>
            </a:r>
          </a:p>
          <a:p>
            <a:r>
              <a:rPr lang="en-US" dirty="0"/>
              <a:t>The last time an NBA team WITHOUT a 3-point shot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2C3137-2C11-5E1E-DB20-8E61A0AEA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585" y="1929398"/>
            <a:ext cx="7478438" cy="398276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E1182D9-F148-7E4F-1F32-B4948BB717E5}"/>
              </a:ext>
            </a:extLst>
          </p:cNvPr>
          <p:cNvSpPr/>
          <p:nvPr/>
        </p:nvSpPr>
        <p:spPr>
          <a:xfrm>
            <a:off x="4559968" y="1973179"/>
            <a:ext cx="276727" cy="2767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F3AD57-C7CB-6EFC-BCB0-FDF0683FD466}"/>
              </a:ext>
            </a:extLst>
          </p:cNvPr>
          <p:cNvSpPr/>
          <p:nvPr/>
        </p:nvSpPr>
        <p:spPr>
          <a:xfrm>
            <a:off x="4877718" y="1973179"/>
            <a:ext cx="276727" cy="2767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920883-6697-FD6C-D827-D8322B7BB4D9}"/>
              </a:ext>
            </a:extLst>
          </p:cNvPr>
          <p:cNvSpPr/>
          <p:nvPr/>
        </p:nvSpPr>
        <p:spPr>
          <a:xfrm>
            <a:off x="5819273" y="2360195"/>
            <a:ext cx="276727" cy="2767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0E02EF-B682-56FF-9521-28740F5D13B2}"/>
              </a:ext>
            </a:extLst>
          </p:cNvPr>
          <p:cNvSpPr/>
          <p:nvPr/>
        </p:nvSpPr>
        <p:spPr>
          <a:xfrm>
            <a:off x="6228347" y="2907632"/>
            <a:ext cx="276727" cy="2767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E4B960-1BAC-84EC-FD9C-1040637B4018}"/>
              </a:ext>
            </a:extLst>
          </p:cNvPr>
          <p:cNvSpPr/>
          <p:nvPr/>
        </p:nvSpPr>
        <p:spPr>
          <a:xfrm>
            <a:off x="6306553" y="4567990"/>
            <a:ext cx="276727" cy="2767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54C434-DAE7-291B-3D7D-F073EC9E0797}"/>
              </a:ext>
            </a:extLst>
          </p:cNvPr>
          <p:cNvSpPr/>
          <p:nvPr/>
        </p:nvSpPr>
        <p:spPr>
          <a:xfrm>
            <a:off x="6076864" y="4885691"/>
            <a:ext cx="276727" cy="2767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AADE6D7-5900-2105-24F1-B9CF211EADC6}"/>
              </a:ext>
            </a:extLst>
          </p:cNvPr>
          <p:cNvSpPr/>
          <p:nvPr/>
        </p:nvSpPr>
        <p:spPr>
          <a:xfrm>
            <a:off x="5440279" y="5536532"/>
            <a:ext cx="276727" cy="2767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20594D2-1953-8F52-8C90-D0D575C5741D}"/>
              </a:ext>
            </a:extLst>
          </p:cNvPr>
          <p:cNvSpPr/>
          <p:nvPr/>
        </p:nvSpPr>
        <p:spPr>
          <a:xfrm>
            <a:off x="7184857" y="5067300"/>
            <a:ext cx="276727" cy="2767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11A15F-0A30-FE99-65CD-378C099923FC}"/>
              </a:ext>
            </a:extLst>
          </p:cNvPr>
          <p:cNvSpPr txBox="1"/>
          <p:nvPr/>
        </p:nvSpPr>
        <p:spPr>
          <a:xfrm>
            <a:off x="9297274" y="5894774"/>
            <a:ext cx="2435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6325C"/>
                </a:solidFill>
              </a:rPr>
              <a:t>https://www.espn.com/nba/game/_/gameId/401360616</a:t>
            </a:r>
          </a:p>
        </p:txBody>
      </p:sp>
    </p:spTree>
    <p:extLst>
      <p:ext uri="{BB962C8B-B14F-4D97-AF65-F5344CB8AC3E}">
        <p14:creationId xmlns:p14="http://schemas.microsoft.com/office/powerpoint/2010/main" val="2376713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7CB16-3D53-D549-D170-0A519F83F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Time Before…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F6596-0409-9411-A5D0-F7F3BA41D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Ended in the summer of 1979</a:t>
            </a:r>
          </a:p>
          <a:p>
            <a:r>
              <a:rPr lang="en-US" dirty="0"/>
              <a:t>The NBA was dominated by biggest players</a:t>
            </a:r>
          </a:p>
          <a:p>
            <a:r>
              <a:rPr lang="en-US" dirty="0"/>
              <a:t>Valued high-probability shots close to basket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49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62A17-6414-0B8D-213E-BE7AC2D5E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677564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r>
              <a:rPr lang="en-US" dirty="0"/>
              <a:t>Daryl Morey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A1BA3-0B57-237D-DD21-C6B27D524F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sz="2000" dirty="0"/>
              <a:t>(Previous) General Manager for Houston Rockets</a:t>
            </a:r>
          </a:p>
          <a:p>
            <a:r>
              <a:rPr lang="en-US" sz="2000" dirty="0"/>
              <a:t>Analytics consulting background</a:t>
            </a:r>
          </a:p>
          <a:p>
            <a:r>
              <a:rPr lang="en-US" sz="2000" dirty="0"/>
              <a:t>Believed in the power of statistics</a:t>
            </a:r>
          </a:p>
          <a:p>
            <a:r>
              <a:rPr lang="en-US" sz="2000" dirty="0"/>
              <a:t>Built a winning franchise using analytics to select players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6BE35DF-577C-B66A-223F-D439652BAF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13229" y="1431131"/>
            <a:ext cx="3882335" cy="3995737"/>
          </a:xfrm>
          <a:custGeom>
            <a:avLst/>
            <a:gdLst/>
            <a:ahLst/>
            <a:cxnLst/>
            <a:rect l="l" t="t" r="r" b="b"/>
            <a:pathLst>
              <a:path w="5092062" h="5759450">
                <a:moveTo>
                  <a:pt x="0" y="0"/>
                </a:moveTo>
                <a:lnTo>
                  <a:pt x="5092062" y="0"/>
                </a:lnTo>
                <a:lnTo>
                  <a:pt x="509206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BCB884-7647-A345-6745-671437BCC950}"/>
              </a:ext>
            </a:extLst>
          </p:cNvPr>
          <p:cNvSpPr txBox="1"/>
          <p:nvPr/>
        </p:nvSpPr>
        <p:spPr>
          <a:xfrm>
            <a:off x="6713229" y="5461883"/>
            <a:ext cx="3882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6325C"/>
                </a:solidFill>
              </a:rPr>
              <a:t>https://www.houstonchronicle.com/texas-sports-nation/rockets/article/daryl-morey-rockets-mike-dantoni-nba-q-a-gm-15170415.php</a:t>
            </a:r>
          </a:p>
        </p:txBody>
      </p:sp>
    </p:spTree>
    <p:extLst>
      <p:ext uri="{BB962C8B-B14F-4D97-AF65-F5344CB8AC3E}">
        <p14:creationId xmlns:p14="http://schemas.microsoft.com/office/powerpoint/2010/main" val="4111412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0D12-4A0B-A07A-961E-A62735C99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5599" cy="1332000"/>
          </a:xfrm>
        </p:spPr>
        <p:txBody>
          <a:bodyPr/>
          <a:lstStyle/>
          <a:p>
            <a:r>
              <a:rPr lang="en-US" dirty="0"/>
              <a:t>Bill James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3DEF57-BB17-C8EF-BA40-1D9A8F6F64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0862" y="2097088"/>
            <a:ext cx="3145362" cy="3995737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F1A490D-7200-55FE-4D3A-B722DB63AC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2097088"/>
            <a:ext cx="3650813" cy="3995737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94CCAEA-423D-2B7D-C955-E8FC65CEB6FE}"/>
              </a:ext>
            </a:extLst>
          </p:cNvPr>
          <p:cNvSpPr txBox="1">
            <a:spLocks/>
          </p:cNvSpPr>
          <p:nvPr/>
        </p:nvSpPr>
        <p:spPr>
          <a:xfrm>
            <a:off x="6096000" y="549275"/>
            <a:ext cx="5435599" cy="133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Billy Beane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A5EDA5-7CDA-C634-0CEE-8F68DD715F31}"/>
              </a:ext>
            </a:extLst>
          </p:cNvPr>
          <p:cNvSpPr txBox="1"/>
          <p:nvPr/>
        </p:nvSpPr>
        <p:spPr>
          <a:xfrm>
            <a:off x="550861" y="6092825"/>
            <a:ext cx="2992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6325C"/>
                </a:solidFill>
              </a:rPr>
              <a:t>https://www.simonandschuster.com/authors/Bill-James/698143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BAE801-BE53-CB87-EBEF-82834DF697EB}"/>
              </a:ext>
            </a:extLst>
          </p:cNvPr>
          <p:cNvSpPr txBox="1"/>
          <p:nvPr/>
        </p:nvSpPr>
        <p:spPr>
          <a:xfrm>
            <a:off x="6095999" y="6092825"/>
            <a:ext cx="365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6325C"/>
                </a:solidFill>
              </a:rPr>
              <a:t>https://www.sfchronicle.com/athletics/article/Moneyball-at-20-Inside-Billy-Beane-s-legacy-11958848.php</a:t>
            </a:r>
          </a:p>
        </p:txBody>
      </p:sp>
    </p:spTree>
    <p:extLst>
      <p:ext uri="{BB962C8B-B14F-4D97-AF65-F5344CB8AC3E}">
        <p14:creationId xmlns:p14="http://schemas.microsoft.com/office/powerpoint/2010/main" val="826259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10BE3-67C1-E94B-A12E-305900B9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 James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256AB7-D236-A035-DBE1-E6A50FCBE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2119923"/>
            <a:ext cx="11090274" cy="3979625"/>
          </a:xfrm>
        </p:spPr>
        <p:txBody>
          <a:bodyPr/>
          <a:lstStyle/>
          <a:p>
            <a:r>
              <a:rPr lang="en-US" dirty="0"/>
              <a:t>Baseball writer</a:t>
            </a:r>
          </a:p>
          <a:p>
            <a:r>
              <a:rPr lang="en-US" dirty="0"/>
              <a:t>Baseball statistician</a:t>
            </a:r>
          </a:p>
          <a:p>
            <a:r>
              <a:rPr lang="en-US" dirty="0"/>
              <a:t>Foremost proponent for advanced baseball statistics- </a:t>
            </a:r>
            <a:r>
              <a:rPr lang="en-US" dirty="0" err="1"/>
              <a:t>SABRmetrics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38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42DEE-812A-C882-3D6B-40541484F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Billy Beane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7E092-5642-7803-DDE9-91AA490E0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Manager of the Oakland Athletics</a:t>
            </a:r>
          </a:p>
          <a:p>
            <a:r>
              <a:rPr lang="en-US" dirty="0"/>
              <a:t>Used the ideas of Bill James</a:t>
            </a:r>
          </a:p>
          <a:p>
            <a:r>
              <a:rPr lang="en-US" dirty="0"/>
              <a:t>Oakland was 27</a:t>
            </a:r>
            <a:r>
              <a:rPr lang="en-US" baseline="30000" dirty="0"/>
              <a:t>th</a:t>
            </a:r>
            <a:r>
              <a:rPr lang="en-US" dirty="0"/>
              <a:t> lowest payroll in MLB</a:t>
            </a:r>
          </a:p>
          <a:p>
            <a:r>
              <a:rPr lang="en-US" dirty="0"/>
              <a:t>Built a winning franchise by spotlighting statistics over star power</a:t>
            </a:r>
          </a:p>
          <a:p>
            <a:r>
              <a:rPr lang="en-US" dirty="0"/>
              <a:t>Was the inspiration for “</a:t>
            </a:r>
            <a:r>
              <a:rPr lang="en-US" i="1" dirty="0"/>
              <a:t>Moneyball” </a:t>
            </a:r>
          </a:p>
          <a:p>
            <a:pPr lvl="1"/>
            <a:r>
              <a:rPr lang="en-US" dirty="0"/>
              <a:t>Book by James Lewis </a:t>
            </a:r>
          </a:p>
          <a:p>
            <a:pPr lvl="1"/>
            <a:r>
              <a:rPr lang="en-US" dirty="0"/>
              <a:t>Movie starring Brad Pitt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343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908BAF-D523-7EEF-0DA4-6D9565AF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is the name of the game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7A3302-7CC5-0C5F-360D-BBE3E23DC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3-pointer worth 50% more than a 2-pointer (basic math)</a:t>
            </a:r>
          </a:p>
          <a:p>
            <a:r>
              <a:rPr lang="en-US" dirty="0"/>
              <a:t>Score more points with fewer shots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69433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2702</TotalTime>
  <Words>401</Words>
  <Application>Microsoft Office PowerPoint</Application>
  <PresentationFormat>Widescreen</PresentationFormat>
  <Paragraphs>62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Walbaum Display</vt:lpstr>
      <vt:lpstr>3DFloatVTI</vt:lpstr>
      <vt:lpstr>How Data Analytics and the 3-point Shot Changed the NBA</vt:lpstr>
      <vt:lpstr>Key Points</vt:lpstr>
      <vt:lpstr>The Last of its Kind?</vt:lpstr>
      <vt:lpstr>The Time Before…</vt:lpstr>
      <vt:lpstr>Daryl Morey</vt:lpstr>
      <vt:lpstr>Bill James</vt:lpstr>
      <vt:lpstr>Bill James</vt:lpstr>
      <vt:lpstr>Billy Beane</vt:lpstr>
      <vt:lpstr>Efficiency is the name of the game</vt:lpstr>
      <vt:lpstr>3-Point Shooters, Comparison</vt:lpstr>
      <vt:lpstr>What Changed?</vt:lpstr>
      <vt:lpstr>The NBA is Watching…</vt:lpstr>
      <vt:lpstr>The Heatmap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Data Analytics and the 3-point Shot Changed the NBA</dc:title>
  <dc:creator>Watson, Jeff</dc:creator>
  <cp:lastModifiedBy>Watson, Jeff</cp:lastModifiedBy>
  <cp:revision>7</cp:revision>
  <dcterms:created xsi:type="dcterms:W3CDTF">2022-10-28T20:13:39Z</dcterms:created>
  <dcterms:modified xsi:type="dcterms:W3CDTF">2022-10-30T17:16:37Z</dcterms:modified>
</cp:coreProperties>
</file>