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7" r:id="rId5"/>
    <p:sldId id="258" r:id="rId6"/>
    <p:sldId id="260" r:id="rId7"/>
    <p:sldId id="261" r:id="rId8"/>
    <p:sldId id="274" r:id="rId9"/>
    <p:sldId id="262" r:id="rId10"/>
    <p:sldId id="269" r:id="rId11"/>
    <p:sldId id="270" r:id="rId12"/>
    <p:sldId id="263" r:id="rId13"/>
    <p:sldId id="264" r:id="rId14"/>
    <p:sldId id="265" r:id="rId15"/>
    <p:sldId id="266" r:id="rId16"/>
    <p:sldId id="273" r:id="rId17"/>
    <p:sldId id="275" r:id="rId18"/>
    <p:sldId id="277" r:id="rId19"/>
    <p:sldId id="278" r:id="rId20"/>
    <p:sldId id="276" r:id="rId21"/>
    <p:sldId id="271" r:id="rId2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CEC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79303" autoAdjust="0"/>
  </p:normalViewPr>
  <p:slideViewPr>
    <p:cSldViewPr snapToGrid="0">
      <p:cViewPr varScale="1">
        <p:scale>
          <a:sx n="88" d="100"/>
          <a:sy n="88" d="100"/>
        </p:scale>
        <p:origin x="15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3D248-DCB4-46D1-BD56-F95708F1253E}" type="datetimeFigureOut">
              <a:rPr lang="en-DE" smtClean="0"/>
              <a:t>16/03/2022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56F0F-B1A5-467E-BDEE-7E707C0B3AF4}" type="slidenum">
              <a:rPr lang="en-DE" smtClean="0"/>
              <a:t>‹#›</a:t>
            </a:fld>
            <a:endParaRPr lang="en-DE"/>
          </a:p>
        </p:txBody>
      </p:sp>
    </p:spTree>
    <p:extLst>
      <p:ext uri="{BB962C8B-B14F-4D97-AF65-F5344CB8AC3E}">
        <p14:creationId xmlns:p14="http://schemas.microsoft.com/office/powerpoint/2010/main" val="246981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ImageNet is a dataset of over 15 million </a:t>
            </a:r>
            <a:r>
              <a:rPr lang="en-GB" b="0" i="0" dirty="0" err="1">
                <a:solidFill>
                  <a:srgbClr val="292929"/>
                </a:solidFill>
                <a:effectLst/>
                <a:latin typeface="charter"/>
              </a:rPr>
              <a:t>labeled</a:t>
            </a:r>
            <a:r>
              <a:rPr lang="en-GB" b="0" i="0" dirty="0">
                <a:solidFill>
                  <a:srgbClr val="292929"/>
                </a:solidFill>
                <a:effectLst/>
                <a:latin typeface="charter"/>
              </a:rPr>
              <a:t> high-resolution images belonging to roughly 22,000 </a:t>
            </a:r>
            <a:r>
              <a:rPr lang="en-GB" b="0" i="0" dirty="0" err="1">
                <a:solidFill>
                  <a:srgbClr val="292929"/>
                </a:solidFill>
                <a:effectLst/>
                <a:latin typeface="charter"/>
              </a:rPr>
              <a:t>differenct</a:t>
            </a:r>
            <a:r>
              <a:rPr lang="en-GB" b="0" i="0" dirty="0">
                <a:solidFill>
                  <a:srgbClr val="292929"/>
                </a:solidFill>
                <a:effectLst/>
                <a:latin typeface="charter"/>
              </a:rPr>
              <a:t> classes. </a:t>
            </a:r>
          </a:p>
          <a:p>
            <a:endParaRPr lang="en-GB"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EF556F0F-B1A5-467E-BDEE-7E707C0B3AF4}" type="slidenum">
              <a:rPr lang="en-DE" smtClean="0"/>
              <a:t>2</a:t>
            </a:fld>
            <a:endParaRPr lang="en-DE"/>
          </a:p>
        </p:txBody>
      </p:sp>
    </p:spTree>
    <p:extLst>
      <p:ext uri="{BB962C8B-B14F-4D97-AF65-F5344CB8AC3E}">
        <p14:creationId xmlns:p14="http://schemas.microsoft.com/office/powerpoint/2010/main" val="215510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see </a:t>
            </a:r>
            <a:r>
              <a:rPr lang="en-GB" dirty="0" err="1"/>
              <a:t>extrem</a:t>
            </a:r>
            <a:r>
              <a:rPr lang="en-GB" dirty="0"/>
              <a:t> reductions at the beginning, which is then followed by a series of smaller convolutions 3x3 (same convolutions) that are </a:t>
            </a:r>
            <a:r>
              <a:rPr lang="en-GB" dirty="0" err="1"/>
              <a:t>kinda</a:t>
            </a:r>
            <a:r>
              <a:rPr lang="en-GB" dirty="0"/>
              <a:t> refining these features, until we reach our final representation of 6x6x256. </a:t>
            </a:r>
          </a:p>
          <a:p>
            <a:endParaRPr lang="en-GB" dirty="0"/>
          </a:p>
        </p:txBody>
      </p:sp>
      <p:sp>
        <p:nvSpPr>
          <p:cNvPr id="4" name="Slide Number Placeholder 3"/>
          <p:cNvSpPr>
            <a:spLocks noGrp="1"/>
          </p:cNvSpPr>
          <p:nvPr>
            <p:ph type="sldNum" sz="quarter" idx="5"/>
          </p:nvPr>
        </p:nvSpPr>
        <p:spPr/>
        <p:txBody>
          <a:bodyPr/>
          <a:lstStyle/>
          <a:p>
            <a:fld id="{EF556F0F-B1A5-467E-BDEE-7E707C0B3AF4}" type="slidenum">
              <a:rPr lang="en-DE" smtClean="0"/>
              <a:t>11</a:t>
            </a:fld>
            <a:endParaRPr lang="en-DE"/>
          </a:p>
        </p:txBody>
      </p:sp>
    </p:spTree>
    <p:extLst>
      <p:ext uri="{BB962C8B-B14F-4D97-AF65-F5344CB8AC3E}">
        <p14:creationId xmlns:p14="http://schemas.microsoft.com/office/powerpoint/2010/main" val="3487295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after that we need to map that representation into the number of classes of </a:t>
            </a:r>
            <a:r>
              <a:rPr lang="en-GB" dirty="0" err="1"/>
              <a:t>imagenet</a:t>
            </a:r>
            <a:r>
              <a:rPr lang="en-GB" dirty="0"/>
              <a:t>. So again here we are going to use a series of fully connected layers to shape this features into the number of actual output that we need to deal with that particular dataset. </a:t>
            </a:r>
          </a:p>
          <a:p>
            <a:endParaRPr lang="en-GB" dirty="0"/>
          </a:p>
          <a:p>
            <a:r>
              <a:rPr lang="en-GB" dirty="0" err="1"/>
              <a:t>Softmax</a:t>
            </a:r>
            <a:r>
              <a:rPr lang="en-GB" dirty="0"/>
              <a:t> for a 1000 classes. Model is bigger. </a:t>
            </a:r>
          </a:p>
          <a:p>
            <a:endParaRPr lang="en-GB" dirty="0"/>
          </a:p>
          <a:p>
            <a:r>
              <a:rPr lang="en-GB" dirty="0"/>
              <a:t>60 Million parameters. </a:t>
            </a:r>
          </a:p>
          <a:p>
            <a:endParaRPr lang="en-GB" dirty="0"/>
          </a:p>
          <a:p>
            <a:r>
              <a:rPr lang="en-GB" dirty="0"/>
              <a:t>Particular design choices to deal with such a huge dataset. </a:t>
            </a:r>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12</a:t>
            </a:fld>
            <a:endParaRPr lang="en-DE"/>
          </a:p>
        </p:txBody>
      </p:sp>
    </p:spTree>
    <p:extLst>
      <p:ext uri="{BB962C8B-B14F-4D97-AF65-F5344CB8AC3E}">
        <p14:creationId xmlns:p14="http://schemas.microsoft.com/office/powerpoint/2010/main" val="3042215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Data-pre-processing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Segoe UI Light" panose="020B0502040204020203" pitchFamily="34" charset="0"/>
                <a:cs typeface="Segoe UI Light" panose="020B0502040204020203" pitchFamily="34" charset="0"/>
              </a:rPr>
              <a:t>Using transformation that preserve the label</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They also mention that the data augmentation performed on </a:t>
            </a:r>
            <a:r>
              <a:rPr lang="en-GB" dirty="0" err="1"/>
              <a:t>cpu</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Helvetica Neue"/>
              </a:rPr>
              <a:t>They use PCA </a:t>
            </a:r>
            <a:r>
              <a:rPr lang="en-GB" b="0" i="0" dirty="0" err="1">
                <a:solidFill>
                  <a:srgbClr val="000000"/>
                </a:solidFill>
                <a:effectLst/>
                <a:latin typeface="Helvetica Neue"/>
              </a:rPr>
              <a:t>color</a:t>
            </a:r>
            <a:r>
              <a:rPr lang="en-GB" b="0" i="0" dirty="0">
                <a:solidFill>
                  <a:srgbClr val="000000"/>
                </a:solidFill>
                <a:effectLst/>
                <a:latin typeface="Helvetica Neue"/>
              </a:rPr>
              <a:t> augmentation to alter the intensities of the RGB channels along the natural variations of the images, denoted by the principal components of the pixel </a:t>
            </a:r>
            <a:r>
              <a:rPr lang="en-GB" b="0" i="0" dirty="0" err="1">
                <a:solidFill>
                  <a:srgbClr val="000000"/>
                </a:solidFill>
                <a:effectLst/>
                <a:latin typeface="Helvetica Neue"/>
              </a:rPr>
              <a:t>colors</a:t>
            </a:r>
            <a:r>
              <a:rPr lang="en-GB" b="0" i="0" dirty="0">
                <a:solidFill>
                  <a:srgbClr val="000000"/>
                </a:solidFill>
                <a:effectLst/>
                <a:latin typeface="Helvetica Neue"/>
              </a:rPr>
              <a:t>. This generates particularly natural views on the same instances compared to random changes in RGB intensities.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Issue: high interdependence of data</a:t>
            </a:r>
            <a:endParaRPr lang="en-DE" dirty="0"/>
          </a:p>
          <a:p>
            <a:endParaRPr lang="en-GB" dirty="0"/>
          </a:p>
          <a:p>
            <a:r>
              <a:rPr lang="en-GB" dirty="0"/>
              <a:t>At test time, the network makes a prediction by extracting</a:t>
            </a:r>
          </a:p>
          <a:p>
            <a:r>
              <a:rPr lang="en-GB" dirty="0"/>
              <a:t>five 224 × 224 patches (the four corner patches and the </a:t>
            </a:r>
            <a:r>
              <a:rPr lang="en-GB" dirty="0" err="1"/>
              <a:t>center</a:t>
            </a:r>
            <a:r>
              <a:rPr lang="en-GB" dirty="0"/>
              <a:t> patch) as well as their horizontal</a:t>
            </a:r>
          </a:p>
          <a:p>
            <a:r>
              <a:rPr lang="en-GB" dirty="0"/>
              <a:t>reflections (hence ten patches in all), and averaging the predictions made by the network’s </a:t>
            </a:r>
            <a:r>
              <a:rPr lang="en-GB" dirty="0" err="1"/>
              <a:t>softmax</a:t>
            </a:r>
            <a:endParaRPr lang="en-GB" dirty="0"/>
          </a:p>
          <a:p>
            <a:r>
              <a:rPr lang="en-GB" dirty="0"/>
              <a:t>layer on the ten patches.</a:t>
            </a:r>
          </a:p>
          <a:p>
            <a:endParaRPr lang="en-GB" dirty="0"/>
          </a:p>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13</a:t>
            </a:fld>
            <a:endParaRPr lang="en-DE"/>
          </a:p>
        </p:txBody>
      </p:sp>
    </p:spTree>
    <p:extLst>
      <p:ext uri="{BB962C8B-B14F-4D97-AF65-F5344CB8AC3E}">
        <p14:creationId xmlns:p14="http://schemas.microsoft.com/office/powerpoint/2010/main" val="1181992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Bagging – train multiple models and average their results</a:t>
            </a:r>
          </a:p>
          <a:p>
            <a:r>
              <a:rPr lang="en-GB" dirty="0"/>
              <a:t>Use different training sets and specialize into different things</a:t>
            </a:r>
          </a:p>
          <a:p>
            <a:endParaRPr lang="en-GB" dirty="0"/>
          </a:p>
          <a:p>
            <a:r>
              <a:rPr lang="en-GB" dirty="0"/>
              <a:t>Dropout is a regularization technique proposed in 2015 where you would train a standard neural network and at some  point you would disable a random set of neurons. During the forward pass 50 </a:t>
            </a:r>
            <a:r>
              <a:rPr lang="en-GB" dirty="0" err="1"/>
              <a:t>percents</a:t>
            </a:r>
            <a:r>
              <a:rPr lang="en-GB" dirty="0"/>
              <a:t> are disabled. Nodes with crosses are not used in forward pass. We actually reduce the capacity, half capacity, half expressiveness.</a:t>
            </a:r>
          </a:p>
          <a:p>
            <a:endParaRPr lang="en-GB" dirty="0"/>
          </a:p>
          <a:p>
            <a:r>
              <a:rPr lang="en-GB" dirty="0"/>
              <a:t>Intuition. Nodes learn certain characteristics. Suddenly you ignore half of them. Neural Network is no longer able to detect the result with much less information. During the backword pass you will reprogram the active neurons that are able to help with the </a:t>
            </a:r>
            <a:r>
              <a:rPr lang="en-GB" dirty="0" err="1"/>
              <a:t>detecitons</a:t>
            </a:r>
            <a:r>
              <a:rPr lang="en-GB" dirty="0"/>
              <a:t>. – Some sort of redundant representations. </a:t>
            </a:r>
          </a:p>
          <a:p>
            <a:endParaRPr lang="en-GB" dirty="0"/>
          </a:p>
          <a:p>
            <a:r>
              <a:rPr lang="en-GB" dirty="0"/>
              <a:t>The way it is done is that every time the network is trained on a different mini – patch but with shared parameters. </a:t>
            </a:r>
          </a:p>
          <a:p>
            <a:endParaRPr lang="en-GB" dirty="0"/>
          </a:p>
          <a:p>
            <a:r>
              <a:rPr lang="en-GB" dirty="0"/>
              <a:t>Conditions at training and test times are </a:t>
            </a:r>
            <a:r>
              <a:rPr lang="en-GB" dirty="0" err="1"/>
              <a:t>diffent</a:t>
            </a:r>
            <a:r>
              <a:rPr lang="en-GB" dirty="0"/>
              <a:t> </a:t>
            </a:r>
          </a:p>
        </p:txBody>
      </p:sp>
      <p:sp>
        <p:nvSpPr>
          <p:cNvPr id="4" name="Slide Number Placeholder 3"/>
          <p:cNvSpPr>
            <a:spLocks noGrp="1"/>
          </p:cNvSpPr>
          <p:nvPr>
            <p:ph type="sldNum" sz="quarter" idx="5"/>
          </p:nvPr>
        </p:nvSpPr>
        <p:spPr/>
        <p:txBody>
          <a:bodyPr/>
          <a:lstStyle/>
          <a:p>
            <a:fld id="{EF556F0F-B1A5-467E-BDEE-7E707C0B3AF4}" type="slidenum">
              <a:rPr lang="en-DE" smtClean="0"/>
              <a:t>14</a:t>
            </a:fld>
            <a:endParaRPr lang="en-DE"/>
          </a:p>
        </p:txBody>
      </p:sp>
    </p:spTree>
    <p:extLst>
      <p:ext uri="{BB962C8B-B14F-4D97-AF65-F5344CB8AC3E}">
        <p14:creationId xmlns:p14="http://schemas.microsoft.com/office/powerpoint/2010/main" val="238715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a batch size of 128 examples, momentum of 0.9, and weight decay of 0.0005</a:t>
            </a:r>
          </a:p>
          <a:p>
            <a:r>
              <a:rPr lang="en-GB" dirty="0"/>
              <a:t>We initialized the neuron biases in the second, fourth, and fifth convolutional layers, as well as in the fully-connected hidden layers, with the constant 1. This initialization accelerates the early stages of learning by providing the </a:t>
            </a:r>
            <a:r>
              <a:rPr lang="en-GB" dirty="0" err="1"/>
              <a:t>ReLUs</a:t>
            </a:r>
            <a:r>
              <a:rPr lang="en-GB" dirty="0"/>
              <a:t> with positive inputs. We initialized the neuron biases in the remaining layers with the constant 0.</a:t>
            </a:r>
          </a:p>
          <a:p>
            <a:r>
              <a:rPr lang="en-GB" dirty="0"/>
              <a:t>The heuristic which we followed was to divide the learning rate by 10 when the validation error rate stopped improving with the current learning rate. The learning rate was initialized at 0.01 and 6 reduced three times prior to termination</a:t>
            </a:r>
          </a:p>
          <a:p>
            <a:endParaRPr lang="en-GB" dirty="0"/>
          </a:p>
          <a:p>
            <a:r>
              <a:rPr lang="en-GB" dirty="0"/>
              <a:t>Figure features learned by the first layer (above gpu1, bottom </a:t>
            </a:r>
            <a:r>
              <a:rPr lang="en-GB" dirty="0" err="1"/>
              <a:t>gpu</a:t>
            </a:r>
            <a:r>
              <a:rPr lang="en-GB" dirty="0"/>
              <a:t> 2). Interestingly The kernels on GPU 1 are largely </a:t>
            </a:r>
            <a:r>
              <a:rPr lang="en-GB" dirty="0" err="1"/>
              <a:t>color</a:t>
            </a:r>
            <a:r>
              <a:rPr lang="en-GB" dirty="0"/>
              <a:t>-agnostic, while the kernels on </a:t>
            </a:r>
            <a:r>
              <a:rPr lang="en-GB" dirty="0" err="1"/>
              <a:t>on</a:t>
            </a:r>
            <a:r>
              <a:rPr lang="en-GB" dirty="0"/>
              <a:t> GPU 2 are largely </a:t>
            </a:r>
            <a:r>
              <a:rPr lang="en-GB" dirty="0" err="1"/>
              <a:t>color</a:t>
            </a:r>
            <a:r>
              <a:rPr lang="en-GB" dirty="0"/>
              <a:t>-specific</a:t>
            </a:r>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15</a:t>
            </a:fld>
            <a:endParaRPr lang="en-DE"/>
          </a:p>
        </p:txBody>
      </p:sp>
    </p:spTree>
    <p:extLst>
      <p:ext uri="{BB962C8B-B14F-4D97-AF65-F5344CB8AC3E}">
        <p14:creationId xmlns:p14="http://schemas.microsoft.com/office/powerpoint/2010/main" val="3718610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validation and test error rates interchangeably because in our experience they do not differ by more than 0.1%</a:t>
            </a:r>
          </a:p>
          <a:p>
            <a:endParaRPr lang="en-GB" dirty="0"/>
          </a:p>
          <a:p>
            <a:r>
              <a:rPr lang="en-GB" dirty="0" err="1"/>
              <a:t>AlexNet</a:t>
            </a:r>
            <a:r>
              <a:rPr lang="en-GB" dirty="0"/>
              <a:t> network achieves top-1 and top-5 test set error rates of 37.5% and 17.0%.</a:t>
            </a:r>
          </a:p>
          <a:p>
            <a:r>
              <a:rPr lang="en-GB" dirty="0"/>
              <a:t>Some extra fine-tuning on new release. To produce the last result they were averaging the predictions of two CNNS.</a:t>
            </a:r>
          </a:p>
          <a:p>
            <a:r>
              <a:rPr lang="en-GB" dirty="0"/>
              <a:t>The CNN described in this paper achieves a top-5 error rate of 18.2% </a:t>
            </a:r>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17</a:t>
            </a:fld>
            <a:endParaRPr lang="en-DE"/>
          </a:p>
        </p:txBody>
      </p:sp>
    </p:spTree>
    <p:extLst>
      <p:ext uri="{BB962C8B-B14F-4D97-AF65-F5344CB8AC3E}">
        <p14:creationId xmlns:p14="http://schemas.microsoft.com/office/powerpoint/2010/main" val="3569359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qualitatively assess what the network has learned by computing its top-5 predictions on eight test images. only other types of cat are considered plausible labels for the leopard.</a:t>
            </a:r>
          </a:p>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18</a:t>
            </a:fld>
            <a:endParaRPr lang="en-DE"/>
          </a:p>
        </p:txBody>
      </p:sp>
    </p:spTree>
    <p:extLst>
      <p:ext uri="{BB962C8B-B14F-4D97-AF65-F5344CB8AC3E}">
        <p14:creationId xmlns:p14="http://schemas.microsoft.com/office/powerpoint/2010/main" val="3883331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show the six training images that produce feature vectors in the last hidden layer with the smallest Euclidean distance from the feature vector for the test image.</a:t>
            </a:r>
            <a:endParaRPr lang="en-DE" dirty="0"/>
          </a:p>
          <a:p>
            <a:r>
              <a:rPr lang="en-GB" dirty="0"/>
              <a:t>If two images produce feature activation vectors with a small Euclidean separation, we can say that the higher levels of the neural network consider them to be similar..</a:t>
            </a:r>
          </a:p>
          <a:p>
            <a:endParaRPr lang="en-GB" dirty="0"/>
          </a:p>
        </p:txBody>
      </p:sp>
      <p:sp>
        <p:nvSpPr>
          <p:cNvPr id="4" name="Slide Number Placeholder 3"/>
          <p:cNvSpPr>
            <a:spLocks noGrp="1"/>
          </p:cNvSpPr>
          <p:nvPr>
            <p:ph type="sldNum" sz="quarter" idx="5"/>
          </p:nvPr>
        </p:nvSpPr>
        <p:spPr/>
        <p:txBody>
          <a:bodyPr/>
          <a:lstStyle/>
          <a:p>
            <a:fld id="{EF556F0F-B1A5-467E-BDEE-7E707C0B3AF4}" type="slidenum">
              <a:rPr lang="en-DE" smtClean="0"/>
              <a:t>19</a:t>
            </a:fld>
            <a:endParaRPr lang="en-DE"/>
          </a:p>
        </p:txBody>
      </p:sp>
    </p:spTree>
    <p:extLst>
      <p:ext uri="{BB962C8B-B14F-4D97-AF65-F5344CB8AC3E}">
        <p14:creationId xmlns:p14="http://schemas.microsoft.com/office/powerpoint/2010/main" val="171340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12529"/>
                </a:solidFill>
                <a:effectLst/>
                <a:latin typeface="Lato" panose="020F0502020204030203" pitchFamily="34" charset="0"/>
              </a:rPr>
              <a:t>Since 2010 the dataset is used in the ImageNet Large Scale Visual Recognition Challenge (ILSVRC), a benchmark in image classification and object detection. The publicly released dataset contains a set of manually annotated training image.</a:t>
            </a:r>
          </a:p>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3</a:t>
            </a:fld>
            <a:endParaRPr lang="en-DE"/>
          </a:p>
        </p:txBody>
      </p:sp>
    </p:spTree>
    <p:extLst>
      <p:ext uri="{BB962C8B-B14F-4D97-AF65-F5344CB8AC3E}">
        <p14:creationId xmlns:p14="http://schemas.microsoft.com/office/powerpoint/2010/main" val="3452843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92929"/>
                </a:solidFill>
                <a:effectLst/>
                <a:latin typeface="charter"/>
              </a:rPr>
              <a:t>On ImageNet, it is customary to report two scores and also its  error rates: top-1 and top-5.</a:t>
            </a:r>
          </a:p>
          <a:p>
            <a:endParaRPr lang="en-GB" b="0" i="0" dirty="0">
              <a:solidFill>
                <a:srgbClr val="292929"/>
              </a:solidFill>
              <a:effectLst/>
              <a:latin typeface="charter"/>
            </a:endParaRPr>
          </a:p>
          <a:p>
            <a:endParaRPr lang="en-GB" b="0" i="0" dirty="0">
              <a:solidFill>
                <a:srgbClr val="292929"/>
              </a:solidFill>
              <a:effectLst/>
              <a:latin typeface="charter"/>
            </a:endParaRPr>
          </a:p>
          <a:p>
            <a:r>
              <a:rPr lang="en-GB" b="0" i="0" dirty="0">
                <a:solidFill>
                  <a:srgbClr val="292929"/>
                </a:solidFill>
                <a:effectLst/>
                <a:latin typeface="charter"/>
              </a:rPr>
              <a:t>Where the top-5 error rate is the fraction of test images for which the correct label is not among the five labels considered most probable by the model.</a:t>
            </a:r>
            <a:endParaRPr lang="en-DE" dirty="0"/>
          </a:p>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4</a:t>
            </a:fld>
            <a:endParaRPr lang="en-DE"/>
          </a:p>
        </p:txBody>
      </p:sp>
    </p:spTree>
    <p:extLst>
      <p:ext uri="{BB962C8B-B14F-4D97-AF65-F5344CB8AC3E}">
        <p14:creationId xmlns:p14="http://schemas.microsoft.com/office/powerpoint/2010/main" val="1275088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ILSVRC-2010 and ILSVRC-2012</a:t>
            </a:r>
          </a:p>
          <a:p>
            <a:r>
              <a:rPr lang="pl-PL" dirty="0"/>
              <a:t>Competitions</a:t>
            </a:r>
            <a:endParaRPr lang="en-GB" dirty="0"/>
          </a:p>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5</a:t>
            </a:fld>
            <a:endParaRPr lang="en-DE"/>
          </a:p>
        </p:txBody>
      </p:sp>
    </p:spTree>
    <p:extLst>
      <p:ext uri="{BB962C8B-B14F-4D97-AF65-F5344CB8AC3E}">
        <p14:creationId xmlns:p14="http://schemas.microsoft.com/office/powerpoint/2010/main" val="190430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They use the RELU activation function which is 0 zero for all negative values and increasing in all positive. This is targeting  the vanishing gradient problem that occurs with other activation functions such as sigmoid, where gradients tend to saturate</a:t>
            </a:r>
          </a:p>
          <a:p>
            <a:endParaRPr lang="en-GB" dirty="0"/>
          </a:p>
          <a:p>
            <a:r>
              <a:rPr lang="en-GB" dirty="0"/>
              <a:t>They show that a four-layer convolutional neural</a:t>
            </a:r>
          </a:p>
          <a:p>
            <a:r>
              <a:rPr lang="en-GB" dirty="0"/>
              <a:t>network with </a:t>
            </a:r>
            <a:r>
              <a:rPr lang="en-GB" dirty="0" err="1"/>
              <a:t>ReLUs</a:t>
            </a:r>
            <a:r>
              <a:rPr lang="en-GB" dirty="0"/>
              <a:t> (solid line) reaches a 25%</a:t>
            </a:r>
          </a:p>
          <a:p>
            <a:r>
              <a:rPr lang="en-GB" dirty="0"/>
              <a:t>training error rate on CIFAR-10 six times faster</a:t>
            </a:r>
          </a:p>
          <a:p>
            <a:r>
              <a:rPr lang="en-GB" dirty="0"/>
              <a:t>than an equivalent network with tanh neurons</a:t>
            </a:r>
            <a:r>
              <a:rPr lang="pl-PL" dirty="0"/>
              <a:t>(dashed line).</a:t>
            </a:r>
            <a:endParaRPr lang="en-GB" dirty="0"/>
          </a:p>
          <a:p>
            <a:endParaRPr lang="en-GB" dirty="0"/>
          </a:p>
          <a:p>
            <a:r>
              <a:rPr lang="en-GB" dirty="0"/>
              <a:t>They show that deep convolutional neural net-works with </a:t>
            </a:r>
            <a:r>
              <a:rPr lang="en-GB" dirty="0" err="1"/>
              <a:t>ReLUs</a:t>
            </a:r>
            <a:r>
              <a:rPr lang="en-GB" dirty="0"/>
              <a:t> train several times faster than their equivalents with other activation function like tanh units. . </a:t>
            </a:r>
          </a:p>
          <a:p>
            <a:endParaRPr lang="en-GB" dirty="0"/>
          </a:p>
          <a:p>
            <a:r>
              <a:rPr lang="en-GB" dirty="0"/>
              <a:t>Faster learning has a great influence on the performance of large models trained on large datasets.</a:t>
            </a:r>
          </a:p>
          <a:p>
            <a:endParaRPr lang="en-GB" dirty="0"/>
          </a:p>
          <a:p>
            <a:r>
              <a:rPr lang="en-GB" dirty="0"/>
              <a:t>equivalents with tanh units.</a:t>
            </a:r>
          </a:p>
          <a:p>
            <a:endParaRPr lang="en-GB" dirty="0"/>
          </a:p>
          <a:p>
            <a:r>
              <a:rPr lang="en-GB" dirty="0"/>
              <a:t>(dashed line).</a:t>
            </a:r>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6</a:t>
            </a:fld>
            <a:endParaRPr lang="en-DE"/>
          </a:p>
        </p:txBody>
      </p:sp>
    </p:spTree>
    <p:extLst>
      <p:ext uri="{BB962C8B-B14F-4D97-AF65-F5344CB8AC3E}">
        <p14:creationId xmlns:p14="http://schemas.microsoft.com/office/powerpoint/2010/main" val="1888419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7</a:t>
            </a:fld>
            <a:endParaRPr lang="en-DE"/>
          </a:p>
        </p:txBody>
      </p:sp>
    </p:spTree>
    <p:extLst>
      <p:ext uri="{BB962C8B-B14F-4D97-AF65-F5344CB8AC3E}">
        <p14:creationId xmlns:p14="http://schemas.microsoft.com/office/powerpoint/2010/main" val="98786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b="0" i="0" dirty="0">
                <a:solidFill>
                  <a:srgbClr val="666666"/>
                </a:solidFill>
                <a:effectLst/>
                <a:latin typeface="Quattrocento Sans" panose="020B0502050000020003" pitchFamily="34" charset="0"/>
              </a:rPr>
              <a:t> This layer is useful when we are dealing with </a:t>
            </a:r>
            <a:r>
              <a:rPr lang="en-GB" b="0" i="0" dirty="0" err="1">
                <a:solidFill>
                  <a:srgbClr val="666666"/>
                </a:solidFill>
                <a:effectLst/>
                <a:latin typeface="Quattrocento Sans" panose="020B0502050000020003" pitchFamily="34" charset="0"/>
              </a:rPr>
              <a:t>ReLU</a:t>
            </a:r>
            <a:r>
              <a:rPr lang="en-GB" b="0" i="0" dirty="0">
                <a:solidFill>
                  <a:srgbClr val="666666"/>
                </a:solidFill>
                <a:effectLst/>
                <a:latin typeface="Quattrocento Sans" panose="020B0502050000020003" pitchFamily="34" charset="0"/>
              </a:rPr>
              <a:t> neurons.</a:t>
            </a:r>
          </a:p>
          <a:p>
            <a:endParaRPr lang="en-GB" dirty="0"/>
          </a:p>
          <a:p>
            <a:r>
              <a:rPr lang="en-GB" b="0" i="0" dirty="0">
                <a:solidFill>
                  <a:srgbClr val="666666"/>
                </a:solidFill>
                <a:effectLst/>
                <a:latin typeface="Quattrocento Sans" panose="020B0604020202020204" pitchFamily="34" charset="0"/>
              </a:rPr>
              <a:t>Why is that? Because </a:t>
            </a:r>
            <a:r>
              <a:rPr lang="en-GB" b="0" i="0" dirty="0" err="1">
                <a:solidFill>
                  <a:srgbClr val="666666"/>
                </a:solidFill>
                <a:effectLst/>
                <a:latin typeface="Quattrocento Sans" panose="020B0604020202020204" pitchFamily="34" charset="0"/>
              </a:rPr>
              <a:t>ReLU</a:t>
            </a:r>
            <a:r>
              <a:rPr lang="en-GB" b="0" i="0" dirty="0">
                <a:solidFill>
                  <a:srgbClr val="666666"/>
                </a:solidFill>
                <a:effectLst/>
                <a:latin typeface="Quattrocento Sans" panose="020B0604020202020204" pitchFamily="34" charset="0"/>
              </a:rPr>
              <a:t> neurons have unbounded activations and we need LRN to normalize that.</a:t>
            </a:r>
            <a:r>
              <a:rPr lang="en-GB" b="0" i="0" dirty="0">
                <a:solidFill>
                  <a:srgbClr val="666666"/>
                </a:solidFill>
                <a:effectLst/>
                <a:latin typeface="Quattrocento Sans" panose="020B0502050000020003" pitchFamily="34" charset="0"/>
              </a:rPr>
              <a:t> </a:t>
            </a:r>
          </a:p>
          <a:p>
            <a:r>
              <a:rPr lang="en-GB" dirty="0"/>
              <a:t>We applied this normalization after applying the </a:t>
            </a:r>
            <a:r>
              <a:rPr lang="en-GB" dirty="0" err="1"/>
              <a:t>ReLU</a:t>
            </a:r>
            <a:r>
              <a:rPr lang="en-GB" dirty="0"/>
              <a:t> nonlinearity in certain layers. </a:t>
            </a:r>
            <a:r>
              <a:rPr lang="en-GB" b="0" i="0" dirty="0">
                <a:solidFill>
                  <a:srgbClr val="666666"/>
                </a:solidFill>
                <a:effectLst/>
                <a:latin typeface="Quattrocento Sans" panose="020B0502050000020003" pitchFamily="34" charset="0"/>
              </a:rPr>
              <a:t>If all the values are large, then normalizing those values will diminish all of them. So basically we want to encourage some kind of inhibition and boost the neurons with relatively larger activations. </a:t>
            </a:r>
          </a:p>
          <a:p>
            <a:endParaRPr lang="en-GB" b="0" i="0" dirty="0">
              <a:solidFill>
                <a:srgbClr val="666666"/>
              </a:solidFill>
              <a:effectLst/>
              <a:latin typeface="Quattrocento Sans" panose="020B0502050000020003" pitchFamily="34" charset="0"/>
            </a:endParaRPr>
          </a:p>
          <a:p>
            <a:endParaRPr lang="en-GB" b="0" i="0" dirty="0">
              <a:solidFill>
                <a:srgbClr val="666666"/>
              </a:solidFill>
              <a:effectLst/>
              <a:latin typeface="Quattrocento Sans" panose="020B0502050000020003" pitchFamily="34" charset="0"/>
            </a:endParaRPr>
          </a:p>
          <a:p>
            <a:r>
              <a:rPr lang="en-GB" b="0" i="0" dirty="0">
                <a:solidFill>
                  <a:srgbClr val="666666"/>
                </a:solidFill>
                <a:effectLst/>
                <a:latin typeface="Quattrocento Sans" panose="020B0502050000020003" pitchFamily="34" charset="0"/>
              </a:rPr>
              <a:t>When you are normalizing within the same channel, it’s just like considering a 2D </a:t>
            </a:r>
            <a:r>
              <a:rPr lang="en-GB" b="0" i="0" dirty="0" err="1">
                <a:solidFill>
                  <a:srgbClr val="666666"/>
                </a:solidFill>
                <a:effectLst/>
                <a:latin typeface="Quattrocento Sans" panose="020B0502050000020003" pitchFamily="34" charset="0"/>
              </a:rPr>
              <a:t>neighborhood</a:t>
            </a:r>
            <a:r>
              <a:rPr lang="en-GB" b="0" i="0" dirty="0">
                <a:solidFill>
                  <a:srgbClr val="666666"/>
                </a:solidFill>
                <a:effectLst/>
                <a:latin typeface="Quattrocento Sans" panose="020B0502050000020003" pitchFamily="34" charset="0"/>
              </a:rPr>
              <a:t> of dimension N x N, where N is the size of the normalization window. You normalize this window using the values in this </a:t>
            </a:r>
            <a:r>
              <a:rPr lang="en-GB" b="0" i="0" dirty="0" err="1">
                <a:solidFill>
                  <a:srgbClr val="666666"/>
                </a:solidFill>
                <a:effectLst/>
                <a:latin typeface="Quattrocento Sans" panose="020B0502050000020003" pitchFamily="34" charset="0"/>
              </a:rPr>
              <a:t>neighborhood</a:t>
            </a:r>
            <a:r>
              <a:rPr lang="en-GB" b="0" i="0" dirty="0">
                <a:solidFill>
                  <a:srgbClr val="666666"/>
                </a:solidFill>
                <a:effectLst/>
                <a:latin typeface="Quattrocento Sans" panose="020B0502050000020003" pitchFamily="34" charset="0"/>
              </a:rPr>
              <a:t>. If you are normalizing across channels, you will consider a </a:t>
            </a:r>
            <a:r>
              <a:rPr lang="en-GB" b="0" i="0" dirty="0" err="1">
                <a:solidFill>
                  <a:srgbClr val="666666"/>
                </a:solidFill>
                <a:effectLst/>
                <a:latin typeface="Quattrocento Sans" panose="020B0502050000020003" pitchFamily="34" charset="0"/>
              </a:rPr>
              <a:t>neighborhood</a:t>
            </a:r>
            <a:r>
              <a:rPr lang="en-GB" b="0" i="0" dirty="0">
                <a:solidFill>
                  <a:srgbClr val="666666"/>
                </a:solidFill>
                <a:effectLst/>
                <a:latin typeface="Quattrocento Sans" panose="020B0502050000020003" pitchFamily="34" charset="0"/>
              </a:rPr>
              <a:t> along the third dimension but at a single location</a:t>
            </a:r>
          </a:p>
          <a:p>
            <a:endParaRPr lang="en-GB" b="0" i="0" dirty="0">
              <a:solidFill>
                <a:srgbClr val="666666"/>
              </a:solidFill>
              <a:effectLst/>
              <a:latin typeface="Quattrocento Sans" panose="020B0502050000020003" pitchFamily="34" charset="0"/>
            </a:endParaRPr>
          </a:p>
          <a:p>
            <a:endParaRPr lang="en-GB" b="0" i="0" dirty="0">
              <a:solidFill>
                <a:srgbClr val="666666"/>
              </a:solidFill>
              <a:effectLst/>
              <a:latin typeface="Quattrocento Sans" panose="020B0502050000020003" pitchFamily="34" charset="0"/>
            </a:endParaRPr>
          </a:p>
          <a:p>
            <a:r>
              <a:rPr lang="en-GB" b="0" i="0" dirty="0">
                <a:solidFill>
                  <a:srgbClr val="666666"/>
                </a:solidFill>
                <a:effectLst/>
                <a:latin typeface="Quattrocento Sans" panose="020B0502050000020003" pitchFamily="34" charset="0"/>
              </a:rPr>
              <a:t>We want to detect high frequency features with a large response. If we normalize around the local </a:t>
            </a:r>
            <a:r>
              <a:rPr lang="en-GB" b="0" i="0" dirty="0" err="1">
                <a:solidFill>
                  <a:srgbClr val="666666"/>
                </a:solidFill>
                <a:effectLst/>
                <a:latin typeface="Quattrocento Sans" panose="020B0502050000020003" pitchFamily="34" charset="0"/>
              </a:rPr>
              <a:t>neighborhood</a:t>
            </a:r>
            <a:r>
              <a:rPr lang="en-GB" b="0" i="0" dirty="0">
                <a:solidFill>
                  <a:srgbClr val="666666"/>
                </a:solidFill>
                <a:effectLst/>
                <a:latin typeface="Quattrocento Sans" panose="020B0502050000020003" pitchFamily="34" charset="0"/>
              </a:rPr>
              <a:t> of the excited neuron, it becomes even more sensitive as compared to its </a:t>
            </a:r>
            <a:r>
              <a:rPr lang="en-GB" b="0" i="0" dirty="0" err="1">
                <a:solidFill>
                  <a:srgbClr val="666666"/>
                </a:solidFill>
                <a:effectLst/>
                <a:latin typeface="Quattrocento Sans" panose="020B0502050000020003" pitchFamily="34" charset="0"/>
              </a:rPr>
              <a:t>neighbors</a:t>
            </a:r>
            <a:r>
              <a:rPr lang="en-GB" b="0" i="0" dirty="0">
                <a:solidFill>
                  <a:srgbClr val="666666"/>
                </a:solidFill>
                <a:effectLst/>
                <a:latin typeface="Quattrocento Sans" panose="020B0502050000020003" pitchFamily="34" charset="0"/>
              </a:rPr>
              <a:t>. At the same time, it will dampen the responses that are uniformly large in any given local </a:t>
            </a:r>
            <a:r>
              <a:rPr lang="en-GB" b="0" i="0" dirty="0" err="1">
                <a:solidFill>
                  <a:srgbClr val="666666"/>
                </a:solidFill>
                <a:effectLst/>
                <a:latin typeface="Quattrocento Sans" panose="020B0502050000020003" pitchFamily="34" charset="0"/>
              </a:rPr>
              <a:t>neighborhood</a:t>
            </a:r>
            <a:r>
              <a:rPr lang="en-GB" b="0" i="0" dirty="0">
                <a:solidFill>
                  <a:srgbClr val="666666"/>
                </a:solidFill>
                <a:effectLst/>
                <a:latin typeface="Quattrocento Sans" panose="020B0502050000020003" pitchFamily="34" charset="0"/>
              </a:rPr>
              <a:t>. If all the values are large, then normalizing those values will diminish all of them. So basically we want to encourage some kind of inhibition and boost the neurons with relatively larger activations. </a:t>
            </a:r>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8</a:t>
            </a:fld>
            <a:endParaRPr lang="en-DE"/>
          </a:p>
        </p:txBody>
      </p:sp>
    </p:spTree>
    <p:extLst>
      <p:ext uri="{BB962C8B-B14F-4D97-AF65-F5344CB8AC3E}">
        <p14:creationId xmlns:p14="http://schemas.microsoft.com/office/powerpoint/2010/main" val="2745387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Traditionally, the </a:t>
            </a:r>
            <a:r>
              <a:rPr lang="en-GB" dirty="0" err="1"/>
              <a:t>neighborhoods</a:t>
            </a:r>
            <a:r>
              <a:rPr lang="en-GB" dirty="0"/>
              <a:t> summarized by adjacent pooling units do not overlap.</a:t>
            </a:r>
          </a:p>
          <a:p>
            <a:endParaRPr lang="en-GB" dirty="0"/>
          </a:p>
          <a:p>
            <a:r>
              <a:rPr lang="en-GB" dirty="0"/>
              <a:t>grid of pooling units spaced s pixels apart, each summarizing a </a:t>
            </a:r>
            <a:r>
              <a:rPr lang="en-GB" dirty="0" err="1"/>
              <a:t>neighborhood</a:t>
            </a:r>
            <a:r>
              <a:rPr lang="en-GB" dirty="0"/>
              <a:t> of size z × z </a:t>
            </a:r>
            <a:r>
              <a:rPr lang="en-GB" dirty="0" err="1"/>
              <a:t>centered</a:t>
            </a:r>
            <a:r>
              <a:rPr lang="en-GB" dirty="0"/>
              <a:t> at the location of the pooling unit.</a:t>
            </a:r>
          </a:p>
          <a:p>
            <a:endParaRPr lang="en-GB" dirty="0"/>
          </a:p>
          <a:p>
            <a:r>
              <a:rPr lang="en-GB" dirty="0"/>
              <a:t>In this case they were setting the stride to smaller than the size of the filter kernel. </a:t>
            </a:r>
          </a:p>
          <a:p>
            <a:endParaRPr lang="en-GB" dirty="0"/>
          </a:p>
          <a:p>
            <a:r>
              <a:rPr lang="en-GB" dirty="0"/>
              <a:t>This scheme reduces the top-1 and top-5 error rates by 0.4% and 0.3%, respectively, as compared with the non-overlapping scheme s = 2, z = 2, which produces output of equivalent dimensions.</a:t>
            </a:r>
          </a:p>
          <a:p>
            <a:endParaRPr lang="en-GB" dirty="0"/>
          </a:p>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9</a:t>
            </a:fld>
            <a:endParaRPr lang="en-DE"/>
          </a:p>
        </p:txBody>
      </p:sp>
    </p:spTree>
    <p:extLst>
      <p:ext uri="{BB962C8B-B14F-4D97-AF65-F5344CB8AC3E}">
        <p14:creationId xmlns:p14="http://schemas.microsoft.com/office/powerpoint/2010/main" val="816061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Revolutionized the field of </a:t>
            </a:r>
            <a:r>
              <a:rPr lang="en-GB" dirty="0" err="1"/>
              <a:t>computervision</a:t>
            </a:r>
            <a:r>
              <a:rPr lang="en-GB" dirty="0"/>
              <a:t> by showing that CNNs were actually applicable and giving good results by cutting the error on </a:t>
            </a:r>
            <a:r>
              <a:rPr lang="en-GB" dirty="0" err="1"/>
              <a:t>imagenet</a:t>
            </a:r>
            <a:r>
              <a:rPr lang="en-GB" dirty="0"/>
              <a:t> by half.</a:t>
            </a:r>
          </a:p>
          <a:p>
            <a:endParaRPr lang="en-GB" dirty="0"/>
          </a:p>
          <a:p>
            <a:r>
              <a:rPr lang="en-GB" dirty="0"/>
              <a:t>Due to the </a:t>
            </a:r>
            <a:r>
              <a:rPr lang="en-GB" dirty="0" err="1"/>
              <a:t>gpus</a:t>
            </a:r>
            <a:r>
              <a:rPr lang="en-GB" dirty="0"/>
              <a:t> not being really powerful unlike right now.</a:t>
            </a:r>
          </a:p>
          <a:p>
            <a:r>
              <a:rPr lang="en-GB" dirty="0"/>
              <a:t>So this architecture worked directly with the RGB images, so larger images of 227x227 and a depth of 3. </a:t>
            </a:r>
          </a:p>
          <a:p>
            <a:endParaRPr lang="en-GB" dirty="0"/>
          </a:p>
          <a:p>
            <a:r>
              <a:rPr lang="en-GB" dirty="0"/>
              <a:t>This network architecture started of with a pretty aggressive spatial reduction from the very beginning. So you can see that we start with a pretty large filter of 11x11 and a stride of 4 and with only one convolution we reduce it to 55 by 55, using such big filters and stride of 4 is not really common anymore.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the goal As with the predecessor </a:t>
            </a:r>
            <a:r>
              <a:rPr lang="en-GB" dirty="0" err="1"/>
              <a:t>LeNet</a:t>
            </a:r>
            <a:r>
              <a:rPr lang="en-GB" dirty="0"/>
              <a:t>: Width and Height is reduced so the spatial resolution and augment the depth of the activation maps  – number of filters.</a:t>
            </a:r>
          </a:p>
          <a:p>
            <a:endParaRPr lang="en-GB" dirty="0"/>
          </a:p>
          <a:p>
            <a:endParaRPr lang="en-GB" dirty="0"/>
          </a:p>
          <a:p>
            <a:endParaRPr lang="en-DE" dirty="0"/>
          </a:p>
        </p:txBody>
      </p:sp>
      <p:sp>
        <p:nvSpPr>
          <p:cNvPr id="4" name="Slide Number Placeholder 3"/>
          <p:cNvSpPr>
            <a:spLocks noGrp="1"/>
          </p:cNvSpPr>
          <p:nvPr>
            <p:ph type="sldNum" sz="quarter" idx="5"/>
          </p:nvPr>
        </p:nvSpPr>
        <p:spPr/>
        <p:txBody>
          <a:bodyPr/>
          <a:lstStyle/>
          <a:p>
            <a:fld id="{EF556F0F-B1A5-467E-BDEE-7E707C0B3AF4}" type="slidenum">
              <a:rPr lang="en-DE" smtClean="0"/>
              <a:t>10</a:t>
            </a:fld>
            <a:endParaRPr lang="en-DE"/>
          </a:p>
        </p:txBody>
      </p:sp>
    </p:spTree>
    <p:extLst>
      <p:ext uri="{BB962C8B-B14F-4D97-AF65-F5344CB8AC3E}">
        <p14:creationId xmlns:p14="http://schemas.microsoft.com/office/powerpoint/2010/main" val="3754176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8774-9D7F-4555-A57F-1F96A28A6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10CD5740-C21A-4775-A8C4-FE4FFA2AC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3E287C80-0983-4673-BDDB-A0EC19B30548}"/>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5" name="Footer Placeholder 4">
            <a:extLst>
              <a:ext uri="{FF2B5EF4-FFF2-40B4-BE49-F238E27FC236}">
                <a16:creationId xmlns:a16="http://schemas.microsoft.com/office/drawing/2014/main" id="{D7068D27-E309-4661-AF23-F9563BBA5CE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20C1FFF-5D07-43C9-89B1-63F3FBD6FEE2}"/>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43912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8A63-13D3-44D8-B1EF-7EFFA1EC8265}"/>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E13E2881-176D-4C7D-B8A6-84168F6EE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5768380-34DB-4363-AA60-5F4AE54B8400}"/>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5" name="Footer Placeholder 4">
            <a:extLst>
              <a:ext uri="{FF2B5EF4-FFF2-40B4-BE49-F238E27FC236}">
                <a16:creationId xmlns:a16="http://schemas.microsoft.com/office/drawing/2014/main" id="{4C4D94F4-2759-43E2-BEB3-AE3B2B7698A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A2D2C0A-B5DC-463C-A55E-C2D2A83A74A4}"/>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145301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08422-8708-4775-AAE5-8191686491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1193B68-8684-473B-8F2F-ECFDC78440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B3A4AC8-04A5-4646-BD14-8A96D4804941}"/>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5" name="Footer Placeholder 4">
            <a:extLst>
              <a:ext uri="{FF2B5EF4-FFF2-40B4-BE49-F238E27FC236}">
                <a16:creationId xmlns:a16="http://schemas.microsoft.com/office/drawing/2014/main" id="{B3FAA27B-FDAF-4161-B699-55D5307C7EC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A86FDF5-2761-4C00-8AAD-62C1EBCC7360}"/>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183651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F818-1668-4E64-AAFA-65F23CA4653D}"/>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1C3DD349-5ECB-4DDF-BF65-FFA5C24DA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D886D59-3A7C-4177-A332-AFE6B5046D6E}"/>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5" name="Footer Placeholder 4">
            <a:extLst>
              <a:ext uri="{FF2B5EF4-FFF2-40B4-BE49-F238E27FC236}">
                <a16:creationId xmlns:a16="http://schemas.microsoft.com/office/drawing/2014/main" id="{F326EB01-6C51-47E7-A5D2-BE2D1CAB5DD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7C1FD77-0B45-4790-A465-30B0464FED96}"/>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8624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BE1A-73BF-4C79-81B1-6F9B16F604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3080A8E3-6E2C-402A-9BD1-C3652A15D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A881A1-ACC0-4467-8D09-C92A4376A2D7}"/>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5" name="Footer Placeholder 4">
            <a:extLst>
              <a:ext uri="{FF2B5EF4-FFF2-40B4-BE49-F238E27FC236}">
                <a16:creationId xmlns:a16="http://schemas.microsoft.com/office/drawing/2014/main" id="{CA938348-291C-465F-8A72-2E1F689F112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0718086-0AAF-40A5-8FD3-368F74630EC1}"/>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383365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3B10-3F0E-40C7-847D-70B128E456FC}"/>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1704AB70-E5D7-409A-A150-F28704625B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DF2AF444-3748-4148-B2A6-9CF9A22506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33560BBA-48A0-4FDD-9ED8-0E275C5B9297}"/>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6" name="Footer Placeholder 5">
            <a:extLst>
              <a:ext uri="{FF2B5EF4-FFF2-40B4-BE49-F238E27FC236}">
                <a16:creationId xmlns:a16="http://schemas.microsoft.com/office/drawing/2014/main" id="{134D7209-2567-4BBD-9D90-B04EAA189E4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0A9EE9C-5E74-4C34-8177-7B92B7F2E706}"/>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141302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8623-10EA-4040-8744-317298187CE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EE8635E-C0E7-4D75-A94A-613762907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A83E-1345-4031-9D0D-F9475294D2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C4389CD2-66F5-444B-95A9-62F0E7B0E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D6087-1501-4AD8-A53D-3F62FE063E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B3BD16DF-58FB-4F89-9DA6-7E15EA302C5C}"/>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8" name="Footer Placeholder 7">
            <a:extLst>
              <a:ext uri="{FF2B5EF4-FFF2-40B4-BE49-F238E27FC236}">
                <a16:creationId xmlns:a16="http://schemas.microsoft.com/office/drawing/2014/main" id="{255B55FE-4B4F-48AA-9732-64388A295D7B}"/>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B0BD8796-7218-4104-AD76-8C1C0ABDF750}"/>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238328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5989-6C78-4BA6-BC82-011E50C0BECD}"/>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17A85187-B2BA-4164-9CD6-A620E9EB9D44}"/>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4" name="Footer Placeholder 3">
            <a:extLst>
              <a:ext uri="{FF2B5EF4-FFF2-40B4-BE49-F238E27FC236}">
                <a16:creationId xmlns:a16="http://schemas.microsoft.com/office/drawing/2014/main" id="{28D76334-76A6-40BD-A67A-6143DA123F32}"/>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8E9ABBB-2917-4E4D-AFFD-D9662AF64080}"/>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327681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27721-BC95-4A15-B0B9-EDFE39A84136}"/>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3" name="Footer Placeholder 2">
            <a:extLst>
              <a:ext uri="{FF2B5EF4-FFF2-40B4-BE49-F238E27FC236}">
                <a16:creationId xmlns:a16="http://schemas.microsoft.com/office/drawing/2014/main" id="{F7F20400-1013-4429-8AC1-38A5B5F99DD8}"/>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5A01DAA-051D-4FFB-B083-7C5B84A48D15}"/>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2983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510A-4904-42BE-888F-B3AA338F55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326ACBA-C594-4591-80CA-109613142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1CD24FC3-B7AE-40D9-8FEA-5666B63E9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6464B-FB0D-43F9-A0C4-F2BD0134CA60}"/>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6" name="Footer Placeholder 5">
            <a:extLst>
              <a:ext uri="{FF2B5EF4-FFF2-40B4-BE49-F238E27FC236}">
                <a16:creationId xmlns:a16="http://schemas.microsoft.com/office/drawing/2014/main" id="{3E4DF5FE-6D04-4BF0-9897-23132CDB201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A37FC43-AC40-4626-8084-D22C7435236D}"/>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122880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3C52-1583-4E22-BB62-F5072F85A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5F921199-A8A0-46A3-817C-6327D67D0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34C20966-DC50-45D3-95E8-6765F8304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DC742-5321-422B-8050-2131F9F01D13}"/>
              </a:ext>
            </a:extLst>
          </p:cNvPr>
          <p:cNvSpPr>
            <a:spLocks noGrp="1"/>
          </p:cNvSpPr>
          <p:nvPr>
            <p:ph type="dt" sz="half" idx="10"/>
          </p:nvPr>
        </p:nvSpPr>
        <p:spPr/>
        <p:txBody>
          <a:bodyPr/>
          <a:lstStyle/>
          <a:p>
            <a:fld id="{8562C439-0508-449C-9247-6851402DF7E9}" type="datetimeFigureOut">
              <a:rPr lang="en-DE" smtClean="0"/>
              <a:t>16/03/2022</a:t>
            </a:fld>
            <a:endParaRPr lang="en-DE"/>
          </a:p>
        </p:txBody>
      </p:sp>
      <p:sp>
        <p:nvSpPr>
          <p:cNvPr id="6" name="Footer Placeholder 5">
            <a:extLst>
              <a:ext uri="{FF2B5EF4-FFF2-40B4-BE49-F238E27FC236}">
                <a16:creationId xmlns:a16="http://schemas.microsoft.com/office/drawing/2014/main" id="{06A3C89C-4842-4545-8A74-FC180937B16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95B86C8F-58DA-4226-B439-02DACE144E88}"/>
              </a:ext>
            </a:extLst>
          </p:cNvPr>
          <p:cNvSpPr>
            <a:spLocks noGrp="1"/>
          </p:cNvSpPr>
          <p:nvPr>
            <p:ph type="sldNum" sz="quarter" idx="12"/>
          </p:nvPr>
        </p:nvSpPr>
        <p:spPr/>
        <p:txBody>
          <a:bodyPr/>
          <a:lstStyle/>
          <a:p>
            <a:fld id="{34973B7E-3A46-46ED-9CB8-8E3BD0C3088F}" type="slidenum">
              <a:rPr lang="en-DE" smtClean="0"/>
              <a:t>‹#›</a:t>
            </a:fld>
            <a:endParaRPr lang="en-DE"/>
          </a:p>
        </p:txBody>
      </p:sp>
    </p:spTree>
    <p:extLst>
      <p:ext uri="{BB962C8B-B14F-4D97-AF65-F5344CB8AC3E}">
        <p14:creationId xmlns:p14="http://schemas.microsoft.com/office/powerpoint/2010/main" val="128883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56A55-6DD5-4B9B-84B4-BCD692DA7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F74AACA-D34E-412A-80C3-9A4653324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09E78A6-C080-4AD5-B2E6-8868F748A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2C439-0508-449C-9247-6851402DF7E9}" type="datetimeFigureOut">
              <a:rPr lang="en-DE" smtClean="0"/>
              <a:t>16/03/2022</a:t>
            </a:fld>
            <a:endParaRPr lang="en-DE"/>
          </a:p>
        </p:txBody>
      </p:sp>
      <p:sp>
        <p:nvSpPr>
          <p:cNvPr id="5" name="Footer Placeholder 4">
            <a:extLst>
              <a:ext uri="{FF2B5EF4-FFF2-40B4-BE49-F238E27FC236}">
                <a16:creationId xmlns:a16="http://schemas.microsoft.com/office/drawing/2014/main" id="{7844C86F-C5B8-48D0-9692-2D019AACA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B917D0E0-5600-4FA9-BE05-92E656766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73B7E-3A46-46ED-9CB8-8E3BD0C3088F}" type="slidenum">
              <a:rPr lang="en-DE" smtClean="0"/>
              <a:t>‹#›</a:t>
            </a:fld>
            <a:endParaRPr lang="en-DE"/>
          </a:p>
        </p:txBody>
      </p:sp>
    </p:spTree>
    <p:extLst>
      <p:ext uri="{BB962C8B-B14F-4D97-AF65-F5344CB8AC3E}">
        <p14:creationId xmlns:p14="http://schemas.microsoft.com/office/powerpoint/2010/main" val="3294675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chinelearningmastery.com/rectified-linear-activation-function-for-deep-learning-neural-networks/" TargetMode="External"/><Relationship Id="rId2" Type="http://schemas.openxmlformats.org/officeDocument/2006/relationships/hyperlink" Target="https://paperswithcode.com/dataset/imagenet" TargetMode="External"/><Relationship Id="rId1" Type="http://schemas.openxmlformats.org/officeDocument/2006/relationships/slideLayout" Target="../slideLayouts/slideLayout2.xml"/><Relationship Id="rId6" Type="http://schemas.openxmlformats.org/officeDocument/2006/relationships/hyperlink" Target="https://medium.com/@amarbudhiraja/https-medium-com-amarbudhiraja-learning-less-to-learn-better-dropout-in-deep-machine-learning-74334da4bfc5" TargetMode="External"/><Relationship Id="rId5" Type="http://schemas.openxmlformats.org/officeDocument/2006/relationships/hyperlink" Target="https://aparico.github.io/" TargetMode="External"/><Relationship Id="rId4" Type="http://schemas.openxmlformats.org/officeDocument/2006/relationships/hyperlink" Target="https://notrocketscience.blog/complete-guide-to-data-augmentation-for-computer-vis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27D0-FB2D-46CF-A123-F4EB23AC6689}"/>
              </a:ext>
            </a:extLst>
          </p:cNvPr>
          <p:cNvSpPr>
            <a:spLocks noGrp="1"/>
          </p:cNvSpPr>
          <p:nvPr>
            <p:ph type="ctrTitle"/>
          </p:nvPr>
        </p:nvSpPr>
        <p:spPr>
          <a:xfrm>
            <a:off x="904875" y="1436688"/>
            <a:ext cx="9144000" cy="2387600"/>
          </a:xfrm>
        </p:spPr>
        <p:txBody>
          <a:bodyPr>
            <a:normAutofit fontScale="90000"/>
          </a:bodyPr>
          <a:lstStyle/>
          <a:p>
            <a:br>
              <a:rPr lang="en-GB" dirty="0"/>
            </a:br>
            <a:br>
              <a:rPr lang="en-GB" dirty="0"/>
            </a:br>
            <a:r>
              <a:rPr lang="en-GB" dirty="0"/>
              <a:t>Review: ImageNet Classification with Deep Convolutional Neural Networks</a:t>
            </a:r>
            <a:endParaRPr lang="en-DE" dirty="0"/>
          </a:p>
        </p:txBody>
      </p:sp>
      <p:sp>
        <p:nvSpPr>
          <p:cNvPr id="7" name="TextBox 6">
            <a:extLst>
              <a:ext uri="{FF2B5EF4-FFF2-40B4-BE49-F238E27FC236}">
                <a16:creationId xmlns:a16="http://schemas.microsoft.com/office/drawing/2014/main" id="{3D08F338-671F-41C4-A889-EC511E92BA39}"/>
              </a:ext>
            </a:extLst>
          </p:cNvPr>
          <p:cNvSpPr txBox="1"/>
          <p:nvPr/>
        </p:nvSpPr>
        <p:spPr>
          <a:xfrm>
            <a:off x="1171574" y="4576763"/>
            <a:ext cx="8448675" cy="923330"/>
          </a:xfrm>
          <a:prstGeom prst="rect">
            <a:avLst/>
          </a:prstGeom>
          <a:noFill/>
        </p:spPr>
        <p:txBody>
          <a:bodyPr wrap="square">
            <a:spAutoFit/>
          </a:bodyPr>
          <a:lstStyle/>
          <a:p>
            <a:r>
              <a:rPr lang="pl-PL" b="0" i="0" dirty="0">
                <a:solidFill>
                  <a:srgbClr val="222222"/>
                </a:solidFill>
                <a:effectLst/>
                <a:latin typeface="Segoe UI Light" panose="020B0502040204020203" pitchFamily="34" charset="0"/>
                <a:cs typeface="Segoe UI Light" panose="020B0502040204020203" pitchFamily="34" charset="0"/>
              </a:rPr>
              <a:t>Krizhevsky, Alex, Ilya Sutskever, and Geoffrey E. Hinton. "Imagenet classification with deep convolutional neural networks." </a:t>
            </a:r>
            <a:r>
              <a:rPr lang="pl-PL" b="0" i="1" dirty="0">
                <a:solidFill>
                  <a:srgbClr val="222222"/>
                </a:solidFill>
                <a:effectLst/>
                <a:latin typeface="Segoe UI Light" panose="020B0502040204020203" pitchFamily="34" charset="0"/>
                <a:cs typeface="Segoe UI Light" panose="020B0502040204020203" pitchFamily="34" charset="0"/>
              </a:rPr>
              <a:t>Advances in neural information processing systems</a:t>
            </a:r>
            <a:r>
              <a:rPr lang="pl-PL" b="0" i="0" dirty="0">
                <a:solidFill>
                  <a:srgbClr val="222222"/>
                </a:solidFill>
                <a:effectLst/>
                <a:latin typeface="Segoe UI Light" panose="020B0502040204020203" pitchFamily="34" charset="0"/>
                <a:cs typeface="Segoe UI Light" panose="020B0502040204020203" pitchFamily="34" charset="0"/>
              </a:rPr>
              <a:t> 25 (2012).</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6466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E86A-1E3E-4784-AB5A-5638718682DA}"/>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Model Architecture</a:t>
            </a:r>
            <a:endParaRPr lang="en-DE" dirty="0">
              <a:latin typeface="Segoe UI Light" panose="020B0502040204020203" pitchFamily="34" charset="0"/>
              <a:cs typeface="Segoe UI Light" panose="020B0502040204020203" pitchFamily="34" charset="0"/>
            </a:endParaRPr>
          </a:p>
        </p:txBody>
      </p:sp>
      <p:sp>
        <p:nvSpPr>
          <p:cNvPr id="8" name="Content Placeholder 4">
            <a:extLst>
              <a:ext uri="{FF2B5EF4-FFF2-40B4-BE49-F238E27FC236}">
                <a16:creationId xmlns:a16="http://schemas.microsoft.com/office/drawing/2014/main" id="{8D9E16EB-4B8F-41EB-BBF7-610F99530D62}"/>
              </a:ext>
            </a:extLst>
          </p:cNvPr>
          <p:cNvSpPr txBox="1">
            <a:spLocks/>
          </p:cNvSpPr>
          <p:nvPr/>
        </p:nvSpPr>
        <p:spPr>
          <a:xfrm>
            <a:off x="5974895" y="2766218"/>
            <a:ext cx="4797880" cy="13255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egoe UI Light" panose="020B0502040204020203" pitchFamily="34" charset="0"/>
                <a:cs typeface="Segoe UI Light" panose="020B0502040204020203" pitchFamily="34" charset="0"/>
              </a:rPr>
              <a:t>Decreased width and height</a:t>
            </a:r>
          </a:p>
          <a:p>
            <a:r>
              <a:rPr lang="en-GB" dirty="0">
                <a:latin typeface="Segoe UI Light" panose="020B0502040204020203" pitchFamily="34" charset="0"/>
                <a:cs typeface="Segoe UI Light" panose="020B0502040204020203" pitchFamily="34" charset="0"/>
              </a:rPr>
              <a:t>Augment the depth of the activation maps</a:t>
            </a:r>
            <a:endParaRPr lang="en-DE" dirty="0">
              <a:latin typeface="Segoe UI Light" panose="020B0502040204020203" pitchFamily="34" charset="0"/>
              <a:cs typeface="Segoe UI Light" panose="020B0502040204020203" pitchFamily="34" charset="0"/>
            </a:endParaRPr>
          </a:p>
        </p:txBody>
      </p:sp>
      <p:pic>
        <p:nvPicPr>
          <p:cNvPr id="9" name="Picture 8">
            <a:extLst>
              <a:ext uri="{FF2B5EF4-FFF2-40B4-BE49-F238E27FC236}">
                <a16:creationId xmlns:a16="http://schemas.microsoft.com/office/drawing/2014/main" id="{AB4D9A65-E802-4DEC-9145-AAF67DBE6473}"/>
              </a:ext>
            </a:extLst>
          </p:cNvPr>
          <p:cNvPicPr>
            <a:picLocks noChangeAspect="1"/>
          </p:cNvPicPr>
          <p:nvPr/>
        </p:nvPicPr>
        <p:blipFill rotWithShape="1">
          <a:blip r:embed="rId3"/>
          <a:srcRect r="57266"/>
          <a:stretch/>
        </p:blipFill>
        <p:spPr>
          <a:xfrm>
            <a:off x="0" y="1838715"/>
            <a:ext cx="5210175" cy="3997000"/>
          </a:xfrm>
          <a:prstGeom prst="rect">
            <a:avLst/>
          </a:prstGeom>
        </p:spPr>
      </p:pic>
      <p:sp>
        <p:nvSpPr>
          <p:cNvPr id="10" name="Rectangle 9">
            <a:extLst>
              <a:ext uri="{FF2B5EF4-FFF2-40B4-BE49-F238E27FC236}">
                <a16:creationId xmlns:a16="http://schemas.microsoft.com/office/drawing/2014/main" id="{43ADF768-EBC3-49F9-8E96-6AED6078378B}"/>
              </a:ext>
            </a:extLst>
          </p:cNvPr>
          <p:cNvSpPr/>
          <p:nvPr/>
        </p:nvSpPr>
        <p:spPr>
          <a:xfrm>
            <a:off x="4231820" y="1581150"/>
            <a:ext cx="1162050" cy="33276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2174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3FF7-0A44-411F-818F-7430962DBE8D}"/>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Model Architecture</a:t>
            </a:r>
            <a:endParaRPr lang="en-DE"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1DD52DF7-FE45-4BD2-B323-A2FA1A65788C}"/>
              </a:ext>
            </a:extLst>
          </p:cNvPr>
          <p:cNvPicPr>
            <a:picLocks noChangeAspect="1"/>
          </p:cNvPicPr>
          <p:nvPr/>
        </p:nvPicPr>
        <p:blipFill rotWithShape="1">
          <a:blip r:embed="rId3"/>
          <a:srcRect r="17422"/>
          <a:stretch/>
        </p:blipFill>
        <p:spPr>
          <a:xfrm>
            <a:off x="0" y="1838715"/>
            <a:ext cx="10067925" cy="3997000"/>
          </a:xfrm>
          <a:prstGeom prst="rect">
            <a:avLst/>
          </a:prstGeom>
        </p:spPr>
      </p:pic>
      <p:sp>
        <p:nvSpPr>
          <p:cNvPr id="3" name="Rectangle 2">
            <a:extLst>
              <a:ext uri="{FF2B5EF4-FFF2-40B4-BE49-F238E27FC236}">
                <a16:creationId xmlns:a16="http://schemas.microsoft.com/office/drawing/2014/main" id="{76A244AD-3CF6-4D0C-A9D4-E6B33AF196D2}"/>
              </a:ext>
            </a:extLst>
          </p:cNvPr>
          <p:cNvSpPr/>
          <p:nvPr/>
        </p:nvSpPr>
        <p:spPr>
          <a:xfrm>
            <a:off x="9515475" y="2133599"/>
            <a:ext cx="1162050" cy="2143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0339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3FF7-0A44-411F-818F-7430962DBE8D}"/>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Model Architecture</a:t>
            </a:r>
            <a:endParaRPr lang="en-DE"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1DD52DF7-FE45-4BD2-B323-A2FA1A65788C}"/>
              </a:ext>
            </a:extLst>
          </p:cNvPr>
          <p:cNvPicPr>
            <a:picLocks noChangeAspect="1"/>
          </p:cNvPicPr>
          <p:nvPr/>
        </p:nvPicPr>
        <p:blipFill>
          <a:blip r:embed="rId3"/>
          <a:stretch>
            <a:fillRect/>
          </a:stretch>
        </p:blipFill>
        <p:spPr>
          <a:xfrm>
            <a:off x="0" y="1838715"/>
            <a:ext cx="12192000" cy="3997000"/>
          </a:xfrm>
          <a:prstGeom prst="rect">
            <a:avLst/>
          </a:prstGeom>
        </p:spPr>
      </p:pic>
      <p:sp>
        <p:nvSpPr>
          <p:cNvPr id="9" name="TextBox 8">
            <a:extLst>
              <a:ext uri="{FF2B5EF4-FFF2-40B4-BE49-F238E27FC236}">
                <a16:creationId xmlns:a16="http://schemas.microsoft.com/office/drawing/2014/main" id="{F1B832B6-0F35-4002-8518-A13FECE5914C}"/>
              </a:ext>
            </a:extLst>
          </p:cNvPr>
          <p:cNvSpPr txBox="1"/>
          <p:nvPr/>
        </p:nvSpPr>
        <p:spPr>
          <a:xfrm>
            <a:off x="3152775" y="6123543"/>
            <a:ext cx="6096000" cy="523220"/>
          </a:xfrm>
          <a:prstGeom prst="rect">
            <a:avLst/>
          </a:prstGeom>
          <a:noFill/>
        </p:spPr>
        <p:txBody>
          <a:bodyPr wrap="square">
            <a:spAutoFit/>
          </a:bodyPr>
          <a:lstStyle/>
          <a:p>
            <a:pPr marL="285750" indent="-285750">
              <a:buFont typeface="Arial" panose="020B0604020202020204" pitchFamily="34" charset="0"/>
              <a:buChar char="•"/>
            </a:pPr>
            <a:r>
              <a:rPr lang="en-GB" sz="2800" dirty="0" err="1">
                <a:latin typeface="Segoe UI Light" panose="020B0502040204020203" pitchFamily="34" charset="0"/>
                <a:cs typeface="Segoe UI Light" panose="020B0502040204020203" pitchFamily="34" charset="0"/>
              </a:rPr>
              <a:t>Softmax</a:t>
            </a:r>
            <a:r>
              <a:rPr lang="en-GB" sz="2800" dirty="0">
                <a:latin typeface="Segoe UI Light" panose="020B0502040204020203" pitchFamily="34" charset="0"/>
                <a:cs typeface="Segoe UI Light" panose="020B0502040204020203" pitchFamily="34" charset="0"/>
              </a:rPr>
              <a:t> for 1000 classes</a:t>
            </a:r>
            <a:endParaRPr lang="en-DE" sz="2800" dirty="0">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E7B1164D-21C8-4E04-956F-381707135345}"/>
              </a:ext>
            </a:extLst>
          </p:cNvPr>
          <p:cNvSpPr txBox="1"/>
          <p:nvPr/>
        </p:nvSpPr>
        <p:spPr>
          <a:xfrm>
            <a:off x="146985" y="5983742"/>
            <a:ext cx="691215"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Fig.3.</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9952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B801-C5A1-4770-9968-6079F35CDA56}"/>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Data Augmentation</a:t>
            </a:r>
            <a:endParaRPr lang="en-DE" dirty="0">
              <a:latin typeface="Segoe UI Light" panose="020B0502040204020203" pitchFamily="34" charset="0"/>
              <a:cs typeface="Segoe UI Light" panose="020B0502040204020203" pitchFamily="34" charset="0"/>
            </a:endParaRPr>
          </a:p>
        </p:txBody>
      </p:sp>
      <p:pic>
        <p:nvPicPr>
          <p:cNvPr id="5" name="Content Placeholder 4">
            <a:extLst>
              <a:ext uri="{FF2B5EF4-FFF2-40B4-BE49-F238E27FC236}">
                <a16:creationId xmlns:a16="http://schemas.microsoft.com/office/drawing/2014/main" id="{8767F84F-CCBE-46E0-8867-1856434583BD}"/>
              </a:ext>
            </a:extLst>
          </p:cNvPr>
          <p:cNvPicPr>
            <a:picLocks noGrp="1" noChangeAspect="1"/>
          </p:cNvPicPr>
          <p:nvPr>
            <p:ph sz="half" idx="1"/>
          </p:nvPr>
        </p:nvPicPr>
        <p:blipFill>
          <a:blip r:embed="rId3"/>
          <a:stretch>
            <a:fillRect/>
          </a:stretch>
        </p:blipFill>
        <p:spPr>
          <a:xfrm>
            <a:off x="1121570" y="1291431"/>
            <a:ext cx="5124450" cy="2238375"/>
          </a:xfrm>
        </p:spPr>
      </p:pic>
      <p:sp>
        <p:nvSpPr>
          <p:cNvPr id="8" name="Content Placeholder 7">
            <a:extLst>
              <a:ext uri="{FF2B5EF4-FFF2-40B4-BE49-F238E27FC236}">
                <a16:creationId xmlns:a16="http://schemas.microsoft.com/office/drawing/2014/main" id="{5EF99596-38B3-457A-B9D2-99888A245C1C}"/>
              </a:ext>
            </a:extLst>
          </p:cNvPr>
          <p:cNvSpPr>
            <a:spLocks noGrp="1"/>
          </p:cNvSpPr>
          <p:nvPr>
            <p:ph sz="half" idx="2"/>
          </p:nvPr>
        </p:nvSpPr>
        <p:spPr/>
        <p:txBody>
          <a:bodyPr/>
          <a:lstStyle/>
          <a:p>
            <a:r>
              <a:rPr lang="en-GB" dirty="0">
                <a:latin typeface="Segoe UI Light" panose="020B0502040204020203" pitchFamily="34" charset="0"/>
                <a:cs typeface="Segoe UI Light" panose="020B0502040204020203" pitchFamily="34" charset="0"/>
              </a:rPr>
              <a:t>Extraction of random patches</a:t>
            </a:r>
          </a:p>
          <a:p>
            <a:r>
              <a:rPr lang="en-GB" dirty="0">
                <a:latin typeface="Segoe UI Light" panose="020B0502040204020203" pitchFamily="34" charset="0"/>
                <a:cs typeface="Segoe UI Light" panose="020B0502040204020203" pitchFamily="34" charset="0"/>
              </a:rPr>
              <a:t>Horizontal reflections</a:t>
            </a: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p:txBody>
      </p:sp>
      <p:pic>
        <p:nvPicPr>
          <p:cNvPr id="12" name="Picture 11">
            <a:extLst>
              <a:ext uri="{FF2B5EF4-FFF2-40B4-BE49-F238E27FC236}">
                <a16:creationId xmlns:a16="http://schemas.microsoft.com/office/drawing/2014/main" id="{C976F1A7-867D-426A-B182-A6B640552AD5}"/>
              </a:ext>
            </a:extLst>
          </p:cNvPr>
          <p:cNvPicPr>
            <a:picLocks noChangeAspect="1"/>
          </p:cNvPicPr>
          <p:nvPr/>
        </p:nvPicPr>
        <p:blipFill>
          <a:blip r:embed="rId4"/>
          <a:stretch>
            <a:fillRect/>
          </a:stretch>
        </p:blipFill>
        <p:spPr>
          <a:xfrm>
            <a:off x="1121570" y="4194502"/>
            <a:ext cx="5005387" cy="1857447"/>
          </a:xfrm>
          <a:prstGeom prst="rect">
            <a:avLst/>
          </a:prstGeom>
        </p:spPr>
      </p:pic>
      <p:sp>
        <p:nvSpPr>
          <p:cNvPr id="14" name="TextBox 13">
            <a:extLst>
              <a:ext uri="{FF2B5EF4-FFF2-40B4-BE49-F238E27FC236}">
                <a16:creationId xmlns:a16="http://schemas.microsoft.com/office/drawing/2014/main" id="{8E5A5E75-26D5-4492-905C-7DC663896756}"/>
              </a:ext>
            </a:extLst>
          </p:cNvPr>
          <p:cNvSpPr txBox="1"/>
          <p:nvPr/>
        </p:nvSpPr>
        <p:spPr>
          <a:xfrm>
            <a:off x="6096000" y="4194502"/>
            <a:ext cx="6096000" cy="523220"/>
          </a:xfrm>
          <a:prstGeom prst="rect">
            <a:avLst/>
          </a:prstGeom>
          <a:noFill/>
        </p:spPr>
        <p:txBody>
          <a:bodyPr wrap="square">
            <a:spAutoFit/>
          </a:bodyPr>
          <a:lstStyle/>
          <a:p>
            <a:pPr marL="457200" indent="-457200">
              <a:buFont typeface="Arial" panose="020B0604020202020204" pitchFamily="34" charset="0"/>
              <a:buChar char="•"/>
            </a:pPr>
            <a:r>
              <a:rPr lang="en-GB" sz="2800" dirty="0">
                <a:latin typeface="Segoe UI Light" panose="020B0502040204020203" pitchFamily="34" charset="0"/>
                <a:cs typeface="Segoe UI Light" panose="020B0502040204020203" pitchFamily="34" charset="0"/>
              </a:rPr>
              <a:t>Colour change</a:t>
            </a:r>
          </a:p>
        </p:txBody>
      </p:sp>
      <p:sp>
        <p:nvSpPr>
          <p:cNvPr id="15" name="TextBox 14">
            <a:extLst>
              <a:ext uri="{FF2B5EF4-FFF2-40B4-BE49-F238E27FC236}">
                <a16:creationId xmlns:a16="http://schemas.microsoft.com/office/drawing/2014/main" id="{3A75997C-A115-4EC8-BF03-7A9F456708C9}"/>
              </a:ext>
            </a:extLst>
          </p:cNvPr>
          <p:cNvSpPr txBox="1"/>
          <p:nvPr/>
        </p:nvSpPr>
        <p:spPr>
          <a:xfrm>
            <a:off x="1347135" y="3492822"/>
            <a:ext cx="694421"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Fig.4.</a:t>
            </a:r>
            <a:endParaRPr lang="en-DE" dirty="0">
              <a:latin typeface="Segoe UI Light" panose="020B0502040204020203" pitchFamily="34" charset="0"/>
              <a:cs typeface="Segoe UI Light" panose="020B0502040204020203" pitchFamily="34" charset="0"/>
            </a:endParaRPr>
          </a:p>
        </p:txBody>
      </p:sp>
      <p:sp>
        <p:nvSpPr>
          <p:cNvPr id="16" name="TextBox 15">
            <a:extLst>
              <a:ext uri="{FF2B5EF4-FFF2-40B4-BE49-F238E27FC236}">
                <a16:creationId xmlns:a16="http://schemas.microsoft.com/office/drawing/2014/main" id="{E3529A81-7534-4BBB-8438-A6FF5FC901C3}"/>
              </a:ext>
            </a:extLst>
          </p:cNvPr>
          <p:cNvSpPr txBox="1"/>
          <p:nvPr/>
        </p:nvSpPr>
        <p:spPr>
          <a:xfrm>
            <a:off x="1347134" y="6120607"/>
            <a:ext cx="691215"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Fig.5.</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725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D78C-031C-4596-9B35-697407DAE4C7}"/>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Dropout</a:t>
            </a:r>
            <a:endParaRPr lang="en-DE" dirty="0">
              <a:latin typeface="Segoe UI Light" panose="020B0502040204020203" pitchFamily="34" charset="0"/>
              <a:cs typeface="Segoe UI Light" panose="020B0502040204020203" pitchFamily="34" charset="0"/>
            </a:endParaRPr>
          </a:p>
        </p:txBody>
      </p:sp>
      <p:pic>
        <p:nvPicPr>
          <p:cNvPr id="5122" name="Picture 2" descr="Dropout in (Deep) Machine learning | by Amar Budhiraja | Medium">
            <a:extLst>
              <a:ext uri="{FF2B5EF4-FFF2-40B4-BE49-F238E27FC236}">
                <a16:creationId xmlns:a16="http://schemas.microsoft.com/office/drawing/2014/main" id="{4E6F4CF9-99FB-464F-B02A-AD6385919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3154964"/>
            <a:ext cx="6286500" cy="31312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F5494D-32E7-4532-AAF0-2CD704C6F25F}"/>
              </a:ext>
            </a:extLst>
          </p:cNvPr>
          <p:cNvSpPr txBox="1"/>
          <p:nvPr/>
        </p:nvSpPr>
        <p:spPr>
          <a:xfrm>
            <a:off x="1019174" y="1915911"/>
            <a:ext cx="8724901" cy="1077218"/>
          </a:xfrm>
          <a:prstGeom prst="rect">
            <a:avLst/>
          </a:prstGeom>
          <a:noFill/>
        </p:spPr>
        <p:txBody>
          <a:bodyPr wrap="square">
            <a:spAutoFit/>
          </a:bodyPr>
          <a:lstStyle/>
          <a:p>
            <a:pPr marL="342900" indent="-342900">
              <a:buFont typeface="Arial" panose="020B0604020202020204" pitchFamily="34" charset="0"/>
              <a:buChar char="•"/>
            </a:pPr>
            <a:r>
              <a:rPr lang="en-GB" sz="3200" dirty="0">
                <a:latin typeface="Segoe UI Light" panose="020B0502040204020203" pitchFamily="34" charset="0"/>
                <a:cs typeface="Segoe UI Light" panose="020B0502040204020203" pitchFamily="34" charset="0"/>
              </a:rPr>
              <a:t>Disable a random set of neurons (dropout probability p = 0.5)</a:t>
            </a:r>
          </a:p>
        </p:txBody>
      </p:sp>
      <p:sp>
        <p:nvSpPr>
          <p:cNvPr id="9" name="TextBox 8">
            <a:extLst>
              <a:ext uri="{FF2B5EF4-FFF2-40B4-BE49-F238E27FC236}">
                <a16:creationId xmlns:a16="http://schemas.microsoft.com/office/drawing/2014/main" id="{7A317EEF-A18D-41E9-B5A5-E8D392971A26}"/>
              </a:ext>
            </a:extLst>
          </p:cNvPr>
          <p:cNvSpPr txBox="1"/>
          <p:nvPr/>
        </p:nvSpPr>
        <p:spPr>
          <a:xfrm>
            <a:off x="1347134" y="6120607"/>
            <a:ext cx="691215"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Fig.6.</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3727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534A-5109-456D-84E4-ECBA32753C8C}"/>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Training</a:t>
            </a:r>
            <a:r>
              <a:rPr lang="en-GB" dirty="0"/>
              <a:t>	</a:t>
            </a:r>
            <a:endParaRPr lang="en-DE" dirty="0"/>
          </a:p>
        </p:txBody>
      </p:sp>
      <p:sp>
        <p:nvSpPr>
          <p:cNvPr id="3" name="Content Placeholder 2">
            <a:extLst>
              <a:ext uri="{FF2B5EF4-FFF2-40B4-BE49-F238E27FC236}">
                <a16:creationId xmlns:a16="http://schemas.microsoft.com/office/drawing/2014/main" id="{19C4A70D-5B6C-45CA-B594-5D84D3222413}"/>
              </a:ext>
            </a:extLst>
          </p:cNvPr>
          <p:cNvSpPr>
            <a:spLocks noGrp="1"/>
          </p:cNvSpPr>
          <p:nvPr>
            <p:ph idx="1"/>
          </p:nvPr>
        </p:nvSpPr>
        <p:spPr/>
        <p:txBody>
          <a:bodyPr/>
          <a:lstStyle/>
          <a:p>
            <a:r>
              <a:rPr lang="en-GB" dirty="0">
                <a:latin typeface="Segoe UI Light" panose="020B0502040204020203" pitchFamily="34" charset="0"/>
                <a:cs typeface="Segoe UI Light" panose="020B0502040204020203" pitchFamily="34" charset="0"/>
              </a:rPr>
              <a:t>Stochastic Gradient Descent</a:t>
            </a:r>
          </a:p>
          <a:p>
            <a:pPr marL="0" indent="0">
              <a:buNone/>
            </a:pPr>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rPr>
              <a:t>Weight initialization with zero mean gaussian, variance 0.01</a:t>
            </a:r>
            <a:endParaRPr lang="en-DE" dirty="0">
              <a:latin typeface="Segoe UI Light" panose="020B0502040204020203" pitchFamily="34" charset="0"/>
              <a:cs typeface="Segoe UI Light" panose="020B0502040204020203" pitchFamily="34" charset="0"/>
            </a:endParaRPr>
          </a:p>
        </p:txBody>
      </p:sp>
      <p:pic>
        <p:nvPicPr>
          <p:cNvPr id="13" name="Picture 12">
            <a:extLst>
              <a:ext uri="{FF2B5EF4-FFF2-40B4-BE49-F238E27FC236}">
                <a16:creationId xmlns:a16="http://schemas.microsoft.com/office/drawing/2014/main" id="{D4E2AA6C-8E35-4004-8400-31ECCE7186A4}"/>
              </a:ext>
            </a:extLst>
          </p:cNvPr>
          <p:cNvPicPr>
            <a:picLocks noChangeAspect="1"/>
          </p:cNvPicPr>
          <p:nvPr/>
        </p:nvPicPr>
        <p:blipFill>
          <a:blip r:embed="rId3"/>
          <a:stretch>
            <a:fillRect/>
          </a:stretch>
        </p:blipFill>
        <p:spPr>
          <a:xfrm>
            <a:off x="4133523" y="3268108"/>
            <a:ext cx="6886575" cy="3162300"/>
          </a:xfrm>
          <a:prstGeom prst="rect">
            <a:avLst/>
          </a:prstGeom>
        </p:spPr>
      </p:pic>
      <p:sp>
        <p:nvSpPr>
          <p:cNvPr id="14" name="TextBox 13">
            <a:extLst>
              <a:ext uri="{FF2B5EF4-FFF2-40B4-BE49-F238E27FC236}">
                <a16:creationId xmlns:a16="http://schemas.microsoft.com/office/drawing/2014/main" id="{25AD858C-7CFE-44BA-9676-8B9B63192947}"/>
              </a:ext>
            </a:extLst>
          </p:cNvPr>
          <p:cNvSpPr txBox="1"/>
          <p:nvPr/>
        </p:nvSpPr>
        <p:spPr>
          <a:xfrm>
            <a:off x="4133523" y="6245742"/>
            <a:ext cx="691215"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Fig.7.</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01988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C32E-18B1-4E3D-8AF1-AF1AE330228E}"/>
              </a:ext>
            </a:extLst>
          </p:cNvPr>
          <p:cNvSpPr>
            <a:spLocks noGrp="1"/>
          </p:cNvSpPr>
          <p:nvPr>
            <p:ph type="title"/>
          </p:nvPr>
        </p:nvSpPr>
        <p:spPr/>
        <p:txBody>
          <a:bodyPr/>
          <a:lstStyle/>
          <a:p>
            <a:r>
              <a:rPr lang="en-GB" dirty="0"/>
              <a:t>Impact</a:t>
            </a:r>
            <a:endParaRPr lang="en-DE" dirty="0"/>
          </a:p>
        </p:txBody>
      </p:sp>
      <p:graphicFrame>
        <p:nvGraphicFramePr>
          <p:cNvPr id="4" name="Table 4">
            <a:extLst>
              <a:ext uri="{FF2B5EF4-FFF2-40B4-BE49-F238E27FC236}">
                <a16:creationId xmlns:a16="http://schemas.microsoft.com/office/drawing/2014/main" id="{3B6A8CB4-C1E0-4643-9FAA-B80F471DDB8E}"/>
              </a:ext>
            </a:extLst>
          </p:cNvPr>
          <p:cNvGraphicFramePr>
            <a:graphicFrameLocks noGrp="1"/>
          </p:cNvGraphicFramePr>
          <p:nvPr>
            <p:ph idx="1"/>
            <p:extLst>
              <p:ext uri="{D42A27DB-BD31-4B8C-83A1-F6EECF244321}">
                <p14:modId xmlns:p14="http://schemas.microsoft.com/office/powerpoint/2010/main" val="1282266429"/>
              </p:ext>
            </p:extLst>
          </p:nvPr>
        </p:nvGraphicFramePr>
        <p:xfrm>
          <a:off x="838200" y="1825624"/>
          <a:ext cx="10515600" cy="3783239"/>
        </p:xfrm>
        <a:graphic>
          <a:graphicData uri="http://schemas.openxmlformats.org/drawingml/2006/table">
            <a:tbl>
              <a:tblPr firstRow="1" bandRow="1">
                <a:tableStyleId>{5C22544A-7EE6-4342-B048-85BDC9FD1C3A}</a:tableStyleId>
              </a:tblPr>
              <a:tblGrid>
                <a:gridCol w="3600450">
                  <a:extLst>
                    <a:ext uri="{9D8B030D-6E8A-4147-A177-3AD203B41FA5}">
                      <a16:colId xmlns:a16="http://schemas.microsoft.com/office/drawing/2014/main" val="2139192434"/>
                    </a:ext>
                  </a:extLst>
                </a:gridCol>
                <a:gridCol w="3362325">
                  <a:extLst>
                    <a:ext uri="{9D8B030D-6E8A-4147-A177-3AD203B41FA5}">
                      <a16:colId xmlns:a16="http://schemas.microsoft.com/office/drawing/2014/main" val="2800551194"/>
                    </a:ext>
                  </a:extLst>
                </a:gridCol>
                <a:gridCol w="3552825">
                  <a:extLst>
                    <a:ext uri="{9D8B030D-6E8A-4147-A177-3AD203B41FA5}">
                      <a16:colId xmlns:a16="http://schemas.microsoft.com/office/drawing/2014/main" val="264326877"/>
                    </a:ext>
                  </a:extLst>
                </a:gridCol>
              </a:tblGrid>
              <a:tr h="582839">
                <a:tc>
                  <a:txBody>
                    <a:bodyPr/>
                    <a:lstStyle/>
                    <a:p>
                      <a:pPr algn="ctr"/>
                      <a:r>
                        <a:rPr lang="en-GB" sz="3200" b="0" dirty="0">
                          <a:solidFill>
                            <a:schemeClr val="tx1"/>
                          </a:solidFill>
                          <a:latin typeface="Segoe UI Light" panose="020B0502040204020203" pitchFamily="34" charset="0"/>
                          <a:cs typeface="Segoe UI Light" panose="020B0502040204020203" pitchFamily="34" charset="0"/>
                        </a:rPr>
                        <a:t>Multiple GPU</a:t>
                      </a:r>
                      <a:endParaRPr lang="en-DE" sz="3200" b="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3200" b="0" dirty="0">
                          <a:solidFill>
                            <a:schemeClr val="tx1"/>
                          </a:solidFill>
                          <a:latin typeface="Segoe UI Light" panose="020B0502040204020203" pitchFamily="34" charset="0"/>
                          <a:cs typeface="Segoe UI Light" panose="020B0502040204020203" pitchFamily="34" charset="0"/>
                        </a:rPr>
                        <a:t>        </a:t>
                      </a:r>
                      <a:r>
                        <a:rPr lang="en-DE" sz="3200" b="0" dirty="0">
                          <a:solidFill>
                            <a:schemeClr val="tx1"/>
                          </a:solidFill>
                          <a:latin typeface="Segoe UI Light" panose="020B0502040204020203" pitchFamily="34" charset="0"/>
                          <a:cs typeface="Segoe UI Light" panose="020B0502040204020203" pitchFamily="34" charset="0"/>
                        </a:rPr>
                        <a:t>1.7%</a:t>
                      </a:r>
                      <a:r>
                        <a:rPr lang="en-GB" sz="3200" b="0" dirty="0">
                          <a:solidFill>
                            <a:schemeClr val="tx1"/>
                          </a:solidFill>
                          <a:latin typeface="Segoe UI Light" panose="020B0502040204020203" pitchFamily="34" charset="0"/>
                          <a:cs typeface="Segoe UI Light" panose="020B0502040204020203" pitchFamily="34" charset="0"/>
                        </a:rPr>
                        <a:t> top-1-error</a:t>
                      </a:r>
                      <a:endParaRPr lang="en-DE" sz="3200" b="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3200" b="0" dirty="0">
                          <a:solidFill>
                            <a:schemeClr val="tx1"/>
                          </a:solidFill>
                          <a:latin typeface="Segoe UI Light" panose="020B0502040204020203" pitchFamily="34" charset="0"/>
                          <a:cs typeface="Segoe UI Light" panose="020B0502040204020203" pitchFamily="34" charset="0"/>
                        </a:rPr>
                        <a:t>     1.2 % top-5-error</a:t>
                      </a:r>
                      <a:endParaRPr lang="en-DE" sz="3200" b="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7451384"/>
                  </a:ext>
                </a:extLst>
              </a:tr>
              <a:tr h="5828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b="0" kern="1200" dirty="0">
                          <a:solidFill>
                            <a:schemeClr val="tx1"/>
                          </a:solidFill>
                          <a:latin typeface="Segoe UI Light" panose="020B0502040204020203" pitchFamily="34" charset="0"/>
                          <a:ea typeface="+mn-ea"/>
                          <a:cs typeface="Segoe UI Light" panose="020B0502040204020203" pitchFamily="34" charset="0"/>
                        </a:rPr>
                        <a:t>Local Response Normalization</a:t>
                      </a:r>
                      <a:endParaRPr lang="en-DE" sz="3200" b="0" kern="1200" dirty="0">
                        <a:solidFill>
                          <a:schemeClr val="tx1"/>
                        </a:solidFill>
                        <a:latin typeface="Segoe UI Light" panose="020B0502040204020203" pitchFamily="34" charset="0"/>
                        <a:ea typeface="+mn-ea"/>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3200" dirty="0">
                          <a:solidFill>
                            <a:schemeClr val="tx1"/>
                          </a:solidFill>
                          <a:latin typeface="Segoe UI Light" panose="020B0502040204020203" pitchFamily="34" charset="0"/>
                          <a:cs typeface="Segoe UI Light" panose="020B0502040204020203" pitchFamily="34" charset="0"/>
                        </a:rPr>
                        <a:t>     1.4% top-1-error</a:t>
                      </a:r>
                      <a:endParaRPr lang="en-DE" sz="320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3200" dirty="0">
                          <a:solidFill>
                            <a:schemeClr val="tx1"/>
                          </a:solidFill>
                          <a:latin typeface="Segoe UI Light" panose="020B0502040204020203" pitchFamily="34" charset="0"/>
                          <a:cs typeface="Segoe UI Light" panose="020B0502040204020203" pitchFamily="34" charset="0"/>
                        </a:rPr>
                        <a:t>     1.2% top-5-error</a:t>
                      </a:r>
                      <a:endParaRPr lang="en-DE" sz="320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1657449"/>
                  </a:ext>
                </a:extLst>
              </a:tr>
              <a:tr h="582839">
                <a:tc>
                  <a:txBody>
                    <a:bodyPr/>
                    <a:lstStyle/>
                    <a:p>
                      <a:pPr algn="ctr"/>
                      <a:r>
                        <a:rPr lang="en-GB" sz="3200" b="0" kern="1200" dirty="0">
                          <a:solidFill>
                            <a:schemeClr val="tx1"/>
                          </a:solidFill>
                          <a:latin typeface="Segoe UI Light" panose="020B0502040204020203" pitchFamily="34" charset="0"/>
                          <a:ea typeface="+mn-ea"/>
                          <a:cs typeface="Segoe UI Light" panose="020B0502040204020203" pitchFamily="34" charset="0"/>
                        </a:rPr>
                        <a:t>Data Augmentation</a:t>
                      </a:r>
                      <a:endParaRPr lang="en-DE" sz="3200" b="0" kern="1200" dirty="0">
                        <a:solidFill>
                          <a:schemeClr val="tx1"/>
                        </a:solidFill>
                        <a:latin typeface="Segoe UI Light" panose="020B0502040204020203" pitchFamily="34" charset="0"/>
                        <a:ea typeface="+mn-ea"/>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3200" dirty="0">
                          <a:solidFill>
                            <a:schemeClr val="tx1"/>
                          </a:solidFill>
                          <a:latin typeface="Segoe UI Light" panose="020B0502040204020203" pitchFamily="34" charset="0"/>
                          <a:cs typeface="Segoe UI Light" panose="020B0502040204020203" pitchFamily="34" charset="0"/>
                        </a:rPr>
                        <a:t>       1.0% top-1-error</a:t>
                      </a:r>
                      <a:endParaRPr lang="en-DE" sz="320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DE" sz="320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2996051"/>
                  </a:ext>
                </a:extLst>
              </a:tr>
              <a:tr h="582839">
                <a:tc>
                  <a:txBody>
                    <a:bodyPr/>
                    <a:lstStyle/>
                    <a:p>
                      <a:pPr algn="ctr"/>
                      <a:r>
                        <a:rPr lang="en-GB" sz="3200" b="0" kern="1200" dirty="0">
                          <a:solidFill>
                            <a:schemeClr val="tx1"/>
                          </a:solidFill>
                          <a:latin typeface="Segoe UI Light" panose="020B0502040204020203" pitchFamily="34" charset="0"/>
                          <a:ea typeface="+mn-ea"/>
                          <a:cs typeface="Segoe UI Light" panose="020B0502040204020203" pitchFamily="34" charset="0"/>
                        </a:rPr>
                        <a:t>Dropout</a:t>
                      </a:r>
                      <a:endParaRPr lang="en-DE" sz="3200" b="0" kern="1200" dirty="0">
                        <a:solidFill>
                          <a:schemeClr val="tx1"/>
                        </a:solidFill>
                        <a:latin typeface="Segoe UI Light" panose="020B0502040204020203" pitchFamily="34" charset="0"/>
                        <a:ea typeface="+mn-ea"/>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3200" dirty="0">
                          <a:solidFill>
                            <a:schemeClr val="tx1"/>
                          </a:solidFill>
                          <a:latin typeface="Segoe UI Light" panose="020B0502040204020203" pitchFamily="34" charset="0"/>
                          <a:cs typeface="Segoe UI Light" panose="020B0502040204020203" pitchFamily="34" charset="0"/>
                        </a:rPr>
                        <a:t>overfitting</a:t>
                      </a:r>
                      <a:endParaRPr lang="en-DE" sz="320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GB" sz="3200" dirty="0">
                          <a:solidFill>
                            <a:schemeClr val="tx1"/>
                          </a:solidFill>
                          <a:latin typeface="Segoe UI Light" panose="020B0502040204020203" pitchFamily="34" charset="0"/>
                          <a:cs typeface="Segoe UI Light" panose="020B0502040204020203" pitchFamily="34" charset="0"/>
                        </a:rPr>
                        <a:t>time</a:t>
                      </a:r>
                      <a:endParaRPr lang="en-DE" sz="3200" dirty="0">
                        <a:solidFill>
                          <a:schemeClr val="tx1"/>
                        </a:solidFill>
                        <a:latin typeface="Segoe UI Light" panose="020B0502040204020203" pitchFamily="34" charset="0"/>
                        <a:cs typeface="Segoe UI Light"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3852581"/>
                  </a:ext>
                </a:extLst>
              </a:tr>
            </a:tbl>
          </a:graphicData>
        </a:graphic>
      </p:graphicFrame>
      <p:sp>
        <p:nvSpPr>
          <p:cNvPr id="5" name="Arrow: Right 4">
            <a:extLst>
              <a:ext uri="{FF2B5EF4-FFF2-40B4-BE49-F238E27FC236}">
                <a16:creationId xmlns:a16="http://schemas.microsoft.com/office/drawing/2014/main" id="{48D9C252-099D-46AA-9D70-E844BD62726B}"/>
              </a:ext>
            </a:extLst>
          </p:cNvPr>
          <p:cNvSpPr/>
          <p:nvPr/>
        </p:nvSpPr>
        <p:spPr>
          <a:xfrm rot="5400000">
            <a:off x="4705350" y="1924050"/>
            <a:ext cx="361950" cy="457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Arrow: Right 5">
            <a:extLst>
              <a:ext uri="{FF2B5EF4-FFF2-40B4-BE49-F238E27FC236}">
                <a16:creationId xmlns:a16="http://schemas.microsoft.com/office/drawing/2014/main" id="{DDC5F855-4869-41BA-A28B-D8AB2D5A4CFA}"/>
              </a:ext>
            </a:extLst>
          </p:cNvPr>
          <p:cNvSpPr/>
          <p:nvPr/>
        </p:nvSpPr>
        <p:spPr>
          <a:xfrm rot="5400000">
            <a:off x="8201025" y="1924050"/>
            <a:ext cx="361950" cy="457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Arrow: Right 6">
            <a:extLst>
              <a:ext uri="{FF2B5EF4-FFF2-40B4-BE49-F238E27FC236}">
                <a16:creationId xmlns:a16="http://schemas.microsoft.com/office/drawing/2014/main" id="{4311711C-300D-428A-93FF-409547225E63}"/>
              </a:ext>
            </a:extLst>
          </p:cNvPr>
          <p:cNvSpPr/>
          <p:nvPr/>
        </p:nvSpPr>
        <p:spPr>
          <a:xfrm rot="5400000">
            <a:off x="4705350" y="3200400"/>
            <a:ext cx="361950" cy="457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Arrow: Right 7">
            <a:extLst>
              <a:ext uri="{FF2B5EF4-FFF2-40B4-BE49-F238E27FC236}">
                <a16:creationId xmlns:a16="http://schemas.microsoft.com/office/drawing/2014/main" id="{7068BAAC-5A46-4DEC-82E5-D3AF095EBF02}"/>
              </a:ext>
            </a:extLst>
          </p:cNvPr>
          <p:cNvSpPr/>
          <p:nvPr/>
        </p:nvSpPr>
        <p:spPr>
          <a:xfrm rot="5400000">
            <a:off x="8201025" y="3200400"/>
            <a:ext cx="361950" cy="457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Arrow: Right 8">
            <a:extLst>
              <a:ext uri="{FF2B5EF4-FFF2-40B4-BE49-F238E27FC236}">
                <a16:creationId xmlns:a16="http://schemas.microsoft.com/office/drawing/2014/main" id="{2F354442-DBA8-4B2A-9F54-12B6180CA410}"/>
              </a:ext>
            </a:extLst>
          </p:cNvPr>
          <p:cNvSpPr/>
          <p:nvPr/>
        </p:nvSpPr>
        <p:spPr>
          <a:xfrm rot="5400000">
            <a:off x="4714875" y="4010477"/>
            <a:ext cx="361950" cy="457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Arrow: Right 9">
            <a:extLst>
              <a:ext uri="{FF2B5EF4-FFF2-40B4-BE49-F238E27FC236}">
                <a16:creationId xmlns:a16="http://schemas.microsoft.com/office/drawing/2014/main" id="{17B02F43-8120-48CF-BAC8-402D97D3C68D}"/>
              </a:ext>
            </a:extLst>
          </p:cNvPr>
          <p:cNvSpPr/>
          <p:nvPr/>
        </p:nvSpPr>
        <p:spPr>
          <a:xfrm rot="16200000">
            <a:off x="8201025" y="5080001"/>
            <a:ext cx="361950" cy="457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Arrow: Right 10">
            <a:extLst>
              <a:ext uri="{FF2B5EF4-FFF2-40B4-BE49-F238E27FC236}">
                <a16:creationId xmlns:a16="http://schemas.microsoft.com/office/drawing/2014/main" id="{C3D99D36-2238-4A24-A667-82036B8409E3}"/>
              </a:ext>
            </a:extLst>
          </p:cNvPr>
          <p:cNvSpPr/>
          <p:nvPr/>
        </p:nvSpPr>
        <p:spPr>
          <a:xfrm rot="5400000">
            <a:off x="4705350" y="5105852"/>
            <a:ext cx="361950" cy="4572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25781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A7E3-83B7-4D03-8DCF-D7D9E65FCEB1}"/>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Results</a:t>
            </a:r>
            <a:endParaRPr lang="en-DE"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5CD77B62-8F92-46B2-BEC1-156689F9FD7F}"/>
              </a:ext>
            </a:extLst>
          </p:cNvPr>
          <p:cNvSpPr>
            <a:spLocks noGrp="1"/>
          </p:cNvSpPr>
          <p:nvPr>
            <p:ph idx="1"/>
          </p:nvPr>
        </p:nvSpPr>
        <p:spPr/>
        <p:txBody>
          <a:bodyPr/>
          <a:lstStyle/>
          <a:p>
            <a:endParaRPr lang="en-DE" dirty="0"/>
          </a:p>
        </p:txBody>
      </p:sp>
      <p:pic>
        <p:nvPicPr>
          <p:cNvPr id="5" name="Picture 4">
            <a:extLst>
              <a:ext uri="{FF2B5EF4-FFF2-40B4-BE49-F238E27FC236}">
                <a16:creationId xmlns:a16="http://schemas.microsoft.com/office/drawing/2014/main" id="{25F95B64-048F-45EC-8D3B-9224FE98BFA2}"/>
              </a:ext>
            </a:extLst>
          </p:cNvPr>
          <p:cNvPicPr>
            <a:picLocks noChangeAspect="1"/>
          </p:cNvPicPr>
          <p:nvPr/>
        </p:nvPicPr>
        <p:blipFill>
          <a:blip r:embed="rId3"/>
          <a:stretch>
            <a:fillRect/>
          </a:stretch>
        </p:blipFill>
        <p:spPr>
          <a:xfrm>
            <a:off x="4829175" y="1890712"/>
            <a:ext cx="5938837" cy="1955397"/>
          </a:xfrm>
          <a:prstGeom prst="rect">
            <a:avLst/>
          </a:prstGeom>
        </p:spPr>
      </p:pic>
      <p:pic>
        <p:nvPicPr>
          <p:cNvPr id="7" name="Picture 6">
            <a:extLst>
              <a:ext uri="{FF2B5EF4-FFF2-40B4-BE49-F238E27FC236}">
                <a16:creationId xmlns:a16="http://schemas.microsoft.com/office/drawing/2014/main" id="{20B1E84A-0FC8-474D-930E-74DB46BA371F}"/>
              </a:ext>
            </a:extLst>
          </p:cNvPr>
          <p:cNvPicPr>
            <a:picLocks noChangeAspect="1"/>
          </p:cNvPicPr>
          <p:nvPr/>
        </p:nvPicPr>
        <p:blipFill>
          <a:blip r:embed="rId4"/>
          <a:stretch>
            <a:fillRect/>
          </a:stretch>
        </p:blipFill>
        <p:spPr>
          <a:xfrm>
            <a:off x="3214687" y="3987800"/>
            <a:ext cx="7934325" cy="2505075"/>
          </a:xfrm>
          <a:prstGeom prst="rect">
            <a:avLst/>
          </a:prstGeom>
        </p:spPr>
      </p:pic>
      <p:sp>
        <p:nvSpPr>
          <p:cNvPr id="9" name="TextBox 8">
            <a:extLst>
              <a:ext uri="{FF2B5EF4-FFF2-40B4-BE49-F238E27FC236}">
                <a16:creationId xmlns:a16="http://schemas.microsoft.com/office/drawing/2014/main" id="{5F3495B3-8866-4D5F-AE07-939E67BD3279}"/>
              </a:ext>
            </a:extLst>
          </p:cNvPr>
          <p:cNvSpPr txBox="1"/>
          <p:nvPr/>
        </p:nvSpPr>
        <p:spPr>
          <a:xfrm>
            <a:off x="5053012" y="1479312"/>
            <a:ext cx="6096000" cy="369332"/>
          </a:xfrm>
          <a:prstGeom prst="rect">
            <a:avLst/>
          </a:prstGeom>
          <a:noFill/>
        </p:spPr>
        <p:txBody>
          <a:bodyPr wrap="square">
            <a:spAutoFit/>
          </a:bodyPr>
          <a:lstStyle/>
          <a:p>
            <a:r>
              <a:rPr lang="en-GB" dirty="0"/>
              <a:t>On </a:t>
            </a:r>
            <a:r>
              <a:rPr lang="pl-PL" dirty="0"/>
              <a:t>ILSVRC2010</a:t>
            </a:r>
            <a:endParaRPr lang="en-DE" dirty="0"/>
          </a:p>
        </p:txBody>
      </p:sp>
      <p:sp>
        <p:nvSpPr>
          <p:cNvPr id="10" name="TextBox 9">
            <a:extLst>
              <a:ext uri="{FF2B5EF4-FFF2-40B4-BE49-F238E27FC236}">
                <a16:creationId xmlns:a16="http://schemas.microsoft.com/office/drawing/2014/main" id="{2E951FD3-C293-49A2-822A-710BE185F1C6}"/>
              </a:ext>
            </a:extLst>
          </p:cNvPr>
          <p:cNvSpPr txBox="1"/>
          <p:nvPr/>
        </p:nvSpPr>
        <p:spPr>
          <a:xfrm>
            <a:off x="3345655" y="3703511"/>
            <a:ext cx="6096000" cy="369332"/>
          </a:xfrm>
          <a:prstGeom prst="rect">
            <a:avLst/>
          </a:prstGeom>
          <a:noFill/>
        </p:spPr>
        <p:txBody>
          <a:bodyPr wrap="square">
            <a:spAutoFit/>
          </a:bodyPr>
          <a:lstStyle/>
          <a:p>
            <a:r>
              <a:rPr lang="en-GB" dirty="0"/>
              <a:t>On </a:t>
            </a:r>
            <a:r>
              <a:rPr lang="pl-PL" dirty="0"/>
              <a:t>ILSVRC201</a:t>
            </a:r>
            <a:r>
              <a:rPr lang="en-GB" dirty="0"/>
              <a:t>2</a:t>
            </a:r>
            <a:endParaRPr lang="en-DE" dirty="0"/>
          </a:p>
        </p:txBody>
      </p:sp>
    </p:spTree>
    <p:extLst>
      <p:ext uri="{BB962C8B-B14F-4D97-AF65-F5344CB8AC3E}">
        <p14:creationId xmlns:p14="http://schemas.microsoft.com/office/powerpoint/2010/main" val="2237992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9772-02F9-49FC-9BCC-56883113F88A}"/>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Results</a:t>
            </a:r>
            <a:endParaRPr lang="en-DE" dirty="0"/>
          </a:p>
        </p:txBody>
      </p:sp>
      <p:sp>
        <p:nvSpPr>
          <p:cNvPr id="3" name="Content Placeholder 2">
            <a:extLst>
              <a:ext uri="{FF2B5EF4-FFF2-40B4-BE49-F238E27FC236}">
                <a16:creationId xmlns:a16="http://schemas.microsoft.com/office/drawing/2014/main" id="{B737BA76-0C18-4E33-8B72-AD213168469C}"/>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67559331-106B-4072-B763-0B05E65D25DE}"/>
              </a:ext>
            </a:extLst>
          </p:cNvPr>
          <p:cNvPicPr>
            <a:picLocks noChangeAspect="1"/>
          </p:cNvPicPr>
          <p:nvPr/>
        </p:nvPicPr>
        <p:blipFill>
          <a:blip r:embed="rId3"/>
          <a:stretch>
            <a:fillRect/>
          </a:stretch>
        </p:blipFill>
        <p:spPr>
          <a:xfrm>
            <a:off x="4000500" y="1676984"/>
            <a:ext cx="6134100" cy="5128628"/>
          </a:xfrm>
          <a:prstGeom prst="rect">
            <a:avLst/>
          </a:prstGeom>
        </p:spPr>
      </p:pic>
    </p:spTree>
    <p:extLst>
      <p:ext uri="{BB962C8B-B14F-4D97-AF65-F5344CB8AC3E}">
        <p14:creationId xmlns:p14="http://schemas.microsoft.com/office/powerpoint/2010/main" val="533075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6DC9-34EB-48A8-BE6A-814BB86D6D29}"/>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Similarity in Feature Space</a:t>
            </a:r>
            <a:endParaRPr lang="en-DE"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EDF9C02E-C91C-42FB-9F8F-0CB3EA242CBC}"/>
              </a:ext>
            </a:extLst>
          </p:cNvPr>
          <p:cNvSpPr>
            <a:spLocks noGrp="1"/>
          </p:cNvSpPr>
          <p:nvPr>
            <p:ph idx="1"/>
          </p:nvPr>
        </p:nvSpPr>
        <p:spPr/>
        <p:txBody>
          <a:bodyPr/>
          <a:lstStyle/>
          <a:p>
            <a:endParaRPr lang="en-DE"/>
          </a:p>
        </p:txBody>
      </p:sp>
      <p:pic>
        <p:nvPicPr>
          <p:cNvPr id="5" name="Picture 4">
            <a:extLst>
              <a:ext uri="{FF2B5EF4-FFF2-40B4-BE49-F238E27FC236}">
                <a16:creationId xmlns:a16="http://schemas.microsoft.com/office/drawing/2014/main" id="{EA5C968D-8022-46DD-87EC-2232642B7895}"/>
              </a:ext>
            </a:extLst>
          </p:cNvPr>
          <p:cNvPicPr>
            <a:picLocks noChangeAspect="1"/>
          </p:cNvPicPr>
          <p:nvPr/>
        </p:nvPicPr>
        <p:blipFill>
          <a:blip r:embed="rId3"/>
          <a:stretch>
            <a:fillRect/>
          </a:stretch>
        </p:blipFill>
        <p:spPr>
          <a:xfrm>
            <a:off x="3933370" y="1284287"/>
            <a:ext cx="6872742" cy="4976813"/>
          </a:xfrm>
          <a:prstGeom prst="rect">
            <a:avLst/>
          </a:prstGeom>
        </p:spPr>
      </p:pic>
    </p:spTree>
    <p:extLst>
      <p:ext uri="{BB962C8B-B14F-4D97-AF65-F5344CB8AC3E}">
        <p14:creationId xmlns:p14="http://schemas.microsoft.com/office/powerpoint/2010/main" val="45096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ImageNet Dataset | Papers With Code">
            <a:extLst>
              <a:ext uri="{FF2B5EF4-FFF2-40B4-BE49-F238E27FC236}">
                <a16:creationId xmlns:a16="http://schemas.microsoft.com/office/drawing/2014/main" id="{A8E8D75B-69BA-498D-93D7-B884DDE3D06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7943" b="25818"/>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F20EDDC-0D87-4F89-A2A9-6C9A44A7328A}"/>
              </a:ext>
            </a:extLst>
          </p:cNvPr>
          <p:cNvSpPr/>
          <p:nvPr/>
        </p:nvSpPr>
        <p:spPr>
          <a:xfrm>
            <a:off x="0" y="0"/>
            <a:ext cx="12188952" cy="6858000"/>
          </a:xfrm>
          <a:prstGeom prst="rect">
            <a:avLst/>
          </a:prstGeom>
          <a:solidFill>
            <a:srgbClr val="D0CECE">
              <a:alpha val="69804"/>
            </a:srgb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a:solidFill>
                  <a:schemeClr val="tx1"/>
                </a:solidFill>
                <a:latin typeface="Segoe UI Light" panose="020B0502040204020203" pitchFamily="34" charset="0"/>
                <a:cs typeface="Segoe UI Light" panose="020B0502040204020203" pitchFamily="34" charset="0"/>
              </a:rPr>
              <a:t>ImageNet</a:t>
            </a:r>
            <a:endParaRPr lang="en-DE" sz="9600" b="1" dirty="0">
              <a:solidFill>
                <a:schemeClr val="tx1"/>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8A4B948C-11C9-4578-BD1E-144236880118}"/>
              </a:ext>
            </a:extLst>
          </p:cNvPr>
          <p:cNvSpPr txBox="1"/>
          <p:nvPr/>
        </p:nvSpPr>
        <p:spPr>
          <a:xfrm>
            <a:off x="419100" y="6410325"/>
            <a:ext cx="654346"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Fig.1.</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154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F275-2048-4BFE-B3AD-514A25C8B52C}"/>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Verdict</a:t>
            </a:r>
            <a:endParaRPr lang="en-DE"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CBE7C0FE-1872-4448-82C4-387AD5EE1B9D}"/>
              </a:ext>
            </a:extLst>
          </p:cNvPr>
          <p:cNvSpPr>
            <a:spLocks noGrp="1"/>
          </p:cNvSpPr>
          <p:nvPr>
            <p:ph idx="1"/>
          </p:nvPr>
        </p:nvSpPr>
        <p:spPr/>
        <p:txBody>
          <a:bodyPr/>
          <a:lstStyle/>
          <a:p>
            <a:r>
              <a:rPr lang="en-GB" dirty="0">
                <a:latin typeface="Segoe UI Light" panose="020B0502040204020203" pitchFamily="34" charset="0"/>
                <a:cs typeface="Segoe UI Light" panose="020B0502040204020203" pitchFamily="34" charset="0"/>
              </a:rPr>
              <a:t>Really important architecture in the history of deep learning for computer vision</a:t>
            </a:r>
          </a:p>
          <a:p>
            <a:r>
              <a:rPr lang="en-GB" dirty="0">
                <a:latin typeface="Segoe UI Light" panose="020B0502040204020203" pitchFamily="34" charset="0"/>
                <a:cs typeface="Segoe UI Light" panose="020B0502040204020203" pitchFamily="34" charset="0"/>
              </a:rPr>
              <a:t>Great results however did not outperform human annotation at that time (no superpowers)</a:t>
            </a:r>
          </a:p>
          <a:p>
            <a:r>
              <a:rPr lang="en-GB" dirty="0">
                <a:latin typeface="Segoe UI Light" panose="020B0502040204020203" pitchFamily="34" charset="0"/>
                <a:cs typeface="Segoe UI Light" panose="020B0502040204020203" pitchFamily="34" charset="0"/>
              </a:rPr>
              <a:t>A lot of early findings and directions</a:t>
            </a:r>
          </a:p>
        </p:txBody>
      </p:sp>
    </p:spTree>
    <p:extLst>
      <p:ext uri="{BB962C8B-B14F-4D97-AF65-F5344CB8AC3E}">
        <p14:creationId xmlns:p14="http://schemas.microsoft.com/office/powerpoint/2010/main" val="3340860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1101-B983-4FDB-8EC1-BD24178314DA}"/>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Sources</a:t>
            </a:r>
            <a:endParaRPr lang="en-DE" dirty="0">
              <a:latin typeface="Segoe UI Light" panose="020B0502040204020203" pitchFamily="34"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CD8030B0-C558-4FD5-914E-897D9BAF79A8}"/>
              </a:ext>
            </a:extLst>
          </p:cNvPr>
          <p:cNvSpPr txBox="1">
            <a:spLocks noGrp="1"/>
          </p:cNvSpPr>
          <p:nvPr>
            <p:ph idx="1"/>
          </p:nvPr>
        </p:nvSpPr>
        <p:spPr>
          <a:xfrm>
            <a:off x="838200" y="1825625"/>
            <a:ext cx="10515600" cy="4812600"/>
          </a:xfrm>
          <a:prstGeom prst="rect">
            <a:avLst/>
          </a:prstGeom>
          <a:noFill/>
        </p:spPr>
        <p:txBody>
          <a:bodyPr wrap="square">
            <a:spAutoFit/>
          </a:bodyPr>
          <a:lstStyle/>
          <a:p>
            <a:r>
              <a:rPr lang="en-GB" sz="2000" dirty="0">
                <a:latin typeface="Segoe UI Light" panose="020B0502040204020203" pitchFamily="34" charset="0"/>
                <a:cs typeface="Segoe UI Light" panose="020B0502040204020203" pitchFamily="34" charset="0"/>
              </a:rPr>
              <a:t>Fig. 1. </a:t>
            </a:r>
            <a:r>
              <a:rPr lang="en-DE" sz="2000" dirty="0">
                <a:latin typeface="Segoe UI Light" panose="020B0502040204020203" pitchFamily="34" charset="0"/>
                <a:cs typeface="Segoe UI Light" panose="020B0502040204020203" pitchFamily="34" charset="0"/>
                <a:hlinkClick r:id="rId2"/>
              </a:rPr>
              <a:t>https://paperswithcode.com/dataset/imagenet</a:t>
            </a:r>
            <a:r>
              <a:rPr lang="en-GB" sz="2000" dirty="0">
                <a:latin typeface="Segoe UI Light" panose="020B0502040204020203" pitchFamily="34" charset="0"/>
                <a:cs typeface="Segoe UI Light" panose="020B0502040204020203" pitchFamily="34" charset="0"/>
              </a:rPr>
              <a:t> (accessed 12.03.2022)</a:t>
            </a:r>
          </a:p>
          <a:p>
            <a:r>
              <a:rPr lang="en-GB" sz="2000" dirty="0">
                <a:latin typeface="Segoe UI Light" panose="020B0502040204020203" pitchFamily="34" charset="0"/>
                <a:cs typeface="Segoe UI Light" panose="020B0502040204020203" pitchFamily="34" charset="0"/>
              </a:rPr>
              <a:t>Fig. 2. </a:t>
            </a:r>
            <a:r>
              <a:rPr lang="en-DE" sz="2000" dirty="0">
                <a:latin typeface="Segoe UI Light" panose="020B0502040204020203" pitchFamily="34" charset="0"/>
                <a:cs typeface="Segoe UI Light" panose="020B0502040204020203" pitchFamily="34" charset="0"/>
                <a:hlinkClick r:id="rId3"/>
              </a:rPr>
              <a:t>https://machinelearningmastery.com/rectified-linear-activation-function-for-deep-learning-neural-networks/</a:t>
            </a:r>
            <a:r>
              <a:rPr lang="en-GB" sz="2000" dirty="0">
                <a:latin typeface="Segoe UI Light" panose="020B0502040204020203" pitchFamily="34" charset="0"/>
                <a:cs typeface="Segoe UI Light" panose="020B0502040204020203" pitchFamily="34" charset="0"/>
              </a:rPr>
              <a:t> (accessed 12.03.2022)</a:t>
            </a:r>
          </a:p>
          <a:p>
            <a:r>
              <a:rPr lang="en-GB" sz="2000" dirty="0">
                <a:latin typeface="Segoe UI Light" panose="020B0502040204020203" pitchFamily="34" charset="0"/>
                <a:cs typeface="Segoe UI Light" panose="020B0502040204020203" pitchFamily="34" charset="0"/>
              </a:rPr>
              <a:t>Fig. 3 + 7 + 8 + 9 + all tables. </a:t>
            </a:r>
            <a:r>
              <a:rPr lang="pl-PL" sz="2000" b="0" i="0" dirty="0">
                <a:solidFill>
                  <a:srgbClr val="222222"/>
                </a:solidFill>
                <a:effectLst/>
                <a:latin typeface="Segoe UI Light" panose="020B0502040204020203" pitchFamily="34" charset="0"/>
                <a:cs typeface="Segoe UI Light" panose="020B0502040204020203" pitchFamily="34" charset="0"/>
              </a:rPr>
              <a:t>Krizhevsky, Alex, Ilya Sutskever, and Geoffrey E. Hinton. "Imagenet classification with deep convolutional neural networks." </a:t>
            </a:r>
            <a:r>
              <a:rPr lang="pl-PL" sz="2000" b="0" i="1" dirty="0">
                <a:solidFill>
                  <a:srgbClr val="222222"/>
                </a:solidFill>
                <a:effectLst/>
                <a:latin typeface="Segoe UI Light" panose="020B0502040204020203" pitchFamily="34" charset="0"/>
                <a:cs typeface="Segoe UI Light" panose="020B0502040204020203" pitchFamily="34" charset="0"/>
              </a:rPr>
              <a:t>Advances in neural information processing systems</a:t>
            </a:r>
            <a:r>
              <a:rPr lang="pl-PL" sz="2000" b="0" i="0" dirty="0">
                <a:solidFill>
                  <a:srgbClr val="222222"/>
                </a:solidFill>
                <a:effectLst/>
                <a:latin typeface="Segoe UI Light" panose="020B0502040204020203" pitchFamily="34" charset="0"/>
                <a:cs typeface="Segoe UI Light" panose="020B0502040204020203" pitchFamily="34" charset="0"/>
              </a:rPr>
              <a:t> 25 (2012).</a:t>
            </a:r>
            <a:endParaRPr lang="en-GB" sz="2000" dirty="0">
              <a:latin typeface="Segoe UI Light" panose="020B0502040204020203" pitchFamily="34" charset="0"/>
              <a:cs typeface="Segoe UI Light" panose="020B0502040204020203" pitchFamily="34" charset="0"/>
            </a:endParaRPr>
          </a:p>
          <a:p>
            <a:r>
              <a:rPr lang="en-GB" sz="2000" dirty="0">
                <a:latin typeface="Segoe UI Light" panose="020B0502040204020203" pitchFamily="34" charset="0"/>
                <a:cs typeface="Segoe UI Light" panose="020B0502040204020203" pitchFamily="34" charset="0"/>
              </a:rPr>
              <a:t>Fig. 4. </a:t>
            </a:r>
            <a:r>
              <a:rPr lang="en-DE" sz="2000" dirty="0">
                <a:latin typeface="Segoe UI Light" panose="020B0502040204020203" pitchFamily="34" charset="0"/>
                <a:cs typeface="Segoe UI Light" panose="020B0502040204020203" pitchFamily="34" charset="0"/>
                <a:hlinkClick r:id="rId4"/>
              </a:rPr>
              <a:t>https://notrocketscience.blog/complete-guide-to-data-augmentation-for-computer-vision/</a:t>
            </a:r>
            <a:r>
              <a:rPr lang="en-GB" sz="2000" dirty="0">
                <a:latin typeface="Segoe UI Light" panose="020B0502040204020203" pitchFamily="34" charset="0"/>
                <a:cs typeface="Segoe UI Light" panose="020B0502040204020203" pitchFamily="34" charset="0"/>
              </a:rPr>
              <a:t> (accessed 12.03.2022)</a:t>
            </a:r>
          </a:p>
          <a:p>
            <a:r>
              <a:rPr lang="en-GB" sz="2000" dirty="0">
                <a:latin typeface="Segoe UI Light" panose="020B0502040204020203" pitchFamily="34" charset="0"/>
                <a:cs typeface="Segoe UI Light" panose="020B0502040204020203" pitchFamily="34" charset="0"/>
              </a:rPr>
              <a:t>Fig. 5. </a:t>
            </a:r>
            <a:r>
              <a:rPr lang="en-GB" sz="2000" dirty="0">
                <a:latin typeface="Segoe UI Light" panose="020B0502040204020203" pitchFamily="34" charset="0"/>
                <a:cs typeface="Segoe UI Light" panose="020B0502040204020203" pitchFamily="34" charset="0"/>
                <a:hlinkClick r:id="rId5"/>
              </a:rPr>
              <a:t>https://aparico.github.io/</a:t>
            </a:r>
            <a:r>
              <a:rPr lang="en-GB" sz="2000" dirty="0">
                <a:latin typeface="Segoe UI Light" panose="020B0502040204020203" pitchFamily="34" charset="0"/>
                <a:cs typeface="Segoe UI Light" panose="020B0502040204020203" pitchFamily="34" charset="0"/>
              </a:rPr>
              <a:t> (accessed 12.03.2022)</a:t>
            </a:r>
          </a:p>
          <a:p>
            <a:r>
              <a:rPr lang="en-GB" sz="2000" dirty="0">
                <a:latin typeface="Segoe UI Light" panose="020B0502040204020203" pitchFamily="34" charset="0"/>
                <a:cs typeface="Segoe UI Light" panose="020B0502040204020203" pitchFamily="34" charset="0"/>
              </a:rPr>
              <a:t>Fig. 6. </a:t>
            </a:r>
            <a:r>
              <a:rPr lang="en-GB" sz="2000" dirty="0">
                <a:latin typeface="Segoe UI Light" panose="020B0502040204020203" pitchFamily="34" charset="0"/>
                <a:cs typeface="Segoe UI Light" panose="020B0502040204020203" pitchFamily="34" charset="0"/>
                <a:hlinkClick r:id="rId6"/>
              </a:rPr>
              <a:t>https://medium.com/@amarbudhiraja/https-medium-com-amarbudhiraja-learning-less-to-learn-better-dropout-in-deep-machine-learning-74334da4bfc5</a:t>
            </a:r>
            <a:r>
              <a:rPr lang="en-GB" sz="2000" dirty="0">
                <a:latin typeface="Segoe UI Light" panose="020B0502040204020203" pitchFamily="34" charset="0"/>
                <a:cs typeface="Segoe UI Light" panose="020B0502040204020203" pitchFamily="34" charset="0"/>
              </a:rPr>
              <a:t> (accessed 12.03.2022)</a:t>
            </a:r>
          </a:p>
          <a:p>
            <a:endParaRPr lang="en-DE" sz="2800" dirty="0"/>
          </a:p>
          <a:p>
            <a:endParaRPr lang="en-DE" dirty="0"/>
          </a:p>
        </p:txBody>
      </p:sp>
    </p:spTree>
    <p:extLst>
      <p:ext uri="{BB962C8B-B14F-4D97-AF65-F5344CB8AC3E}">
        <p14:creationId xmlns:p14="http://schemas.microsoft.com/office/powerpoint/2010/main" val="18868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49D0-6A51-48D7-A362-21943141F5F7}"/>
              </a:ext>
            </a:extLst>
          </p:cNvPr>
          <p:cNvSpPr>
            <a:spLocks noGrp="1"/>
          </p:cNvSpPr>
          <p:nvPr>
            <p:ph type="title"/>
          </p:nvPr>
        </p:nvSpPr>
        <p:spPr/>
        <p:txBody>
          <a:bodyPr/>
          <a:lstStyle/>
          <a:p>
            <a:r>
              <a:rPr lang="en-GB" dirty="0"/>
              <a:t>Benchmark</a:t>
            </a:r>
            <a:endParaRPr lang="en-DE" dirty="0"/>
          </a:p>
        </p:txBody>
      </p:sp>
      <p:sp>
        <p:nvSpPr>
          <p:cNvPr id="3" name="Content Placeholder 2">
            <a:extLst>
              <a:ext uri="{FF2B5EF4-FFF2-40B4-BE49-F238E27FC236}">
                <a16:creationId xmlns:a16="http://schemas.microsoft.com/office/drawing/2014/main" id="{72DB8BD4-3F12-4DDC-85AE-92B07E186292}"/>
              </a:ext>
            </a:extLst>
          </p:cNvPr>
          <p:cNvSpPr>
            <a:spLocks noGrp="1"/>
          </p:cNvSpPr>
          <p:nvPr>
            <p:ph idx="1"/>
          </p:nvPr>
        </p:nvSpPr>
        <p:spPr/>
        <p:txBody>
          <a:bodyPr/>
          <a:lstStyle/>
          <a:p>
            <a:r>
              <a:rPr lang="en-GB" dirty="0">
                <a:latin typeface="Segoe UI Light" panose="020B0502040204020203" pitchFamily="34" charset="0"/>
                <a:cs typeface="Segoe UI Light" panose="020B0502040204020203" pitchFamily="34" charset="0"/>
              </a:rPr>
              <a:t>ImageNet Large-Scale Visual Recognition Challenge (ILSVRC)</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4902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C76F-881E-42B0-9ECF-273E6275B1B1}"/>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Performance Metric</a:t>
            </a:r>
            <a:r>
              <a:rPr lang="en-GB" sz="2800" dirty="0">
                <a:latin typeface="Segoe UI Light" panose="020B0502040204020203" pitchFamily="34" charset="0"/>
                <a:ea typeface="+mn-ea"/>
                <a:cs typeface="Segoe UI Light" panose="020B0502040204020203" pitchFamily="34" charset="0"/>
              </a:rPr>
              <a:t>	</a:t>
            </a:r>
            <a:endParaRPr lang="en-DE" sz="2800" dirty="0">
              <a:latin typeface="Segoe UI Light" panose="020B0502040204020203" pitchFamily="34" charset="0"/>
              <a:ea typeface="+mn-ea"/>
              <a:cs typeface="Segoe UI Light" panose="020B0502040204020203" pitchFamily="34" charset="0"/>
            </a:endParaRPr>
          </a:p>
        </p:txBody>
      </p:sp>
      <p:sp>
        <p:nvSpPr>
          <p:cNvPr id="3" name="Content Placeholder 2">
            <a:extLst>
              <a:ext uri="{FF2B5EF4-FFF2-40B4-BE49-F238E27FC236}">
                <a16:creationId xmlns:a16="http://schemas.microsoft.com/office/drawing/2014/main" id="{154A465F-76BD-43E2-B94B-6CFDC8CF6F2A}"/>
              </a:ext>
            </a:extLst>
          </p:cNvPr>
          <p:cNvSpPr>
            <a:spLocks noGrp="1"/>
          </p:cNvSpPr>
          <p:nvPr>
            <p:ph idx="1"/>
          </p:nvPr>
        </p:nvSpPr>
        <p:spPr/>
        <p:txBody>
          <a:bodyPr/>
          <a:lstStyle/>
          <a:p>
            <a:r>
              <a:rPr lang="en-GB" dirty="0">
                <a:latin typeface="Segoe UI Light" panose="020B0502040204020203" pitchFamily="34" charset="0"/>
                <a:cs typeface="Segoe UI Light" panose="020B0502040204020203" pitchFamily="34" charset="0"/>
              </a:rPr>
              <a:t>Top-1-score: if a sample’s top class is the same as its target label</a:t>
            </a:r>
          </a:p>
          <a:p>
            <a:r>
              <a:rPr lang="en-GB" dirty="0">
                <a:latin typeface="Segoe UI Light" panose="020B0502040204020203" pitchFamily="34" charset="0"/>
                <a:cs typeface="Segoe UI Light" panose="020B0502040204020203" pitchFamily="34" charset="0"/>
              </a:rPr>
              <a:t>Top-5-score: if target label is in the 5 highest predictions</a:t>
            </a:r>
          </a:p>
          <a:p>
            <a:endParaRPr lang="en-GB" dirty="0">
              <a:latin typeface="Segoe UI Light" panose="020B0502040204020203" pitchFamily="34" charset="0"/>
              <a:cs typeface="Segoe UI Light" panose="020B0502040204020203" pitchFamily="34" charset="0"/>
            </a:endParaRPr>
          </a:p>
          <a:p>
            <a:r>
              <a:rPr lang="en-GB" b="1" dirty="0">
                <a:latin typeface="Segoe UI Light" panose="020B0502040204020203" pitchFamily="34" charset="0"/>
                <a:cs typeface="Segoe UI Light" panose="020B0502040204020203" pitchFamily="34" charset="0"/>
              </a:rPr>
              <a:t>Top-1-error: </a:t>
            </a:r>
            <a:r>
              <a:rPr lang="en-GB" dirty="0">
                <a:latin typeface="Segoe UI Light" panose="020B0502040204020203" pitchFamily="34" charset="0"/>
                <a:cs typeface="Segoe UI Light" panose="020B0502040204020203" pitchFamily="34" charset="0"/>
              </a:rPr>
              <a:t>fraction of test images where the correct label is not the most probable predicted by the model.</a:t>
            </a:r>
          </a:p>
          <a:p>
            <a:r>
              <a:rPr lang="en-GB" b="1" dirty="0">
                <a:latin typeface="Segoe UI Light" panose="020B0502040204020203" pitchFamily="34" charset="0"/>
                <a:cs typeface="Segoe UI Light" panose="020B0502040204020203" pitchFamily="34" charset="0"/>
              </a:rPr>
              <a:t>Top-5-error: </a:t>
            </a:r>
            <a:r>
              <a:rPr lang="en-GB" dirty="0">
                <a:latin typeface="Segoe UI Light" panose="020B0502040204020203" pitchFamily="34" charset="0"/>
                <a:cs typeface="Segoe UI Light" panose="020B0502040204020203" pitchFamily="34" charset="0"/>
              </a:rPr>
              <a:t>fraction of test images where the correct label is not among the five labels considered most probable by the model.</a:t>
            </a:r>
            <a:endParaRPr lang="en-DE" dirty="0">
              <a:latin typeface="Segoe UI Light" panose="020B0502040204020203" pitchFamily="34" charset="0"/>
              <a:cs typeface="Segoe UI Light" panose="020B0502040204020203" pitchFamily="34" charset="0"/>
            </a:endParaRPr>
          </a:p>
          <a:p>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253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EEBB-ABE9-489B-AF4B-214015AA4203}"/>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Main Contributions</a:t>
            </a:r>
            <a:endParaRPr lang="en-DE"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6D690533-2D0B-4BD7-B327-7F5C78C20AA2}"/>
              </a:ext>
            </a:extLst>
          </p:cNvPr>
          <p:cNvSpPr>
            <a:spLocks noGrp="1"/>
          </p:cNvSpPr>
          <p:nvPr>
            <p:ph idx="1"/>
          </p:nvPr>
        </p:nvSpPr>
        <p:spPr/>
        <p:txBody>
          <a:bodyPr/>
          <a:lstStyle/>
          <a:p>
            <a:r>
              <a:rPr lang="en-GB" dirty="0">
                <a:latin typeface="Segoe UI Light" panose="020B0502040204020203" pitchFamily="34" charset="0"/>
                <a:cs typeface="Segoe UI Light" panose="020B0502040204020203" pitchFamily="34" charset="0"/>
              </a:rPr>
              <a:t>Outperformed results on the subsets of ImageNet</a:t>
            </a:r>
          </a:p>
          <a:p>
            <a:r>
              <a:rPr lang="en-GB" dirty="0">
                <a:latin typeface="Segoe UI Light" panose="020B0502040204020203" pitchFamily="34" charset="0"/>
                <a:cs typeface="Segoe UI Light" panose="020B0502040204020203" pitchFamily="34" charset="0"/>
              </a:rPr>
              <a:t>Accelerated Training</a:t>
            </a:r>
          </a:p>
          <a:p>
            <a:r>
              <a:rPr lang="en-GB" dirty="0">
                <a:latin typeface="Segoe UI Light" panose="020B0502040204020203" pitchFamily="34" charset="0"/>
                <a:cs typeface="Segoe UI Light" panose="020B0502040204020203" pitchFamily="34" charset="0"/>
              </a:rPr>
              <a:t>New Features for increased performance</a:t>
            </a:r>
          </a:p>
          <a:p>
            <a:r>
              <a:rPr lang="en-GB" dirty="0">
                <a:latin typeface="Segoe UI Light" panose="020B0502040204020203" pitchFamily="34" charset="0"/>
                <a:cs typeface="Segoe UI Light" panose="020B0502040204020203" pitchFamily="34" charset="0"/>
              </a:rPr>
              <a:t>Techniques to prevent overfitting </a:t>
            </a:r>
          </a:p>
          <a:p>
            <a:endParaRPr lang="en-GB" dirty="0">
              <a:latin typeface="Segoe UI Light" panose="020B0502040204020203" pitchFamily="34" charset="0"/>
              <a:cs typeface="Segoe UI Light" panose="020B0502040204020203" pitchFamily="34" charset="0"/>
            </a:endParaRPr>
          </a:p>
          <a:p>
            <a:pPr marL="0" indent="0">
              <a:buNone/>
            </a:pPr>
            <a:r>
              <a:rPr lang="en-GB" dirty="0">
                <a:latin typeface="Segoe UI Light" panose="020B0502040204020203" pitchFamily="34" charset="0"/>
                <a:cs typeface="Segoe UI Light" panose="020B0502040204020203" pitchFamily="34" charset="0"/>
              </a:rPr>
              <a:t>Particular Design choices </a:t>
            </a:r>
          </a:p>
          <a:p>
            <a:r>
              <a:rPr lang="en-GB" dirty="0">
                <a:latin typeface="Segoe UI Light" panose="020B0502040204020203" pitchFamily="34" charset="0"/>
                <a:cs typeface="Segoe UI Light" panose="020B0502040204020203" pitchFamily="34" charset="0"/>
              </a:rPr>
              <a:t>five convolutional and three fully-connected layers</a:t>
            </a:r>
          </a:p>
          <a:p>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0677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FBE607-16FB-468C-A419-562B99AF0AB0}"/>
              </a:ext>
            </a:extLst>
          </p:cNvPr>
          <p:cNvSpPr>
            <a:spLocks noGrp="1"/>
          </p:cNvSpPr>
          <p:nvPr>
            <p:ph idx="1"/>
          </p:nvPr>
        </p:nvSpPr>
        <p:spPr>
          <a:xfrm>
            <a:off x="936171" y="1825625"/>
            <a:ext cx="10515600" cy="1135289"/>
          </a:xfrm>
        </p:spPr>
        <p:txBody>
          <a:bodyPr anchor="t">
            <a:normAutofit/>
          </a:bodyPr>
          <a:lstStyle/>
          <a:p>
            <a:r>
              <a:rPr lang="en-GB" sz="3200" dirty="0">
                <a:latin typeface="Segoe UI Light" panose="020B0502040204020203" pitchFamily="34" charset="0"/>
                <a:cs typeface="Segoe UI Light" panose="020B0502040204020203" pitchFamily="34" charset="0"/>
              </a:rPr>
              <a:t>Rectified Linear Units (</a:t>
            </a:r>
            <a:r>
              <a:rPr lang="en-GB" sz="3200" dirty="0" err="1">
                <a:latin typeface="Segoe UI Light" panose="020B0502040204020203" pitchFamily="34" charset="0"/>
                <a:cs typeface="Segoe UI Light" panose="020B0502040204020203" pitchFamily="34" charset="0"/>
              </a:rPr>
              <a:t>ReLUs</a:t>
            </a:r>
            <a:r>
              <a:rPr lang="en-GB" sz="3200" dirty="0">
                <a:latin typeface="Segoe UI Light" panose="020B0502040204020203" pitchFamily="34" charset="0"/>
                <a:cs typeface="Segoe UI Light" panose="020B0502040204020203" pitchFamily="34" charset="0"/>
              </a:rPr>
              <a:t>)</a:t>
            </a:r>
          </a:p>
          <a:p>
            <a:endParaRPr lang="en-GB" sz="3200" dirty="0">
              <a:latin typeface="Segoe UI Light" panose="020B0502040204020203" pitchFamily="34" charset="0"/>
              <a:cs typeface="Segoe UI Light" panose="020B0502040204020203" pitchFamily="34" charset="0"/>
            </a:endParaRPr>
          </a:p>
          <a:p>
            <a:endParaRPr lang="en-GB" sz="3200" dirty="0">
              <a:latin typeface="Segoe UI Light" panose="020B0502040204020203" pitchFamily="34" charset="0"/>
              <a:cs typeface="Segoe UI Light" panose="020B0502040204020203" pitchFamily="34" charset="0"/>
            </a:endParaRPr>
          </a:p>
          <a:p>
            <a:endParaRPr lang="en-GB" sz="3200" dirty="0">
              <a:latin typeface="Segoe UI Light" panose="020B0502040204020203" pitchFamily="34" charset="0"/>
              <a:cs typeface="Segoe UI Light" panose="020B0502040204020203"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7CAD8A-DD60-4E58-A9B5-35146AF22011}"/>
                  </a:ext>
                </a:extLst>
              </p:cNvPr>
              <p:cNvSpPr txBox="1"/>
              <p:nvPr/>
            </p:nvSpPr>
            <p:spPr>
              <a:xfrm>
                <a:off x="3142230" y="2388635"/>
                <a:ext cx="33686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𝑧</m:t>
                          </m:r>
                        </m:e>
                      </m:d>
                      <m:r>
                        <a:rPr lang="en-GB" sz="2800" b="0" i="1" smtClean="0">
                          <a:latin typeface="Cambria Math" panose="02040503050406030204" pitchFamily="18" charset="0"/>
                        </a:rPr>
                        <m:t>=</m:t>
                      </m:r>
                      <m:func>
                        <m:funcPr>
                          <m:ctrlPr>
                            <a:rPr lang="en-GB" sz="2800" b="0" i="1" smtClean="0">
                              <a:latin typeface="Cambria Math" panose="02040503050406030204" pitchFamily="18" charset="0"/>
                            </a:rPr>
                          </m:ctrlPr>
                        </m:funcPr>
                        <m:fName>
                          <m:r>
                            <a:rPr lang="en-GB" sz="2800" b="0" i="1" smtClean="0">
                              <a:latin typeface="Cambria Math" panose="02040503050406030204" pitchFamily="18" charset="0"/>
                            </a:rPr>
                            <m:t>𝑚𝑎𝑥</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rPr>
                                <m:t>0, </m:t>
                              </m:r>
                              <m:r>
                                <a:rPr lang="en-GB" sz="2800" b="0" i="1" smtClean="0">
                                  <a:latin typeface="Cambria Math" panose="02040503050406030204" pitchFamily="18" charset="0"/>
                                </a:rPr>
                                <m:t>𝑧</m:t>
                              </m:r>
                            </m:e>
                          </m:d>
                        </m:e>
                      </m:func>
                    </m:oMath>
                  </m:oMathPara>
                </a14:m>
                <a:endParaRPr lang="en-GB" sz="2800" b="0" dirty="0">
                  <a:latin typeface="Segoe UI Light" panose="020B0502040204020203" pitchFamily="34" charset="0"/>
                  <a:cs typeface="Segoe UI Light" panose="020B0502040204020203" pitchFamily="34" charset="0"/>
                </a:endParaRPr>
              </a:p>
            </p:txBody>
          </p:sp>
        </mc:Choice>
        <mc:Fallback xmlns="">
          <p:sp>
            <p:nvSpPr>
              <p:cNvPr id="11" name="TextBox 10">
                <a:extLst>
                  <a:ext uri="{FF2B5EF4-FFF2-40B4-BE49-F238E27FC236}">
                    <a16:creationId xmlns:a16="http://schemas.microsoft.com/office/drawing/2014/main" id="{D97CAD8A-DD60-4E58-A9B5-35146AF22011}"/>
                  </a:ext>
                </a:extLst>
              </p:cNvPr>
              <p:cNvSpPr txBox="1">
                <a:spLocks noRot="1" noChangeAspect="1" noMove="1" noResize="1" noEditPoints="1" noAdjustHandles="1" noChangeArrowheads="1" noChangeShapeType="1" noTextEdit="1"/>
              </p:cNvSpPr>
              <p:nvPr/>
            </p:nvSpPr>
            <p:spPr>
              <a:xfrm>
                <a:off x="3142230" y="2388635"/>
                <a:ext cx="3368674" cy="430887"/>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8D848D-F6F0-47FC-8A8E-B668F2B710BD}"/>
                  </a:ext>
                </a:extLst>
              </p:cNvPr>
              <p:cNvSpPr txBox="1"/>
              <p:nvPr/>
            </p:nvSpPr>
            <p:spPr>
              <a:xfrm>
                <a:off x="2825297" y="4123551"/>
                <a:ext cx="336867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𝑧</m:t>
                          </m:r>
                        </m:e>
                      </m:d>
                      <m:r>
                        <a:rPr lang="en-GB" sz="2800" b="0" i="1" smtClean="0">
                          <a:latin typeface="Cambria Math" panose="02040503050406030204" pitchFamily="18" charset="0"/>
                        </a:rPr>
                        <m:t>=</m:t>
                      </m:r>
                      <m:func>
                        <m:funcPr>
                          <m:ctrlPr>
                            <a:rPr lang="en-GB" sz="2800" b="0" i="1" smtClean="0">
                              <a:latin typeface="Cambria Math" panose="02040503050406030204" pitchFamily="18" charset="0"/>
                            </a:rPr>
                          </m:ctrlPr>
                        </m:funcPr>
                        <m:fName>
                          <m:r>
                            <a:rPr lang="en-GB" sz="2800" b="0" i="1" smtClean="0">
                              <a:latin typeface="Cambria Math" panose="02040503050406030204" pitchFamily="18" charset="0"/>
                            </a:rPr>
                            <m:t>𝑡𝑎𝑛h</m:t>
                          </m:r>
                        </m:fName>
                        <m:e>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𝑧</m:t>
                              </m:r>
                            </m:e>
                          </m:d>
                        </m:e>
                      </m:func>
                    </m:oMath>
                  </m:oMathPara>
                </a14:m>
                <a:endParaRPr lang="en-GB" sz="2800" b="0" dirty="0">
                  <a:latin typeface="Segoe UI Light" panose="020B0502040204020203" pitchFamily="34" charset="0"/>
                  <a:cs typeface="Segoe UI Light" panose="020B0502040204020203" pitchFamily="34" charset="0"/>
                </a:endParaRPr>
              </a:p>
            </p:txBody>
          </p:sp>
        </mc:Choice>
        <mc:Fallback xmlns="">
          <p:sp>
            <p:nvSpPr>
              <p:cNvPr id="18" name="TextBox 17">
                <a:extLst>
                  <a:ext uri="{FF2B5EF4-FFF2-40B4-BE49-F238E27FC236}">
                    <a16:creationId xmlns:a16="http://schemas.microsoft.com/office/drawing/2014/main" id="{308D848D-F6F0-47FC-8A8E-B668F2B710BD}"/>
                  </a:ext>
                </a:extLst>
              </p:cNvPr>
              <p:cNvSpPr txBox="1">
                <a:spLocks noRot="1" noChangeAspect="1" noMove="1" noResize="1" noEditPoints="1" noAdjustHandles="1" noChangeArrowheads="1" noChangeShapeType="1" noTextEdit="1"/>
              </p:cNvSpPr>
              <p:nvPr/>
            </p:nvSpPr>
            <p:spPr>
              <a:xfrm>
                <a:off x="2825297" y="4123551"/>
                <a:ext cx="3368674" cy="430887"/>
              </a:xfrm>
              <a:prstGeom prst="rect">
                <a:avLst/>
              </a:prstGeom>
              <a:blipFill>
                <a:blip r:embed="rId4"/>
                <a:stretch>
                  <a:fillRect/>
                </a:stretch>
              </a:blipFill>
            </p:spPr>
            <p:txBody>
              <a:bodyPr/>
              <a:lstStyle/>
              <a:p>
                <a:r>
                  <a:rPr lang="en-DE">
                    <a:noFill/>
                  </a:rPr>
                  <a:t> </a:t>
                </a:r>
              </a:p>
            </p:txBody>
          </p:sp>
        </mc:Fallback>
      </mc:AlternateContent>
      <p:pic>
        <p:nvPicPr>
          <p:cNvPr id="16" name="Picture 15">
            <a:extLst>
              <a:ext uri="{FF2B5EF4-FFF2-40B4-BE49-F238E27FC236}">
                <a16:creationId xmlns:a16="http://schemas.microsoft.com/office/drawing/2014/main" id="{9B748F48-B9CA-486C-9164-FC6548847777}"/>
              </a:ext>
            </a:extLst>
          </p:cNvPr>
          <p:cNvPicPr>
            <a:picLocks noChangeAspect="1"/>
          </p:cNvPicPr>
          <p:nvPr/>
        </p:nvPicPr>
        <p:blipFill>
          <a:blip r:embed="rId5"/>
          <a:stretch>
            <a:fillRect/>
          </a:stretch>
        </p:blipFill>
        <p:spPr>
          <a:xfrm>
            <a:off x="6781999" y="3795957"/>
            <a:ext cx="3585595" cy="2967835"/>
          </a:xfrm>
          <a:prstGeom prst="rect">
            <a:avLst/>
          </a:prstGeom>
        </p:spPr>
      </p:pic>
      <p:sp>
        <p:nvSpPr>
          <p:cNvPr id="22" name="TextBox 21">
            <a:extLst>
              <a:ext uri="{FF2B5EF4-FFF2-40B4-BE49-F238E27FC236}">
                <a16:creationId xmlns:a16="http://schemas.microsoft.com/office/drawing/2014/main" id="{B1EC54C8-329B-4C0F-AE69-A694695312D4}"/>
              </a:ext>
            </a:extLst>
          </p:cNvPr>
          <p:cNvSpPr txBox="1"/>
          <p:nvPr/>
        </p:nvSpPr>
        <p:spPr>
          <a:xfrm>
            <a:off x="6216367" y="3321795"/>
            <a:ext cx="805029"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Fig.2a.</a:t>
            </a:r>
            <a:endParaRPr lang="en-DE" dirty="0">
              <a:latin typeface="Segoe UI Light" panose="020B0502040204020203" pitchFamily="34" charset="0"/>
              <a:cs typeface="Segoe UI Light" panose="020B0502040204020203" pitchFamily="34" charset="0"/>
            </a:endParaRPr>
          </a:p>
        </p:txBody>
      </p:sp>
      <p:sp>
        <p:nvSpPr>
          <p:cNvPr id="25" name="Title 1">
            <a:extLst>
              <a:ext uri="{FF2B5EF4-FFF2-40B4-BE49-F238E27FC236}">
                <a16:creationId xmlns:a16="http://schemas.microsoft.com/office/drawing/2014/main" id="{48C4D912-EE9F-48FE-ADDC-0F912E9182F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Segoe UI Light" panose="020B0502040204020203" pitchFamily="34" charset="0"/>
                <a:cs typeface="Segoe UI Light" panose="020B0502040204020203" pitchFamily="34" charset="0"/>
              </a:rPr>
              <a:t>Activation Function</a:t>
            </a:r>
            <a:endParaRPr lang="en-DE" dirty="0">
              <a:latin typeface="Segoe UI Light" panose="020B0502040204020203" pitchFamily="34" charset="0"/>
              <a:cs typeface="Segoe UI Light" panose="020B0502040204020203" pitchFamily="34" charset="0"/>
            </a:endParaRPr>
          </a:p>
        </p:txBody>
      </p:sp>
      <p:sp>
        <p:nvSpPr>
          <p:cNvPr id="10" name="Content Placeholder 2">
            <a:extLst>
              <a:ext uri="{FF2B5EF4-FFF2-40B4-BE49-F238E27FC236}">
                <a16:creationId xmlns:a16="http://schemas.microsoft.com/office/drawing/2014/main" id="{E95FB68C-6B07-49E5-9BB7-2D78A9183D6F}"/>
              </a:ext>
            </a:extLst>
          </p:cNvPr>
          <p:cNvSpPr txBox="1">
            <a:spLocks/>
          </p:cNvSpPr>
          <p:nvPr/>
        </p:nvSpPr>
        <p:spPr>
          <a:xfrm>
            <a:off x="936171" y="4123551"/>
            <a:ext cx="10515600" cy="20534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dirty="0">
                <a:latin typeface="Segoe UI Light" panose="020B0502040204020203" pitchFamily="34" charset="0"/>
                <a:cs typeface="Segoe UI Light" panose="020B0502040204020203" pitchFamily="34" charset="0"/>
              </a:rPr>
              <a:t>Faster than</a:t>
            </a:r>
          </a:p>
          <a:p>
            <a:endParaRPr lang="en-GB" sz="3200" dirty="0">
              <a:latin typeface="Segoe UI Light" panose="020B0502040204020203" pitchFamily="34" charset="0"/>
              <a:cs typeface="Segoe UI Light" panose="020B0502040204020203" pitchFamily="34" charset="0"/>
            </a:endParaRPr>
          </a:p>
          <a:p>
            <a:endParaRPr lang="en-GB" sz="3200" dirty="0">
              <a:latin typeface="Segoe UI Light" panose="020B0502040204020203" pitchFamily="34" charset="0"/>
              <a:cs typeface="Segoe UI Light" panose="020B0502040204020203" pitchFamily="34" charset="0"/>
            </a:endParaRPr>
          </a:p>
          <a:p>
            <a:endParaRPr lang="en-GB" sz="3200" dirty="0">
              <a:latin typeface="Segoe UI Light" panose="020B0502040204020203" pitchFamily="34" charset="0"/>
              <a:cs typeface="Segoe UI Light" panose="020B0502040204020203" pitchFamily="34" charset="0"/>
            </a:endParaRPr>
          </a:p>
        </p:txBody>
      </p:sp>
      <p:pic>
        <p:nvPicPr>
          <p:cNvPr id="1026" name="Picture 2" descr="ReLU — PyTorch 1.11.0 documentation">
            <a:extLst>
              <a:ext uri="{FF2B5EF4-FFF2-40B4-BE49-F238E27FC236}">
                <a16:creationId xmlns:a16="http://schemas.microsoft.com/office/drawing/2014/main" id="{A5416339-1623-4CE1-8031-0C614D04F6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7582" y="813646"/>
            <a:ext cx="3618762" cy="271407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BB47302-4AF4-40CC-BAD7-C8CF53CDD751}"/>
              </a:ext>
            </a:extLst>
          </p:cNvPr>
          <p:cNvSpPr txBox="1"/>
          <p:nvPr/>
        </p:nvSpPr>
        <p:spPr>
          <a:xfrm>
            <a:off x="6165296" y="6337984"/>
            <a:ext cx="821059" cy="369332"/>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Fig.2b.</a:t>
            </a:r>
            <a:endParaRPr lang="en-DE"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742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B981-EF93-4A3C-BA81-83A20F314D4A}"/>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Training on Multiple GPUs</a:t>
            </a:r>
            <a:endParaRPr lang="en-DE"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31A3A4B3-DEA7-4FDE-A6D5-CF0382262380}"/>
              </a:ext>
            </a:extLst>
          </p:cNvPr>
          <p:cNvSpPr>
            <a:spLocks noGrp="1"/>
          </p:cNvSpPr>
          <p:nvPr>
            <p:ph idx="1"/>
          </p:nvPr>
        </p:nvSpPr>
        <p:spPr/>
        <p:txBody>
          <a:bodyPr/>
          <a:lstStyle/>
          <a:p>
            <a:r>
              <a:rPr lang="en-GB" dirty="0">
                <a:latin typeface="Segoe UI Light" panose="020B0502040204020203" pitchFamily="34" charset="0"/>
                <a:cs typeface="Segoe UI Light" panose="020B0502040204020203" pitchFamily="34" charset="0"/>
              </a:rPr>
              <a:t>Spread net across two GPUs. </a:t>
            </a:r>
          </a:p>
          <a:p>
            <a:pPr>
              <a:buFont typeface="Wingdings" panose="05000000000000000000" pitchFamily="2" charset="2"/>
              <a:buChar char="à"/>
            </a:pPr>
            <a:r>
              <a:rPr lang="en-GB" dirty="0">
                <a:latin typeface="Segoe UI Light" panose="020B0502040204020203" pitchFamily="34" charset="0"/>
                <a:cs typeface="Segoe UI Light" panose="020B0502040204020203" pitchFamily="34" charset="0"/>
                <a:sym typeface="Wingdings" panose="05000000000000000000" pitchFamily="2" charset="2"/>
              </a:rPr>
              <a:t>Half of the kernels per GPU</a:t>
            </a:r>
          </a:p>
          <a:p>
            <a:pPr>
              <a:buFont typeface="Wingdings" panose="05000000000000000000" pitchFamily="2" charset="2"/>
              <a:buChar char="à"/>
            </a:pPr>
            <a:r>
              <a:rPr lang="en-GB" dirty="0">
                <a:latin typeface="Segoe UI Light" panose="020B0502040204020203" pitchFamily="34" charset="0"/>
                <a:cs typeface="Segoe UI Light" panose="020B0502040204020203" pitchFamily="34" charset="0"/>
                <a:sym typeface="Wingdings" panose="05000000000000000000" pitchFamily="2" charset="2"/>
              </a:rPr>
              <a:t>communication limited to certain layers</a:t>
            </a:r>
          </a:p>
          <a:p>
            <a:pPr>
              <a:buFont typeface="Wingdings" panose="05000000000000000000" pitchFamily="2" charset="2"/>
              <a:buChar char="à"/>
            </a:pPr>
            <a:endParaRPr lang="en-GB" dirty="0"/>
          </a:p>
        </p:txBody>
      </p:sp>
    </p:spTree>
    <p:extLst>
      <p:ext uri="{BB962C8B-B14F-4D97-AF65-F5344CB8AC3E}">
        <p14:creationId xmlns:p14="http://schemas.microsoft.com/office/powerpoint/2010/main" val="207138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0D6F-3F79-4204-999B-58025A697557}"/>
              </a:ext>
            </a:extLst>
          </p:cNvPr>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Local Response Normalization</a:t>
            </a:r>
            <a:endParaRPr lang="en-DE" dirty="0">
              <a:latin typeface="Segoe UI Light" panose="020B0502040204020203" pitchFamily="34" charset="0"/>
              <a:cs typeface="Segoe UI Light" panose="020B0502040204020203" pitchFamily="34" charset="0"/>
            </a:endParaRPr>
          </a:p>
        </p:txBody>
      </p:sp>
      <p:sp>
        <p:nvSpPr>
          <p:cNvPr id="3" name="Content Placeholder 2">
            <a:extLst>
              <a:ext uri="{FF2B5EF4-FFF2-40B4-BE49-F238E27FC236}">
                <a16:creationId xmlns:a16="http://schemas.microsoft.com/office/drawing/2014/main" id="{813E710C-62AA-4CA1-807C-B0EFCA55CA36}"/>
              </a:ext>
            </a:extLst>
          </p:cNvPr>
          <p:cNvSpPr>
            <a:spLocks noGrp="1"/>
          </p:cNvSpPr>
          <p:nvPr>
            <p:ph idx="1"/>
          </p:nvPr>
        </p:nvSpPr>
        <p:spPr>
          <a:xfrm>
            <a:off x="838200" y="1825625"/>
            <a:ext cx="10515600" cy="1325563"/>
          </a:xfrm>
        </p:spPr>
        <p:txBody>
          <a:bodyPr>
            <a:normAutofit/>
          </a:bodyPr>
          <a:lstStyle/>
          <a:p>
            <a:r>
              <a:rPr lang="en-GB" dirty="0">
                <a:latin typeface="Segoe UI Light" panose="020B0502040204020203" pitchFamily="34" charset="0"/>
                <a:cs typeface="Segoe UI Light" panose="020B0502040204020203" pitchFamily="34" charset="0"/>
              </a:rPr>
              <a:t>local normalization scheme aids generalization</a:t>
            </a: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endParaRPr lang="en-GB" dirty="0">
              <a:latin typeface="Segoe UI Light" panose="020B0502040204020203" pitchFamily="34" charset="0"/>
              <a:cs typeface="Segoe UI Light" panose="020B0502040204020203" pitchFamily="34" charset="0"/>
            </a:endParaRPr>
          </a:p>
          <a:p>
            <a:pPr marL="0" indent="0">
              <a:buNone/>
            </a:pPr>
            <a:endParaRPr lang="en-DE" dirty="0">
              <a:latin typeface="Segoe UI Light" panose="020B0502040204020203" pitchFamily="34" charset="0"/>
              <a:cs typeface="Segoe UI Light" panose="020B0502040204020203" pitchFamily="34" charset="0"/>
            </a:endParaRPr>
          </a:p>
          <a:p>
            <a:endParaRPr lang="en-DE" dirty="0"/>
          </a:p>
        </p:txBody>
      </p:sp>
      <p:pic>
        <p:nvPicPr>
          <p:cNvPr id="5" name="Picture 4">
            <a:extLst>
              <a:ext uri="{FF2B5EF4-FFF2-40B4-BE49-F238E27FC236}">
                <a16:creationId xmlns:a16="http://schemas.microsoft.com/office/drawing/2014/main" id="{FA9A14FB-8F9D-4203-A0FA-4083F32BC8FD}"/>
              </a:ext>
            </a:extLst>
          </p:cNvPr>
          <p:cNvPicPr>
            <a:picLocks noChangeAspect="1"/>
          </p:cNvPicPr>
          <p:nvPr/>
        </p:nvPicPr>
        <p:blipFill>
          <a:blip r:embed="rId3"/>
          <a:stretch>
            <a:fillRect/>
          </a:stretch>
        </p:blipFill>
        <p:spPr>
          <a:xfrm>
            <a:off x="1104900" y="2986087"/>
            <a:ext cx="9982200" cy="2428875"/>
          </a:xfrm>
          <a:prstGeom prst="rect">
            <a:avLst/>
          </a:prstGeom>
        </p:spPr>
      </p:pic>
      <p:sp>
        <p:nvSpPr>
          <p:cNvPr id="6" name="TextBox 5">
            <a:extLst>
              <a:ext uri="{FF2B5EF4-FFF2-40B4-BE49-F238E27FC236}">
                <a16:creationId xmlns:a16="http://schemas.microsoft.com/office/drawing/2014/main" id="{838933FA-4D1D-429E-B887-E5BA501019B9}"/>
              </a:ext>
            </a:extLst>
          </p:cNvPr>
          <p:cNvSpPr txBox="1"/>
          <p:nvPr/>
        </p:nvSpPr>
        <p:spPr>
          <a:xfrm>
            <a:off x="1238250" y="5858013"/>
            <a:ext cx="7448706" cy="707886"/>
          </a:xfrm>
          <a:prstGeom prst="rect">
            <a:avLst/>
          </a:prstGeom>
          <a:noFill/>
        </p:spPr>
        <p:txBody>
          <a:bodyPr wrap="none" rtlCol="0">
            <a:spAutoFit/>
          </a:bodyPr>
          <a:lstStyle/>
          <a:p>
            <a:r>
              <a:rPr lang="en-GB" sz="2000" dirty="0">
                <a:latin typeface="Segoe UI Light" panose="020B0502040204020203" pitchFamily="34" charset="0"/>
                <a:cs typeface="Segoe UI Light" panose="020B0502040204020203" pitchFamily="34" charset="0"/>
              </a:rPr>
              <a:t>- Sum runs Over n adjacent kernel maps at the same spatial position</a:t>
            </a:r>
          </a:p>
          <a:p>
            <a:r>
              <a:rPr lang="en-GB" sz="2000" dirty="0">
                <a:latin typeface="Segoe UI Light" panose="020B0502040204020203" pitchFamily="34" charset="0"/>
                <a:cs typeface="Segoe UI Light" panose="020B0502040204020203" pitchFamily="34" charset="0"/>
              </a:rPr>
              <a:t>- For N number of kernels in the layer</a:t>
            </a:r>
            <a:endParaRPr lang="en-DE"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9661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E93C-343B-44CC-B9CC-F60840FEAACE}"/>
              </a:ext>
            </a:extLst>
          </p:cNvPr>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Overlapping Pooling</a:t>
            </a:r>
            <a:endParaRPr lang="en-DE" dirty="0">
              <a:latin typeface="Segoe UI Light" panose="020B0502040204020203" pitchFamily="34" charset="0"/>
              <a:cs typeface="Segoe UI Light" panose="020B0502040204020203" pitchFamily="34" charset="0"/>
            </a:endParaRPr>
          </a:p>
        </p:txBody>
      </p:sp>
      <p:graphicFrame>
        <p:nvGraphicFramePr>
          <p:cNvPr id="4" name="Table 4">
            <a:extLst>
              <a:ext uri="{FF2B5EF4-FFF2-40B4-BE49-F238E27FC236}">
                <a16:creationId xmlns:a16="http://schemas.microsoft.com/office/drawing/2014/main" id="{37F4CC13-E05C-4913-B69E-9FCDEC8E19E1}"/>
              </a:ext>
            </a:extLst>
          </p:cNvPr>
          <p:cNvGraphicFramePr>
            <a:graphicFrameLocks noGrp="1"/>
          </p:cNvGraphicFramePr>
          <p:nvPr>
            <p:ph idx="1"/>
            <p:extLst>
              <p:ext uri="{D42A27DB-BD31-4B8C-83A1-F6EECF244321}">
                <p14:modId xmlns:p14="http://schemas.microsoft.com/office/powerpoint/2010/main" val="3035164505"/>
              </p:ext>
            </p:extLst>
          </p:nvPr>
        </p:nvGraphicFramePr>
        <p:xfrm>
          <a:off x="2773671" y="1970028"/>
          <a:ext cx="2171700" cy="1483360"/>
        </p:xfrm>
        <a:graphic>
          <a:graphicData uri="http://schemas.openxmlformats.org/drawingml/2006/table">
            <a:tbl>
              <a:tblPr firstRow="1" bandRow="1">
                <a:tableStyleId>{5C22544A-7EE6-4342-B048-85BDC9FD1C3A}</a:tableStyleId>
              </a:tblPr>
              <a:tblGrid>
                <a:gridCol w="542925">
                  <a:extLst>
                    <a:ext uri="{9D8B030D-6E8A-4147-A177-3AD203B41FA5}">
                      <a16:colId xmlns:a16="http://schemas.microsoft.com/office/drawing/2014/main" val="2919707168"/>
                    </a:ext>
                  </a:extLst>
                </a:gridCol>
                <a:gridCol w="542925">
                  <a:extLst>
                    <a:ext uri="{9D8B030D-6E8A-4147-A177-3AD203B41FA5}">
                      <a16:colId xmlns:a16="http://schemas.microsoft.com/office/drawing/2014/main" val="3667349667"/>
                    </a:ext>
                  </a:extLst>
                </a:gridCol>
                <a:gridCol w="542925">
                  <a:extLst>
                    <a:ext uri="{9D8B030D-6E8A-4147-A177-3AD203B41FA5}">
                      <a16:colId xmlns:a16="http://schemas.microsoft.com/office/drawing/2014/main" val="1237113596"/>
                    </a:ext>
                  </a:extLst>
                </a:gridCol>
                <a:gridCol w="542925">
                  <a:extLst>
                    <a:ext uri="{9D8B030D-6E8A-4147-A177-3AD203B41FA5}">
                      <a16:colId xmlns:a16="http://schemas.microsoft.com/office/drawing/2014/main" val="2751267556"/>
                    </a:ext>
                  </a:extLst>
                </a:gridCol>
              </a:tblGrid>
              <a:tr h="370840">
                <a:tc>
                  <a:txBody>
                    <a:bodyPr/>
                    <a:lstStyle/>
                    <a:p>
                      <a:pPr algn="ctr"/>
                      <a:r>
                        <a:rPr lang="en-GB" b="0" dirty="0">
                          <a:solidFill>
                            <a:schemeClr val="tx1"/>
                          </a:solidFill>
                        </a:rPr>
                        <a:t>3</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GB" b="0" dirty="0">
                          <a:solidFill>
                            <a:schemeClr val="tx1"/>
                          </a:solidFill>
                        </a:rPr>
                        <a:t>1</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GB" b="0" dirty="0">
                          <a:solidFill>
                            <a:schemeClr val="tx1"/>
                          </a:solidFill>
                        </a:rPr>
                        <a:t>3</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b="0" dirty="0">
                          <a:solidFill>
                            <a:schemeClr val="tx1"/>
                          </a:solidFill>
                        </a:rPr>
                        <a:t>5</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81894169"/>
                  </a:ext>
                </a:extLst>
              </a:tr>
              <a:tr h="370840">
                <a:tc>
                  <a:txBody>
                    <a:bodyPr/>
                    <a:lstStyle/>
                    <a:p>
                      <a:pPr algn="ctr"/>
                      <a:r>
                        <a:rPr lang="en-GB" dirty="0">
                          <a:solidFill>
                            <a:schemeClr val="tx1"/>
                          </a:solidFill>
                        </a:rPr>
                        <a:t>6</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GB" dirty="0">
                          <a:solidFill>
                            <a:schemeClr val="tx1"/>
                          </a:solidFill>
                        </a:rPr>
                        <a:t>0</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GB" dirty="0">
                          <a:solidFill>
                            <a:schemeClr val="tx1"/>
                          </a:solidFill>
                        </a:rPr>
                        <a:t>7</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dirty="0">
                          <a:solidFill>
                            <a:schemeClr val="tx1"/>
                          </a:solidFill>
                        </a:rPr>
                        <a:t>9</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537796390"/>
                  </a:ext>
                </a:extLst>
              </a:tr>
              <a:tr h="370840">
                <a:tc>
                  <a:txBody>
                    <a:bodyPr/>
                    <a:lstStyle/>
                    <a:p>
                      <a:pPr algn="ctr"/>
                      <a:r>
                        <a:rPr lang="en-GB" dirty="0">
                          <a:solidFill>
                            <a:schemeClr val="tx1"/>
                          </a:solidFill>
                        </a:rPr>
                        <a:t>3</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dirty="0">
                          <a:solidFill>
                            <a:schemeClr val="tx1"/>
                          </a:solidFill>
                        </a:rPr>
                        <a:t>2</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dirty="0">
                          <a:solidFill>
                            <a:schemeClr val="tx1"/>
                          </a:solidFill>
                        </a:rPr>
                        <a:t>1</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GB" dirty="0">
                          <a:solidFill>
                            <a:schemeClr val="tx1"/>
                          </a:solidFill>
                        </a:rPr>
                        <a:t>4</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880823911"/>
                  </a:ext>
                </a:extLst>
              </a:tr>
              <a:tr h="370840">
                <a:tc>
                  <a:txBody>
                    <a:bodyPr/>
                    <a:lstStyle/>
                    <a:p>
                      <a:pPr algn="ctr"/>
                      <a:r>
                        <a:rPr lang="en-GB" dirty="0">
                          <a:solidFill>
                            <a:schemeClr val="tx1"/>
                          </a:solidFill>
                        </a:rPr>
                        <a:t>0</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dirty="0">
                          <a:solidFill>
                            <a:schemeClr val="tx1"/>
                          </a:solidFill>
                        </a:rPr>
                        <a:t>2</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dirty="0">
                          <a:solidFill>
                            <a:schemeClr val="tx1"/>
                          </a:solidFill>
                        </a:rPr>
                        <a:t>4</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ctr"/>
                      <a:r>
                        <a:rPr lang="en-GB" dirty="0">
                          <a:solidFill>
                            <a:schemeClr val="tx1"/>
                          </a:solidFill>
                        </a:rPr>
                        <a:t>3</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98502575"/>
                  </a:ext>
                </a:extLst>
              </a:tr>
            </a:tbl>
          </a:graphicData>
        </a:graphic>
      </p:graphicFrame>
      <p:graphicFrame>
        <p:nvGraphicFramePr>
          <p:cNvPr id="6" name="Table 4">
            <a:extLst>
              <a:ext uri="{FF2B5EF4-FFF2-40B4-BE49-F238E27FC236}">
                <a16:creationId xmlns:a16="http://schemas.microsoft.com/office/drawing/2014/main" id="{9247BCA6-9AA9-41B1-B01B-76476E40227B}"/>
              </a:ext>
            </a:extLst>
          </p:cNvPr>
          <p:cNvGraphicFramePr>
            <a:graphicFrameLocks/>
          </p:cNvGraphicFramePr>
          <p:nvPr>
            <p:extLst>
              <p:ext uri="{D42A27DB-BD31-4B8C-83A1-F6EECF244321}">
                <p14:modId xmlns:p14="http://schemas.microsoft.com/office/powerpoint/2010/main" val="1433013078"/>
              </p:ext>
            </p:extLst>
          </p:nvPr>
        </p:nvGraphicFramePr>
        <p:xfrm>
          <a:off x="2773671" y="4342765"/>
          <a:ext cx="2171700" cy="1483360"/>
        </p:xfrm>
        <a:graphic>
          <a:graphicData uri="http://schemas.openxmlformats.org/drawingml/2006/table">
            <a:tbl>
              <a:tblPr firstRow="1" bandRow="1">
                <a:tableStyleId>{5C22544A-7EE6-4342-B048-85BDC9FD1C3A}</a:tableStyleId>
              </a:tblPr>
              <a:tblGrid>
                <a:gridCol w="542925">
                  <a:extLst>
                    <a:ext uri="{9D8B030D-6E8A-4147-A177-3AD203B41FA5}">
                      <a16:colId xmlns:a16="http://schemas.microsoft.com/office/drawing/2014/main" val="2919707168"/>
                    </a:ext>
                  </a:extLst>
                </a:gridCol>
                <a:gridCol w="542925">
                  <a:extLst>
                    <a:ext uri="{9D8B030D-6E8A-4147-A177-3AD203B41FA5}">
                      <a16:colId xmlns:a16="http://schemas.microsoft.com/office/drawing/2014/main" val="3667349667"/>
                    </a:ext>
                  </a:extLst>
                </a:gridCol>
                <a:gridCol w="542925">
                  <a:extLst>
                    <a:ext uri="{9D8B030D-6E8A-4147-A177-3AD203B41FA5}">
                      <a16:colId xmlns:a16="http://schemas.microsoft.com/office/drawing/2014/main" val="1237113596"/>
                    </a:ext>
                  </a:extLst>
                </a:gridCol>
                <a:gridCol w="542925">
                  <a:extLst>
                    <a:ext uri="{9D8B030D-6E8A-4147-A177-3AD203B41FA5}">
                      <a16:colId xmlns:a16="http://schemas.microsoft.com/office/drawing/2014/main" val="2751267556"/>
                    </a:ext>
                  </a:extLst>
                </a:gridCol>
              </a:tblGrid>
              <a:tr h="370840">
                <a:tc>
                  <a:txBody>
                    <a:bodyPr/>
                    <a:lstStyle/>
                    <a:p>
                      <a:pPr algn="ctr"/>
                      <a:r>
                        <a:rPr lang="en-GB" b="0" dirty="0">
                          <a:solidFill>
                            <a:schemeClr val="tx1"/>
                          </a:solidFill>
                        </a:rPr>
                        <a:t>3</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a:solidFill>
                            <a:schemeClr val="tx1"/>
                          </a:solidFill>
                        </a:rPr>
                        <a:t>1</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a:solidFill>
                            <a:srgbClr val="FF0000"/>
                          </a:solidFill>
                        </a:rPr>
                        <a:t>3</a:t>
                      </a:r>
                      <a:endParaRPr lang="en-DE" b="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a:solidFill>
                            <a:schemeClr val="tx1"/>
                          </a:solidFill>
                        </a:rPr>
                        <a:t>5</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1894169"/>
                  </a:ext>
                </a:extLst>
              </a:tr>
              <a:tr h="370840">
                <a:tc>
                  <a:txBody>
                    <a:bodyPr/>
                    <a:lstStyle/>
                    <a:p>
                      <a:pPr algn="ctr"/>
                      <a:r>
                        <a:rPr lang="en-GB" dirty="0">
                          <a:solidFill>
                            <a:schemeClr val="tx1"/>
                          </a:solidFill>
                        </a:rPr>
                        <a:t>6</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chemeClr val="tx1"/>
                          </a:solidFill>
                        </a:rPr>
                        <a:t>0</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rgbClr val="FF0000"/>
                          </a:solidFill>
                        </a:rPr>
                        <a:t>7</a:t>
                      </a:r>
                      <a:endParaRPr lang="en-DE"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chemeClr val="tx1"/>
                          </a:solidFill>
                        </a:rPr>
                        <a:t>9</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7796390"/>
                  </a:ext>
                </a:extLst>
              </a:tr>
              <a:tr h="370840">
                <a:tc>
                  <a:txBody>
                    <a:bodyPr/>
                    <a:lstStyle/>
                    <a:p>
                      <a:pPr algn="ctr"/>
                      <a:r>
                        <a:rPr lang="en-GB" dirty="0">
                          <a:solidFill>
                            <a:schemeClr val="tx1"/>
                          </a:solidFill>
                        </a:rPr>
                        <a:t>3</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chemeClr val="tx1"/>
                          </a:solidFill>
                        </a:rPr>
                        <a:t>2</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rgbClr val="FF0000"/>
                          </a:solidFill>
                        </a:rPr>
                        <a:t>1</a:t>
                      </a:r>
                      <a:endParaRPr lang="en-DE"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chemeClr val="tx1"/>
                          </a:solidFill>
                        </a:rPr>
                        <a:t>4</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0823911"/>
                  </a:ext>
                </a:extLst>
              </a:tr>
              <a:tr h="370840">
                <a:tc>
                  <a:txBody>
                    <a:bodyPr/>
                    <a:lstStyle/>
                    <a:p>
                      <a:pPr algn="ctr"/>
                      <a:r>
                        <a:rPr lang="en-GB" dirty="0">
                          <a:solidFill>
                            <a:schemeClr val="tx1"/>
                          </a:solidFill>
                        </a:rPr>
                        <a:t>0</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chemeClr val="tx1"/>
                          </a:solidFill>
                        </a:rPr>
                        <a:t>2</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chemeClr val="tx1"/>
                          </a:solidFill>
                        </a:rPr>
                        <a:t>4</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dirty="0">
                          <a:solidFill>
                            <a:schemeClr val="tx1"/>
                          </a:solidFill>
                        </a:rPr>
                        <a:t>3</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8502575"/>
                  </a:ext>
                </a:extLst>
              </a:tr>
            </a:tbl>
          </a:graphicData>
        </a:graphic>
      </p:graphicFrame>
      <p:sp>
        <p:nvSpPr>
          <p:cNvPr id="5" name="Arrow: Right 4">
            <a:extLst>
              <a:ext uri="{FF2B5EF4-FFF2-40B4-BE49-F238E27FC236}">
                <a16:creationId xmlns:a16="http://schemas.microsoft.com/office/drawing/2014/main" id="{F847DC43-F252-49EF-B6C0-60179FBDDFB1}"/>
              </a:ext>
            </a:extLst>
          </p:cNvPr>
          <p:cNvSpPr/>
          <p:nvPr/>
        </p:nvSpPr>
        <p:spPr>
          <a:xfrm>
            <a:off x="6010275" y="4867275"/>
            <a:ext cx="971550"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Segoe UI Light" panose="020B0502040204020203" pitchFamily="34" charset="0"/>
              <a:cs typeface="Segoe UI Light" panose="020B0502040204020203" pitchFamily="34" charset="0"/>
            </a:endParaRPr>
          </a:p>
        </p:txBody>
      </p:sp>
      <p:sp>
        <p:nvSpPr>
          <p:cNvPr id="8" name="Arrow: Right 7">
            <a:extLst>
              <a:ext uri="{FF2B5EF4-FFF2-40B4-BE49-F238E27FC236}">
                <a16:creationId xmlns:a16="http://schemas.microsoft.com/office/drawing/2014/main" id="{4D807885-2811-4679-90C5-D1737AC67F3F}"/>
              </a:ext>
            </a:extLst>
          </p:cNvPr>
          <p:cNvSpPr/>
          <p:nvPr/>
        </p:nvSpPr>
        <p:spPr>
          <a:xfrm>
            <a:off x="6010275" y="2203311"/>
            <a:ext cx="971550" cy="590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66B0A04B-A959-42D5-B614-BA6848C29934}"/>
              </a:ext>
            </a:extLst>
          </p:cNvPr>
          <p:cNvSpPr txBox="1"/>
          <p:nvPr/>
        </p:nvSpPr>
        <p:spPr>
          <a:xfrm>
            <a:off x="5695950" y="4342765"/>
            <a:ext cx="2183611" cy="369332"/>
          </a:xfrm>
          <a:prstGeom prst="rect">
            <a:avLst/>
          </a:prstGeom>
          <a:noFill/>
        </p:spPr>
        <p:txBody>
          <a:bodyPr wrap="none" rtlCol="0">
            <a:spAutoFit/>
          </a:bodyPr>
          <a:lstStyle/>
          <a:p>
            <a:r>
              <a:rPr lang="en-GB" b="1" dirty="0">
                <a:latin typeface="Segoe UI Light" panose="020B0502040204020203" pitchFamily="34" charset="0"/>
                <a:cs typeface="Segoe UI Light" panose="020B0502040204020203" pitchFamily="34" charset="0"/>
              </a:rPr>
              <a:t>Overlapping pooling</a:t>
            </a:r>
            <a:endParaRPr lang="en-DE" b="1" dirty="0">
              <a:latin typeface="Segoe UI Light" panose="020B0502040204020203" pitchFamily="34" charset="0"/>
              <a:cs typeface="Segoe UI Light" panose="020B0502040204020203" pitchFamily="34" charset="0"/>
            </a:endParaRPr>
          </a:p>
        </p:txBody>
      </p:sp>
      <p:sp>
        <p:nvSpPr>
          <p:cNvPr id="10" name="TextBox 9">
            <a:extLst>
              <a:ext uri="{FF2B5EF4-FFF2-40B4-BE49-F238E27FC236}">
                <a16:creationId xmlns:a16="http://schemas.microsoft.com/office/drawing/2014/main" id="{C9BF6F1D-EAEE-4506-ACF9-D3828F8034FC}"/>
              </a:ext>
            </a:extLst>
          </p:cNvPr>
          <p:cNvSpPr txBox="1"/>
          <p:nvPr/>
        </p:nvSpPr>
        <p:spPr>
          <a:xfrm>
            <a:off x="5857180" y="1614825"/>
            <a:ext cx="905889" cy="369332"/>
          </a:xfrm>
          <a:prstGeom prst="rect">
            <a:avLst/>
          </a:prstGeom>
          <a:noFill/>
        </p:spPr>
        <p:txBody>
          <a:bodyPr wrap="none" rtlCol="0">
            <a:spAutoFit/>
          </a:bodyPr>
          <a:lstStyle/>
          <a:p>
            <a:r>
              <a:rPr lang="en-GB" b="1" dirty="0">
                <a:latin typeface="Segoe UI Light" panose="020B0502040204020203" pitchFamily="34" charset="0"/>
                <a:cs typeface="Segoe UI Light" panose="020B0502040204020203" pitchFamily="34" charset="0"/>
              </a:rPr>
              <a:t>Pooling</a:t>
            </a:r>
            <a:endParaRPr lang="en-DE" b="1" dirty="0">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B5DC31EE-09C2-460A-A8E1-44738C414B85}"/>
              </a:ext>
            </a:extLst>
          </p:cNvPr>
          <p:cNvSpPr txBox="1"/>
          <p:nvPr/>
        </p:nvSpPr>
        <p:spPr>
          <a:xfrm>
            <a:off x="5857180" y="5767229"/>
            <a:ext cx="1784463" cy="646331"/>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Stride 2</a:t>
            </a:r>
          </a:p>
          <a:p>
            <a:r>
              <a:rPr lang="en-GB" dirty="0">
                <a:latin typeface="Segoe UI Light" panose="020B0502040204020203" pitchFamily="34" charset="0"/>
                <a:cs typeface="Segoe UI Light" panose="020B0502040204020203" pitchFamily="34" charset="0"/>
              </a:rPr>
              <a:t>3x3 max pooling</a:t>
            </a:r>
            <a:endParaRPr lang="en-DE"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9B4130FC-6F56-4B7A-945D-62CA3EC20B10}"/>
              </a:ext>
            </a:extLst>
          </p:cNvPr>
          <p:cNvSpPr txBox="1"/>
          <p:nvPr/>
        </p:nvSpPr>
        <p:spPr>
          <a:xfrm>
            <a:off x="5857179" y="2875935"/>
            <a:ext cx="1784463" cy="923330"/>
          </a:xfrm>
          <a:prstGeom prst="rect">
            <a:avLst/>
          </a:prstGeom>
          <a:noFill/>
        </p:spPr>
        <p:txBody>
          <a:bodyPr wrap="none" rtlCol="0">
            <a:spAutoFit/>
          </a:bodyPr>
          <a:lstStyle/>
          <a:p>
            <a:r>
              <a:rPr lang="en-GB" dirty="0">
                <a:latin typeface="Segoe UI Light" panose="020B0502040204020203" pitchFamily="34" charset="0"/>
                <a:cs typeface="Segoe UI Light" panose="020B0502040204020203" pitchFamily="34" charset="0"/>
              </a:rPr>
              <a:t>Max-Pool with </a:t>
            </a:r>
          </a:p>
          <a:p>
            <a:r>
              <a:rPr lang="en-GB">
                <a:latin typeface="Segoe UI Light" panose="020B0502040204020203" pitchFamily="34" charset="0"/>
                <a:cs typeface="Segoe UI Light" panose="020B0502040204020203" pitchFamily="34" charset="0"/>
              </a:rPr>
              <a:t>Stride 2</a:t>
            </a:r>
            <a:endParaRPr lang="en-GB" dirty="0">
              <a:latin typeface="Segoe UI Light" panose="020B0502040204020203" pitchFamily="34" charset="0"/>
              <a:cs typeface="Segoe UI Light" panose="020B0502040204020203" pitchFamily="34" charset="0"/>
            </a:endParaRPr>
          </a:p>
          <a:p>
            <a:r>
              <a:rPr lang="en-GB" dirty="0">
                <a:latin typeface="Segoe UI Light" panose="020B0502040204020203" pitchFamily="34" charset="0"/>
                <a:cs typeface="Segoe UI Light" panose="020B0502040204020203" pitchFamily="34" charset="0"/>
              </a:rPr>
              <a:t>2x2 max pooling</a:t>
            </a:r>
            <a:endParaRPr lang="en-DE" dirty="0">
              <a:latin typeface="Segoe UI Light" panose="020B0502040204020203" pitchFamily="34" charset="0"/>
              <a:cs typeface="Segoe UI Light" panose="020B0502040204020203" pitchFamily="34" charset="0"/>
            </a:endParaRPr>
          </a:p>
        </p:txBody>
      </p:sp>
      <p:graphicFrame>
        <p:nvGraphicFramePr>
          <p:cNvPr id="11" name="Table 10">
            <a:extLst>
              <a:ext uri="{FF2B5EF4-FFF2-40B4-BE49-F238E27FC236}">
                <a16:creationId xmlns:a16="http://schemas.microsoft.com/office/drawing/2014/main" id="{A2235C97-B84A-4D30-87D0-EC7CBC934E7D}"/>
              </a:ext>
            </a:extLst>
          </p:cNvPr>
          <p:cNvGraphicFramePr>
            <a:graphicFrameLocks noGrp="1"/>
          </p:cNvGraphicFramePr>
          <p:nvPr>
            <p:extLst>
              <p:ext uri="{D42A27DB-BD31-4B8C-83A1-F6EECF244321}">
                <p14:modId xmlns:p14="http://schemas.microsoft.com/office/powerpoint/2010/main" val="885823597"/>
              </p:ext>
            </p:extLst>
          </p:nvPr>
        </p:nvGraphicFramePr>
        <p:xfrm>
          <a:off x="8010525" y="2134255"/>
          <a:ext cx="1085850" cy="741680"/>
        </p:xfrm>
        <a:graphic>
          <a:graphicData uri="http://schemas.openxmlformats.org/drawingml/2006/table">
            <a:tbl>
              <a:tblPr firstRow="1" bandRow="1">
                <a:tableStyleId>{5C22544A-7EE6-4342-B048-85BDC9FD1C3A}</a:tableStyleId>
              </a:tblPr>
              <a:tblGrid>
                <a:gridCol w="542925">
                  <a:extLst>
                    <a:ext uri="{9D8B030D-6E8A-4147-A177-3AD203B41FA5}">
                      <a16:colId xmlns:a16="http://schemas.microsoft.com/office/drawing/2014/main" val="2120295470"/>
                    </a:ext>
                  </a:extLst>
                </a:gridCol>
                <a:gridCol w="542925">
                  <a:extLst>
                    <a:ext uri="{9D8B030D-6E8A-4147-A177-3AD203B41FA5}">
                      <a16:colId xmlns:a16="http://schemas.microsoft.com/office/drawing/2014/main" val="955377245"/>
                    </a:ext>
                  </a:extLst>
                </a:gridCol>
              </a:tblGrid>
              <a:tr h="370840">
                <a:tc>
                  <a:txBody>
                    <a:bodyPr/>
                    <a:lstStyle/>
                    <a:p>
                      <a:pPr algn="ctr"/>
                      <a:r>
                        <a:rPr lang="en-GB" b="0" dirty="0">
                          <a:solidFill>
                            <a:schemeClr val="tx1"/>
                          </a:solidFill>
                        </a:rPr>
                        <a:t>6</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GB" b="0" dirty="0">
                          <a:solidFill>
                            <a:schemeClr val="tx1"/>
                          </a:solidFill>
                        </a:rPr>
                        <a:t>9</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88286728"/>
                  </a:ext>
                </a:extLst>
              </a:tr>
              <a:tr h="370840">
                <a:tc>
                  <a:txBody>
                    <a:bodyPr/>
                    <a:lstStyle/>
                    <a:p>
                      <a:pPr algn="ctr"/>
                      <a:r>
                        <a:rPr lang="en-GB" dirty="0">
                          <a:solidFill>
                            <a:schemeClr val="tx1"/>
                          </a:solidFill>
                        </a:rPr>
                        <a:t>3</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dirty="0">
                          <a:solidFill>
                            <a:schemeClr val="tx1"/>
                          </a:solidFill>
                        </a:rPr>
                        <a:t>4</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2070987208"/>
                  </a:ext>
                </a:extLst>
              </a:tr>
            </a:tbl>
          </a:graphicData>
        </a:graphic>
      </p:graphicFrame>
      <p:sp>
        <p:nvSpPr>
          <p:cNvPr id="14" name="Rectangle 13">
            <a:extLst>
              <a:ext uri="{FF2B5EF4-FFF2-40B4-BE49-F238E27FC236}">
                <a16:creationId xmlns:a16="http://schemas.microsoft.com/office/drawing/2014/main" id="{5D651717-6339-4E86-B17B-2BDD23B3C392}"/>
              </a:ext>
            </a:extLst>
          </p:cNvPr>
          <p:cNvSpPr/>
          <p:nvPr/>
        </p:nvSpPr>
        <p:spPr>
          <a:xfrm>
            <a:off x="2773671" y="1970028"/>
            <a:ext cx="1095375" cy="74612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Segoe UI Light" panose="020B0502040204020203" pitchFamily="34" charset="0"/>
              <a:cs typeface="Segoe UI Light" panose="020B0502040204020203" pitchFamily="34" charset="0"/>
            </a:endParaRPr>
          </a:p>
        </p:txBody>
      </p:sp>
      <p:sp>
        <p:nvSpPr>
          <p:cNvPr id="17" name="Rectangle 16">
            <a:extLst>
              <a:ext uri="{FF2B5EF4-FFF2-40B4-BE49-F238E27FC236}">
                <a16:creationId xmlns:a16="http://schemas.microsoft.com/office/drawing/2014/main" id="{5E959644-8B57-4C56-800B-E8D66918B301}"/>
              </a:ext>
            </a:extLst>
          </p:cNvPr>
          <p:cNvSpPr/>
          <p:nvPr/>
        </p:nvSpPr>
        <p:spPr>
          <a:xfrm>
            <a:off x="2773671" y="4342765"/>
            <a:ext cx="1619250" cy="111506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Segoe UI Light" panose="020B0502040204020203" pitchFamily="34" charset="0"/>
              <a:cs typeface="Segoe UI Light" panose="020B0502040204020203" pitchFamily="34" charset="0"/>
            </a:endParaRPr>
          </a:p>
        </p:txBody>
      </p:sp>
      <p:sp>
        <p:nvSpPr>
          <p:cNvPr id="18" name="Rectangle 17">
            <a:extLst>
              <a:ext uri="{FF2B5EF4-FFF2-40B4-BE49-F238E27FC236}">
                <a16:creationId xmlns:a16="http://schemas.microsoft.com/office/drawing/2014/main" id="{D7CBC108-4209-4125-ADEF-D8622BAE70DA}"/>
              </a:ext>
            </a:extLst>
          </p:cNvPr>
          <p:cNvSpPr/>
          <p:nvPr/>
        </p:nvSpPr>
        <p:spPr>
          <a:xfrm>
            <a:off x="3869046" y="4342765"/>
            <a:ext cx="1619250" cy="111506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latin typeface="Segoe UI Light" panose="020B0502040204020203" pitchFamily="34" charset="0"/>
              <a:cs typeface="Segoe UI Light" panose="020B0502040204020203" pitchFamily="34" charset="0"/>
            </a:endParaRPr>
          </a:p>
        </p:txBody>
      </p:sp>
      <p:graphicFrame>
        <p:nvGraphicFramePr>
          <p:cNvPr id="15" name="Table 14">
            <a:extLst>
              <a:ext uri="{FF2B5EF4-FFF2-40B4-BE49-F238E27FC236}">
                <a16:creationId xmlns:a16="http://schemas.microsoft.com/office/drawing/2014/main" id="{4411AB6C-C2C0-4095-90A1-16E0DAF36672}"/>
              </a:ext>
            </a:extLst>
          </p:cNvPr>
          <p:cNvGraphicFramePr>
            <a:graphicFrameLocks noGrp="1"/>
          </p:cNvGraphicFramePr>
          <p:nvPr>
            <p:extLst>
              <p:ext uri="{D42A27DB-BD31-4B8C-83A1-F6EECF244321}">
                <p14:modId xmlns:p14="http://schemas.microsoft.com/office/powerpoint/2010/main" val="3992175705"/>
              </p:ext>
            </p:extLst>
          </p:nvPr>
        </p:nvGraphicFramePr>
        <p:xfrm>
          <a:off x="8010525" y="4749324"/>
          <a:ext cx="1085850" cy="741680"/>
        </p:xfrm>
        <a:graphic>
          <a:graphicData uri="http://schemas.openxmlformats.org/drawingml/2006/table">
            <a:tbl>
              <a:tblPr firstRow="1" bandRow="1">
                <a:tableStyleId>{5C22544A-7EE6-4342-B048-85BDC9FD1C3A}</a:tableStyleId>
              </a:tblPr>
              <a:tblGrid>
                <a:gridCol w="542925">
                  <a:extLst>
                    <a:ext uri="{9D8B030D-6E8A-4147-A177-3AD203B41FA5}">
                      <a16:colId xmlns:a16="http://schemas.microsoft.com/office/drawing/2014/main" val="4115329196"/>
                    </a:ext>
                  </a:extLst>
                </a:gridCol>
                <a:gridCol w="542925">
                  <a:extLst>
                    <a:ext uri="{9D8B030D-6E8A-4147-A177-3AD203B41FA5}">
                      <a16:colId xmlns:a16="http://schemas.microsoft.com/office/drawing/2014/main" val="509921246"/>
                    </a:ext>
                  </a:extLst>
                </a:gridCol>
              </a:tblGrid>
              <a:tr h="370840">
                <a:tc>
                  <a:txBody>
                    <a:bodyPr/>
                    <a:lstStyle/>
                    <a:p>
                      <a:pPr algn="ctr"/>
                      <a:r>
                        <a:rPr lang="en-GB" b="0" dirty="0">
                          <a:solidFill>
                            <a:schemeClr val="tx1"/>
                          </a:solidFill>
                        </a:rPr>
                        <a:t>7</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GB" b="0" dirty="0">
                          <a:solidFill>
                            <a:schemeClr val="tx1"/>
                          </a:solidFill>
                        </a:rPr>
                        <a:t>9</a:t>
                      </a:r>
                      <a:endParaRPr lang="en-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60429954"/>
                  </a:ext>
                </a:extLst>
              </a:tr>
              <a:tr h="370840">
                <a:tc>
                  <a:txBody>
                    <a:bodyPr/>
                    <a:lstStyle/>
                    <a:p>
                      <a:pPr algn="ctr"/>
                      <a:r>
                        <a:rPr lang="en-GB" dirty="0">
                          <a:solidFill>
                            <a:schemeClr val="tx1"/>
                          </a:solidFill>
                        </a:rPr>
                        <a:t>7</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GB" dirty="0">
                          <a:solidFill>
                            <a:schemeClr val="tx1"/>
                          </a:solidFill>
                        </a:rPr>
                        <a:t>9</a:t>
                      </a:r>
                      <a:endParaRPr lang="en-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extLst>
                  <a:ext uri="{0D108BD9-81ED-4DB2-BD59-A6C34878D82A}">
                    <a16:rowId xmlns:a16="http://schemas.microsoft.com/office/drawing/2014/main" val="3332389213"/>
                  </a:ext>
                </a:extLst>
              </a:tr>
            </a:tbl>
          </a:graphicData>
        </a:graphic>
      </p:graphicFrame>
    </p:spTree>
    <p:extLst>
      <p:ext uri="{BB962C8B-B14F-4D97-AF65-F5344CB8AC3E}">
        <p14:creationId xmlns:p14="http://schemas.microsoft.com/office/powerpoint/2010/main" val="162815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1931</TotalTime>
  <Words>2032</Words>
  <Application>Microsoft Office PowerPoint</Application>
  <PresentationFormat>Widescreen</PresentationFormat>
  <Paragraphs>253</Paragraphs>
  <Slides>21</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Calibri</vt:lpstr>
      <vt:lpstr>Calibri Light</vt:lpstr>
      <vt:lpstr>Cambria Math</vt:lpstr>
      <vt:lpstr>charter</vt:lpstr>
      <vt:lpstr>Helvetica Neue</vt:lpstr>
      <vt:lpstr>Lato</vt:lpstr>
      <vt:lpstr>Quattrocento Sans</vt:lpstr>
      <vt:lpstr>Segoe UI Light</vt:lpstr>
      <vt:lpstr>Wingdings</vt:lpstr>
      <vt:lpstr>Office Theme</vt:lpstr>
      <vt:lpstr>  Review: ImageNet Classification with Deep Convolutional Neural Networks</vt:lpstr>
      <vt:lpstr>PowerPoint Presentation</vt:lpstr>
      <vt:lpstr>Benchmark</vt:lpstr>
      <vt:lpstr>Performance Metric </vt:lpstr>
      <vt:lpstr>Main Contributions</vt:lpstr>
      <vt:lpstr>PowerPoint Presentation</vt:lpstr>
      <vt:lpstr>Training on Multiple GPUs</vt:lpstr>
      <vt:lpstr>Local Response Normalization</vt:lpstr>
      <vt:lpstr>Overlapping Pooling</vt:lpstr>
      <vt:lpstr>Model Architecture</vt:lpstr>
      <vt:lpstr>Model Architecture</vt:lpstr>
      <vt:lpstr>Model Architecture</vt:lpstr>
      <vt:lpstr>Data Augmentation</vt:lpstr>
      <vt:lpstr>Dropout</vt:lpstr>
      <vt:lpstr>Training </vt:lpstr>
      <vt:lpstr>Impact</vt:lpstr>
      <vt:lpstr>Results</vt:lpstr>
      <vt:lpstr>Results</vt:lpstr>
      <vt:lpstr>Similarity in Feature Space</vt:lpstr>
      <vt:lpstr>Verdict</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ga63kiz</dc:creator>
  <cp:lastModifiedBy>ga63kiz</cp:lastModifiedBy>
  <cp:revision>16</cp:revision>
  <dcterms:created xsi:type="dcterms:W3CDTF">2022-03-11T21:24:25Z</dcterms:created>
  <dcterms:modified xsi:type="dcterms:W3CDTF">2022-03-16T16:09:21Z</dcterms:modified>
</cp:coreProperties>
</file>