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35b97e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c35b97e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14f85952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14f85952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14f8595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14f8595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14f85952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14f85952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14f85952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14f85952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14f85952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14f85952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c35b97e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c35b97e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c35b97e6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c35b97e6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14f859527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14f859527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14f859527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14f859527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35b97e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c35b97e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14f859527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14f859527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c35b97e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c35b97e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14f859527_6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14f859527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c35b97e6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c35b97e6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c35b97e6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c35b97e6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14f85952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14f85952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35b97e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35b97e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35b97e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35b97e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628bb13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628bb13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14f859527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14f859527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4f859527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4f859527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4f859527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14f859527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14f859527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14f859527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rchive.ics.uci.edu/ml/datasets/Adul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19325" y="1598950"/>
            <a:ext cx="8681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Income Prediction at $50,000 per year on 1994 Census Data.</a:t>
            </a:r>
            <a:endParaRPr b="1" sz="43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841700" y="3270925"/>
            <a:ext cx="50586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- Nicholas McKenna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Nelly Jerop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Jonathan Akafua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Ashah Koech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4175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50"/>
              <a:buChar char="●"/>
            </a:pPr>
            <a:r>
              <a:rPr lang="en" sz="2450">
                <a:solidFill>
                  <a:srgbClr val="000000"/>
                </a:solidFill>
                <a:highlight>
                  <a:srgbClr val="FFFFFF"/>
                </a:highlight>
              </a:rPr>
              <a:t>Tree Classifier (gini criterion)</a:t>
            </a:r>
            <a:endParaRPr sz="2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41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Char char="●"/>
            </a:pPr>
            <a:r>
              <a:rPr lang="en" sz="2450">
                <a:solidFill>
                  <a:srgbClr val="000000"/>
                </a:solidFill>
                <a:highlight>
                  <a:srgbClr val="FFFFFF"/>
                </a:highlight>
              </a:rPr>
              <a:t>Decision Tree Classifier (entropy criterion)</a:t>
            </a:r>
            <a:endParaRPr sz="2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41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Char char="●"/>
            </a:pPr>
            <a:r>
              <a:rPr lang="en" sz="2450">
                <a:solidFill>
                  <a:srgbClr val="000000"/>
                </a:solidFill>
                <a:highlight>
                  <a:srgbClr val="FFFFFF"/>
                </a:highlight>
              </a:rPr>
              <a:t>Nearest k-NN algorithm</a:t>
            </a:r>
            <a:endParaRPr sz="2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41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Char char="●"/>
            </a:pPr>
            <a:r>
              <a:rPr lang="en" sz="2450">
                <a:solidFill>
                  <a:srgbClr val="000000"/>
                </a:solidFill>
                <a:highlight>
                  <a:srgbClr val="FFFFFF"/>
                </a:highlight>
              </a:rPr>
              <a:t>Logistic Regression</a:t>
            </a:r>
            <a:endParaRPr sz="2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290075" y="1910250"/>
            <a:ext cx="8581800" cy="10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Data Pre-processing </a:t>
            </a:r>
            <a:endParaRPr sz="7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Independent values such as  </a:t>
            </a:r>
            <a:r>
              <a:rPr lang="en" sz="1600">
                <a:solidFill>
                  <a:srgbClr val="FF0000"/>
                </a:solidFill>
              </a:rPr>
              <a:t>Education, workclass, education level, marital status, occupation, relationship,  race and sex </a:t>
            </a:r>
            <a:r>
              <a:rPr lang="en" sz="1600"/>
              <a:t>were categorical.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converted to binary using one-hot encoding.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VARIABLE/ OUTPUT LABEL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OUTPUT LABEL USED/TO BE PREDICTED: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&lt;=50K  -----&gt; ASSIGNED A 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&gt;50K    -----&gt; ASSIGNED A 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DATA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DATA ------&gt; 80%</a:t>
            </a:r>
            <a:br>
              <a:rPr lang="en" sz="1800"/>
            </a:b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 DATA --------&gt; 20%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677650" y="258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Decision Tree Classifier (gini criterion)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5636525" y="968850"/>
            <a:ext cx="30492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ACCURACY SCORE -----&gt; 82.04%</a:t>
            </a:r>
            <a:endParaRPr sz="1200"/>
          </a:p>
          <a:p>
            <a:pPr indent="-2933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PRECISION -----&gt;  </a:t>
            </a:r>
            <a:r>
              <a:rPr lang="en" sz="1200">
                <a:solidFill>
                  <a:srgbClr val="0000FF"/>
                </a:solidFill>
              </a:rPr>
              <a:t>0----&gt; 0.90</a:t>
            </a:r>
            <a:endParaRPr sz="12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                               1----&gt; 0.61</a:t>
            </a:r>
            <a:endParaRPr sz="1200">
              <a:solidFill>
                <a:srgbClr val="0000FF"/>
              </a:solidFill>
            </a:endParaRPr>
          </a:p>
          <a:p>
            <a:pPr indent="-29337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RECALL  -----&gt;       </a:t>
            </a:r>
            <a:r>
              <a:rPr lang="en" sz="1200">
                <a:solidFill>
                  <a:srgbClr val="0000FF"/>
                </a:solidFill>
              </a:rPr>
              <a:t>0</a:t>
            </a:r>
            <a:r>
              <a:rPr lang="en" sz="1200"/>
              <a:t> </a:t>
            </a:r>
            <a:r>
              <a:rPr lang="en" sz="1200">
                <a:solidFill>
                  <a:srgbClr val="0000FF"/>
                </a:solidFill>
              </a:rPr>
              <a:t>-----&gt; 0.86</a:t>
            </a:r>
            <a:endParaRPr sz="12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                               1------&gt; 0.70</a:t>
            </a:r>
            <a:r>
              <a:rPr lang="en"/>
              <a:t>	</a:t>
            </a:r>
            <a:endParaRPr sz="1200">
              <a:solidFill>
                <a:srgbClr val="0000FF"/>
              </a:solidFill>
            </a:endParaRPr>
          </a:p>
          <a:p>
            <a:pPr indent="-29876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8181"/>
              <a:buChar char="●"/>
            </a:pPr>
            <a:r>
              <a:rPr lang="en" sz="1100"/>
              <a:t>F1-SCORE ----&gt;        </a:t>
            </a:r>
            <a:r>
              <a:rPr lang="en" sz="1100">
                <a:solidFill>
                  <a:srgbClr val="0000FF"/>
                </a:solidFill>
              </a:rPr>
              <a:t>0 ------&gt; 0.88</a:t>
            </a:r>
            <a:endParaRPr sz="11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  1-----&gt; 0.65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5" y="782225"/>
            <a:ext cx="4857150" cy="39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5532625" y="3036300"/>
            <a:ext cx="3456600" cy="17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Married to a civilian spouse - 65.89%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Capital gain - 16.25%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years spent in education - 17.86%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74975" y="258375"/>
            <a:ext cx="8249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950">
                <a:solidFill>
                  <a:srgbClr val="E691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" sz="2950">
                <a:solidFill>
                  <a:srgbClr val="E691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Decision Tree Classifier (entropy criterion)</a:t>
            </a:r>
            <a:endParaRPr sz="3500">
              <a:solidFill>
                <a:srgbClr val="E69138"/>
              </a:solidFill>
            </a:endParaRPr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5243325" y="3063525"/>
            <a:ext cx="3456600" cy="17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Married to a civilian spouse - 59.21%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Capital gain - 21. 68%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years spent in education - 19.11%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44225" y="643450"/>
            <a:ext cx="4005525" cy="4344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4688625" y="916575"/>
            <a:ext cx="4011300" cy="25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ACCURACY SCORE ----------&gt; 71.91%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PRECISION    ---------&gt;    </a:t>
            </a:r>
            <a:r>
              <a:rPr lang="en">
                <a:solidFill>
                  <a:srgbClr val="0000FF"/>
                </a:solidFill>
              </a:rPr>
              <a:t>0 ----------------&gt; 0.94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	                            1-----------------&gt; 0.46</a:t>
            </a:r>
            <a:endParaRPr>
              <a:solidFill>
                <a:srgbClr val="0000FF"/>
              </a:solidFill>
            </a:endParaRPr>
          </a:p>
          <a:p>
            <a:pPr indent="-304958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RECALL      ---------&gt;        </a:t>
            </a:r>
            <a:r>
              <a:rPr lang="en">
                <a:solidFill>
                  <a:srgbClr val="0000FF"/>
                </a:solidFill>
              </a:rPr>
              <a:t>0 ----------------&gt; 0.67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			              1-----------------&gt; 0.88</a:t>
            </a:r>
            <a:r>
              <a:rPr lang="en"/>
              <a:t>	</a:t>
            </a:r>
            <a:endParaRPr/>
          </a:p>
          <a:p>
            <a:pPr indent="-304958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F1-SCORE ---------&gt;        </a:t>
            </a:r>
            <a:r>
              <a:rPr lang="en">
                <a:solidFill>
                  <a:srgbClr val="0000FF"/>
                </a:solidFill>
              </a:rPr>
              <a:t>0 ----------------&gt; 0.88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                                            1-----------------&gt; 0.60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705950" y="272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k-NN </a:t>
            </a:r>
            <a:r>
              <a:rPr lang="en"/>
              <a:t>Algorithm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485750"/>
            <a:ext cx="41544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SCORE ----------&gt; 84.85%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    ---------&gt;    </a:t>
            </a:r>
            <a:r>
              <a:rPr lang="en">
                <a:solidFill>
                  <a:srgbClr val="0000FF"/>
                </a:solidFill>
              </a:rPr>
              <a:t>0 ----------------&gt; 0.89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			    1-----------------&gt; 0.70</a:t>
            </a:r>
            <a:endParaRPr>
              <a:solidFill>
                <a:srgbClr val="0000FF"/>
              </a:solidFill>
            </a:endParaRPr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      ---------&gt;        </a:t>
            </a:r>
            <a:r>
              <a:rPr lang="en">
                <a:solidFill>
                  <a:srgbClr val="0000FF"/>
                </a:solidFill>
              </a:rPr>
              <a:t>0 ----------------&gt; 0.91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			                1-----------------&gt; 0.65</a:t>
            </a:r>
            <a:endParaRPr>
              <a:solidFill>
                <a:srgbClr val="0000FF"/>
              </a:solidFill>
            </a:endParaRPr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F1-SCORE ---------&gt;        </a:t>
            </a:r>
            <a:r>
              <a:rPr lang="en">
                <a:solidFill>
                  <a:srgbClr val="0000FF"/>
                </a:solidFill>
              </a:rPr>
              <a:t>0 ----------------&gt; 0.90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FF"/>
                </a:solidFill>
              </a:rPr>
              <a:t>				                1-----------------&gt; 0.68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5398200" y="1679425"/>
            <a:ext cx="30492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387575" y="10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Logistics Regression 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599825" y="637350"/>
            <a:ext cx="7505700" cy="4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Classification Report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SCORE ----------&gt; 80.79%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    ---------&gt;    </a:t>
            </a:r>
            <a:r>
              <a:rPr lang="en">
                <a:solidFill>
                  <a:srgbClr val="0000FF"/>
                </a:solidFill>
              </a:rPr>
              <a:t>0 ----------------&gt; 0.94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                            1-----------------&gt; 0.57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      ---------&gt;        </a:t>
            </a:r>
            <a:r>
              <a:rPr lang="en">
                <a:solidFill>
                  <a:srgbClr val="0000FF"/>
                </a:solidFill>
              </a:rPr>
              <a:t>0 ----------------&gt; 0.80</a:t>
            </a:r>
            <a:endParaRPr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  1-----------------&gt; 0.85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F1-SCORE ---------&gt;        </a:t>
            </a:r>
            <a:r>
              <a:rPr lang="en">
                <a:solidFill>
                  <a:srgbClr val="0000FF"/>
                </a:solidFill>
              </a:rPr>
              <a:t>0 ----------------&gt; 0.86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                           1-----------------&gt; 0.68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825" y="254700"/>
            <a:ext cx="3813401" cy="466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19150" y="38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Cont’d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819150" y="1250950"/>
            <a:ext cx="32859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 5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FEATURE IMPORTANCE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as a wife (1.19%)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Individuals who have civilian spouses (0.71%)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Individuals with Doctorate degrees (0.66%)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Individuals with managerial executive jobs (0.63%)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Individuals who have attended professional school (0.62%)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100" y="1032325"/>
            <a:ext cx="4712350" cy="35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</a:t>
            </a:r>
            <a:r>
              <a:rPr lang="en" sz="1600"/>
              <a:t>looked at the Census Income dataset from UC Irvine Machine Learning Repository -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http://archive.ics.uci.edu/ml/datasets/Adult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many census data variables, we predicted whether an individual's annual income will be greater than </a:t>
            </a:r>
            <a:r>
              <a:rPr lang="en" sz="1600"/>
              <a:t>$50,000 per year</a:t>
            </a:r>
            <a:r>
              <a:rPr lang="en" sz="1600"/>
              <a:t> and less than or equal to $50,000 per year.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3">
            <a:alphaModFix/>
          </a:blip>
          <a:srcRect b="0" l="0" r="3698" t="0"/>
          <a:stretch/>
        </p:blipFill>
        <p:spPr>
          <a:xfrm>
            <a:off x="1092400" y="1800200"/>
            <a:ext cx="6959198" cy="252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527650" y="590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527650" y="1486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3000"/>
              <a:t>What classification results in the most accurate data predictions?</a:t>
            </a:r>
            <a:endParaRPr i="1" sz="3000"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470" y="2358275"/>
            <a:ext cx="3472159" cy="21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946675" y="494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 (Gini Criterion)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796975" y="1243575"/>
            <a:ext cx="32859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Gives the highest precision out of algorithms selected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Nearest k-NN led to unbalanced data, invalidating this option (would otherwise be best algorithm)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125" y="1243575"/>
            <a:ext cx="3939649" cy="32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Limiting Factors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734125" y="1978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imbalanced.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26% of individuals whose annual income is above $50K and 74% whose annual income is below $50K.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was balanced before being placed in the algorithms.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Nearest kNN algorithm cannot accept this rebalanced data; the results from this algorithm are not reliable.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819150" y="1990725"/>
            <a:ext cx="3789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algorithm that was selected, </a:t>
            </a:r>
            <a:r>
              <a:rPr b="1" lang="en"/>
              <a:t>being married to a civilian spouse</a:t>
            </a:r>
            <a:r>
              <a:rPr lang="en"/>
              <a:t> has the greatest recorded influence on the algorithm’s prediction accuracy.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research suggests that the connection is possibly explained by high-income men and the decision to marry [and stay married] being influenced by financial stability.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For further reading: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100"/>
              <a:t>https://www.ncbi.nlm.nih.gov/pmc/articles/PMC3955369/</a:t>
            </a:r>
            <a:endParaRPr i="1" sz="1100"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125" y="1243575"/>
            <a:ext cx="3939649" cy="32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There are 48,842 entries in the Census Income dataset.</a:t>
            </a:r>
            <a:endParaRPr sz="280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The following information on a person is included in each entry: age, education, workclass, education level, education number, marital status, </a:t>
            </a:r>
            <a:r>
              <a:rPr lang="en" sz="2800"/>
              <a:t>occupation</a:t>
            </a:r>
            <a:r>
              <a:rPr lang="en" sz="2800"/>
              <a:t>, relationship, race, sex, capital gain, capital loss, hours per week, native country and the label which reps &lt;=50k and &gt;</a:t>
            </a:r>
            <a:r>
              <a:rPr lang="en" sz="2800"/>
              <a:t>50k.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1F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cleaning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 Visualization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Fitting the </a:t>
            </a:r>
            <a:r>
              <a:rPr lang="en" sz="2400"/>
              <a:t>dataset into the</a:t>
            </a:r>
            <a:r>
              <a:rPr lang="en" sz="2400"/>
              <a:t> machine learning </a:t>
            </a:r>
            <a:r>
              <a:rPr lang="en" sz="2400"/>
              <a:t>algorithm.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219325" y="1231050"/>
            <a:ext cx="8688000" cy="14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BRIEF  OVERVIEW AND VISUALISATION OF THE DATASET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438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Distribution Of DataSet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573075" y="1082475"/>
            <a:ext cx="78012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 ranges from 17 to 90 years with majority at 25 to 50 years old.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300" y="1433125"/>
            <a:ext cx="6722401" cy="32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771450" y="378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Breakdown of Annual Income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3025"/>
          <a:stretch/>
        </p:blipFill>
        <p:spPr>
          <a:xfrm>
            <a:off x="771450" y="2040400"/>
            <a:ext cx="3588699" cy="23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b="0" l="724" r="0" t="4761"/>
          <a:stretch/>
        </p:blipFill>
        <p:spPr>
          <a:xfrm>
            <a:off x="4433000" y="2107200"/>
            <a:ext cx="3321700" cy="23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919750" y="1271875"/>
            <a:ext cx="2922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Education 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433000" y="1333250"/>
            <a:ext cx="2922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Marital status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748400" y="322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Breakdown of Annual Income Cont’d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3589574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850" y="1990725"/>
            <a:ext cx="365125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649350" y="392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Breakdown of Annual Income Cont’d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98525" y="1386700"/>
            <a:ext cx="74712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Gender distribution 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950" y="1895463"/>
            <a:ext cx="5781125" cy="2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