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DM Sans Medium"/>
      <p:regular r:id="rId44"/>
      <p:bold r:id="rId45"/>
      <p:italic r:id="rId46"/>
      <p:boldItalic r:id="rId47"/>
    </p:embeddedFont>
    <p:embeddedFont>
      <p:font typeface="Merriweather"/>
      <p:regular r:id="rId48"/>
      <p:bold r:id="rId49"/>
      <p:italic r:id="rId50"/>
      <p:boldItalic r:id="rId51"/>
    </p:embeddedFont>
    <p:embeddedFont>
      <p:font typeface="DM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DMSansMedium-regular.fntdata"/><Relationship Id="rId43" Type="http://schemas.openxmlformats.org/officeDocument/2006/relationships/slide" Target="slides/slide38.xml"/><Relationship Id="rId46" Type="http://schemas.openxmlformats.org/officeDocument/2006/relationships/font" Target="fonts/DMSansMedium-italic.fntdata"/><Relationship Id="rId45" Type="http://schemas.openxmlformats.org/officeDocument/2006/relationships/font" Target="fonts/DMSans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erriweather-regular.fntdata"/><Relationship Id="rId47" Type="http://schemas.openxmlformats.org/officeDocument/2006/relationships/font" Target="fonts/DMSansMedium-boldItalic.fntdata"/><Relationship Id="rId49"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erriweather-boldItalic.fntdata"/><Relationship Id="rId50" Type="http://schemas.openxmlformats.org/officeDocument/2006/relationships/font" Target="fonts/Merriweather-italic.fntdata"/><Relationship Id="rId53" Type="http://schemas.openxmlformats.org/officeDocument/2006/relationships/font" Target="fonts/DMSans-bold.fntdata"/><Relationship Id="rId52" Type="http://schemas.openxmlformats.org/officeDocument/2006/relationships/font" Target="fonts/DMSans-regular.fntdata"/><Relationship Id="rId11" Type="http://schemas.openxmlformats.org/officeDocument/2006/relationships/slide" Target="slides/slide6.xml"/><Relationship Id="rId55" Type="http://schemas.openxmlformats.org/officeDocument/2006/relationships/font" Target="fonts/DMSans-boldItalic.fntdata"/><Relationship Id="rId10" Type="http://schemas.openxmlformats.org/officeDocument/2006/relationships/slide" Target="slides/slide5.xml"/><Relationship Id="rId54" Type="http://schemas.openxmlformats.org/officeDocument/2006/relationships/font" Target="fonts/DM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1bb866ce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1bb866ce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1c3011cb3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1c3011cb3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1c3011cb3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1c3011cb3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1bb866ce08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1bb866ce08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d65adb99c2_7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d65adb99c2_7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d65adb99c2_7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d65adb99c2_7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d65adb99c2_7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d65adb99c2_7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1c3011cb3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1c3011cb3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d66fd2276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d66fd2276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1c3011cb3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1c3011cb3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Wood homes are insulated poorly, high appliance usage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1bb866ce08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1bb866ce08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bb866ce0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1bb866ce0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1c3011cb3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1c3011cb3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1c3011cb3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1c3011cb3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1c3011cb3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1c3011cb3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1c3011cb3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1c3011cb3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1c3011cb3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1c3011cb3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1c3011cb3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1c3011cb3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1bb866ce08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1bb866ce08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1bb866ce08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1bb866ce08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d65adb99c2_7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d65adb99c2_7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d65adb99c2_7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d65adb99c2_7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1bb866ce0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1bb866ce0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1bb866ce08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1bb866ce08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5000"/>
              </a:lnSpc>
              <a:spcBef>
                <a:spcPts val="0"/>
              </a:spcBef>
              <a:spcAft>
                <a:spcPts val="0"/>
              </a:spcAft>
              <a:buClr>
                <a:schemeClr val="dk1"/>
              </a:buClr>
              <a:buSzPts val="1100"/>
              <a:buFont typeface="Arial"/>
              <a:buNone/>
            </a:pPr>
            <a:r>
              <a:rPr lang="en" sz="900">
                <a:solidFill>
                  <a:srgbClr val="00FF00"/>
                </a:solidFill>
                <a:highlight>
                  <a:srgbClr val="0B0B0B"/>
                </a:highlight>
                <a:latin typeface="Courier New"/>
                <a:ea typeface="Courier New"/>
                <a:cs typeface="Courier New"/>
                <a:sym typeface="Courier New"/>
              </a:rPr>
              <a:t>0.6890425</a:t>
            </a:r>
            <a:endParaRPr sz="900">
              <a:solidFill>
                <a:srgbClr val="00FF00"/>
              </a:solidFill>
              <a:highlight>
                <a:srgbClr val="0B0B0B"/>
              </a:highlight>
              <a:latin typeface="Courier New"/>
              <a:ea typeface="Courier New"/>
              <a:cs typeface="Courier New"/>
              <a:sym typeface="Courier New"/>
            </a:endParaRPr>
          </a:p>
          <a:p>
            <a:pPr indent="0" lvl="0" marL="0" rtl="0" algn="l">
              <a:spcBef>
                <a:spcPts val="0"/>
              </a:spcBef>
              <a:spcAft>
                <a:spcPts val="0"/>
              </a:spcAft>
              <a:buNone/>
            </a:pPr>
            <a:r>
              <a:t/>
            </a:r>
            <a:endParaRPr sz="900">
              <a:solidFill>
                <a:srgbClr val="00FF00"/>
              </a:solidFill>
              <a:highlight>
                <a:srgbClr val="0B0B0B"/>
              </a:highlight>
              <a:latin typeface="Courier New"/>
              <a:ea typeface="Courier New"/>
              <a:cs typeface="Courier New"/>
              <a:sym typeface="Courier New"/>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d65adb99c2_7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d65adb99c2_7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1bb866ce08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1bb866ce08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31c3011cb3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31c3011cb3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1c3011cb3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1c3011cb3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1bb866ce08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1bb866ce08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d65adb99c2_7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d65adb99c2_7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d66fd227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d66fd227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d65adb99c2_7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2d65adb99c2_7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1bb866ce08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1bb866ce08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1bb866ce0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1bb866ce0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1bb866ce08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1bb866ce08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1bb866ce08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1bb866ce08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d65adb99c2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d65adb99c2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1bb866ce08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1bb866ce08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SzPts val="1000"/>
              <a:buChar char="●"/>
              <a:defRPr/>
            </a:lvl1pPr>
            <a:lvl2pPr indent="-279400" lvl="1" marL="914400" algn="ctr">
              <a:spcBef>
                <a:spcPts val="0"/>
              </a:spcBef>
              <a:spcAft>
                <a:spcPts val="0"/>
              </a:spcAft>
              <a:buSzPts val="8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slide" type="title">
  <p:cSld name="TITLE">
    <p:bg>
      <p:bgPr>
        <a:solidFill>
          <a:schemeClr val="dk1"/>
        </a:solidFill>
      </p:bgPr>
    </p:bg>
    <p:spTree>
      <p:nvGrpSpPr>
        <p:cNvPr id="131" name="Shape 131"/>
        <p:cNvGrpSpPr/>
        <p:nvPr/>
      </p:nvGrpSpPr>
      <p:grpSpPr>
        <a:xfrm>
          <a:off x="0" y="0"/>
          <a:ext cx="0" cy="0"/>
          <a:chOff x="0" y="0"/>
          <a:chExt cx="0" cy="0"/>
        </a:xfrm>
      </p:grpSpPr>
      <p:sp>
        <p:nvSpPr>
          <p:cNvPr id="132" name="Google Shape;132;p23"/>
          <p:cNvSpPr txBox="1"/>
          <p:nvPr>
            <p:ph idx="1" type="body"/>
          </p:nvPr>
        </p:nvSpPr>
        <p:spPr>
          <a:xfrm>
            <a:off x="196951" y="4737750"/>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33" name="Google Shape;133;p23"/>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p:txBody>
      </p:sp>
      <p:sp>
        <p:nvSpPr>
          <p:cNvPr id="134" name="Google Shape;134;p23"/>
          <p:cNvSpPr txBox="1"/>
          <p:nvPr>
            <p:ph idx="2" type="subTitle"/>
          </p:nvPr>
        </p:nvSpPr>
        <p:spPr>
          <a:xfrm>
            <a:off x="196950" y="2171250"/>
            <a:ext cx="3986700" cy="55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35" name="Google Shape;135;p23"/>
          <p:cNvSpPr/>
          <p:nvPr>
            <p:ph idx="3" type="pic"/>
          </p:nvPr>
        </p:nvSpPr>
        <p:spPr>
          <a:xfrm>
            <a:off x="4437578" y="2171250"/>
            <a:ext cx="4509600" cy="2775600"/>
          </a:xfrm>
          <a:prstGeom prst="round2DiagRect">
            <a:avLst>
              <a:gd fmla="val 16667" name="adj1"/>
              <a:gd fmla="val 0" name="adj2"/>
            </a:avLst>
          </a:prstGeom>
          <a:noFill/>
          <a:ln>
            <a:noFill/>
          </a:ln>
        </p:spPr>
      </p:sp>
      <p:sp>
        <p:nvSpPr>
          <p:cNvPr id="136" name="Google Shape;136;p23"/>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 type="secHead">
  <p:cSld name="SECTION_HEADER">
    <p:spTree>
      <p:nvGrpSpPr>
        <p:cNvPr id="137" name="Shape 137"/>
        <p:cNvGrpSpPr/>
        <p:nvPr/>
      </p:nvGrpSpPr>
      <p:grpSpPr>
        <a:xfrm>
          <a:off x="0" y="0"/>
          <a:ext cx="0" cy="0"/>
          <a:chOff x="0" y="0"/>
          <a:chExt cx="0" cy="0"/>
        </a:xfrm>
      </p:grpSpPr>
      <p:sp>
        <p:nvSpPr>
          <p:cNvPr id="138" name="Google Shape;138;p24"/>
          <p:cNvSpPr txBox="1"/>
          <p:nvPr>
            <p:ph type="title"/>
          </p:nvPr>
        </p:nvSpPr>
        <p:spPr>
          <a:xfrm>
            <a:off x="511953" y="5885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0" name="Google Shape;140;p24"/>
          <p:cNvSpPr txBox="1"/>
          <p:nvPr>
            <p:ph idx="2" type="title"/>
          </p:nvPr>
        </p:nvSpPr>
        <p:spPr>
          <a:xfrm>
            <a:off x="511953" y="14303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1" name="Google Shape;141;p24"/>
          <p:cNvSpPr txBox="1"/>
          <p:nvPr>
            <p:ph idx="3" type="title"/>
          </p:nvPr>
        </p:nvSpPr>
        <p:spPr>
          <a:xfrm>
            <a:off x="511953" y="22721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2" name="Google Shape;142;p24"/>
          <p:cNvSpPr txBox="1"/>
          <p:nvPr>
            <p:ph idx="4" type="title"/>
          </p:nvPr>
        </p:nvSpPr>
        <p:spPr>
          <a:xfrm>
            <a:off x="511953" y="31139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3" name="Google Shape;143;p24"/>
          <p:cNvSpPr txBox="1"/>
          <p:nvPr>
            <p:ph idx="5" type="title"/>
          </p:nvPr>
        </p:nvSpPr>
        <p:spPr>
          <a:xfrm>
            <a:off x="511953" y="39557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4" name="Google Shape;144;p24"/>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45" name="Google Shape;145;p24"/>
          <p:cNvSpPr txBox="1"/>
          <p:nvPr>
            <p:ph idx="6"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type="tx">
  <p:cSld name="TITLE_AND_BODY">
    <p:spTree>
      <p:nvGrpSpPr>
        <p:cNvPr id="146" name="Shape 146"/>
        <p:cNvGrpSpPr/>
        <p:nvPr/>
      </p:nvGrpSpPr>
      <p:grpSpPr>
        <a:xfrm>
          <a:off x="0" y="0"/>
          <a:ext cx="0" cy="0"/>
          <a:chOff x="0" y="0"/>
          <a:chExt cx="0" cy="0"/>
        </a:xfrm>
      </p:grpSpPr>
      <p:sp>
        <p:nvSpPr>
          <p:cNvPr id="147" name="Google Shape;14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8" name="Google Shape;148;p25"/>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p:txBody>
      </p:sp>
      <p:sp>
        <p:nvSpPr>
          <p:cNvPr id="149" name="Google Shape;149;p25"/>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50" name="Google Shape;150;p25"/>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AND_BODY_1">
    <p:bg>
      <p:bgPr>
        <a:solidFill>
          <a:schemeClr val="dk1"/>
        </a:solidFill>
      </p:bgPr>
    </p:bg>
    <p:spTree>
      <p:nvGrpSpPr>
        <p:cNvPr id="151" name="Shape 151"/>
        <p:cNvGrpSpPr/>
        <p:nvPr/>
      </p:nvGrpSpPr>
      <p:grpSpPr>
        <a:xfrm>
          <a:off x="0" y="0"/>
          <a:ext cx="0" cy="0"/>
          <a:chOff x="0" y="0"/>
          <a:chExt cx="0" cy="0"/>
        </a:xfrm>
      </p:grpSpPr>
      <p:sp>
        <p:nvSpPr>
          <p:cNvPr id="152" name="Google Shape;15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53" name="Google Shape;153;p26"/>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p:txBody>
      </p:sp>
      <p:sp>
        <p:nvSpPr>
          <p:cNvPr id="154" name="Google Shape;154;p26"/>
          <p:cNvSpPr txBox="1"/>
          <p:nvPr>
            <p:ph idx="2"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55" name="Google Shape;155;p26"/>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1" type="twoColTx">
  <p:cSld name="TITLE_AND_TWO_COLUMNS">
    <p:spTree>
      <p:nvGrpSpPr>
        <p:cNvPr id="156" name="Shape 156"/>
        <p:cNvGrpSpPr/>
        <p:nvPr/>
      </p:nvGrpSpPr>
      <p:grpSpPr>
        <a:xfrm>
          <a:off x="0" y="0"/>
          <a:ext cx="0" cy="0"/>
          <a:chOff x="0" y="0"/>
          <a:chExt cx="0" cy="0"/>
        </a:xfrm>
      </p:grpSpPr>
      <p:sp>
        <p:nvSpPr>
          <p:cNvPr id="157" name="Google Shape;157;p27"/>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58" name="Google Shape;158;p27"/>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dk1"/>
              </a:buClr>
              <a:buSzPts val="1000"/>
              <a:buChar char="●"/>
              <a:defRPr>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a:solidFill>
                  <a:schemeClr val="dk1"/>
                </a:solidFill>
              </a:defRPr>
            </a:lvl3pPr>
            <a:lvl4pPr indent="-292100" lvl="3" marL="1828800">
              <a:lnSpc>
                <a:spcPct val="100000"/>
              </a:lnSpc>
              <a:spcBef>
                <a:spcPts val="0"/>
              </a:spcBef>
              <a:spcAft>
                <a:spcPts val="0"/>
              </a:spcAft>
              <a:buClr>
                <a:schemeClr val="dk1"/>
              </a:buClr>
              <a:buSzPts val="1000"/>
              <a:buChar char="●"/>
              <a:defRPr>
                <a:solidFill>
                  <a:schemeClr val="dk1"/>
                </a:solidFill>
              </a:defRPr>
            </a:lvl4pPr>
            <a:lvl5pPr indent="-292100" lvl="4" marL="2286000">
              <a:lnSpc>
                <a:spcPct val="100000"/>
              </a:lnSpc>
              <a:spcBef>
                <a:spcPts val="0"/>
              </a:spcBef>
              <a:spcAft>
                <a:spcPts val="0"/>
              </a:spcAft>
              <a:buClr>
                <a:schemeClr val="dk1"/>
              </a:buClr>
              <a:buSzPts val="1000"/>
              <a:buChar char="○"/>
              <a:defRPr>
                <a:solidFill>
                  <a:schemeClr val="dk1"/>
                </a:solidFill>
              </a:defRPr>
            </a:lvl5pPr>
            <a:lvl6pPr indent="-292100" lvl="5" marL="2743200">
              <a:lnSpc>
                <a:spcPct val="100000"/>
              </a:lnSpc>
              <a:spcBef>
                <a:spcPts val="0"/>
              </a:spcBef>
              <a:spcAft>
                <a:spcPts val="0"/>
              </a:spcAft>
              <a:buClr>
                <a:schemeClr val="dk1"/>
              </a:buClr>
              <a:buSzPts val="1000"/>
              <a:buChar char="■"/>
              <a:defRPr>
                <a:solidFill>
                  <a:schemeClr val="dk1"/>
                </a:solidFill>
              </a:defRPr>
            </a:lvl6pPr>
            <a:lvl7pPr indent="-292100" lvl="6" marL="3200400">
              <a:lnSpc>
                <a:spcPct val="100000"/>
              </a:lnSpc>
              <a:spcBef>
                <a:spcPts val="0"/>
              </a:spcBef>
              <a:spcAft>
                <a:spcPts val="0"/>
              </a:spcAft>
              <a:buClr>
                <a:schemeClr val="dk1"/>
              </a:buClr>
              <a:buSzPts val="1000"/>
              <a:buChar char="●"/>
              <a:defRPr>
                <a:solidFill>
                  <a:schemeClr val="dk1"/>
                </a:solidFill>
              </a:defRPr>
            </a:lvl7pPr>
            <a:lvl8pPr indent="-292100" lvl="7" marL="3657600">
              <a:lnSpc>
                <a:spcPct val="100000"/>
              </a:lnSpc>
              <a:spcBef>
                <a:spcPts val="0"/>
              </a:spcBef>
              <a:spcAft>
                <a:spcPts val="0"/>
              </a:spcAft>
              <a:buClr>
                <a:schemeClr val="dk1"/>
              </a:buClr>
              <a:buSzPts val="1000"/>
              <a:buChar char="○"/>
              <a:defRPr>
                <a:solidFill>
                  <a:schemeClr val="dk1"/>
                </a:solidFill>
              </a:defRPr>
            </a:lvl8pPr>
            <a:lvl9pPr indent="-292100" lvl="8" marL="4114800">
              <a:lnSpc>
                <a:spcPct val="100000"/>
              </a:lnSpc>
              <a:spcBef>
                <a:spcPts val="0"/>
              </a:spcBef>
              <a:spcAft>
                <a:spcPts val="0"/>
              </a:spcAft>
              <a:buClr>
                <a:schemeClr val="dk1"/>
              </a:buClr>
              <a:buSzPts val="1000"/>
              <a:buChar char="■"/>
              <a:defRPr>
                <a:solidFill>
                  <a:schemeClr val="dk1"/>
                </a:solidFill>
              </a:defRPr>
            </a:lvl9pPr>
          </a:lstStyle>
          <a:p/>
        </p:txBody>
      </p:sp>
      <p:sp>
        <p:nvSpPr>
          <p:cNvPr id="159" name="Google Shape;15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0" name="Google Shape;160;p27"/>
          <p:cNvSpPr/>
          <p:nvPr>
            <p:ph idx="2" type="pic"/>
          </p:nvPr>
        </p:nvSpPr>
        <p:spPr>
          <a:xfrm>
            <a:off x="3726325" y="669925"/>
            <a:ext cx="5220900" cy="4276800"/>
          </a:xfrm>
          <a:prstGeom prst="round2DiagRect">
            <a:avLst>
              <a:gd fmla="val 16667" name="adj1"/>
              <a:gd fmla="val 0" name="adj2"/>
            </a:avLst>
          </a:prstGeom>
          <a:noFill/>
          <a:ln>
            <a:noFill/>
          </a:ln>
        </p:spPr>
      </p:sp>
      <p:sp>
        <p:nvSpPr>
          <p:cNvPr id="161" name="Google Shape;161;p27"/>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62" name="Google Shape;162;p27"/>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2">
  <p:cSld name="TITLE_AND_TWO_COLUMNS_1">
    <p:bg>
      <p:bgPr>
        <a:solidFill>
          <a:schemeClr val="dk1"/>
        </a:solidFill>
      </p:bgPr>
    </p:bg>
    <p:spTree>
      <p:nvGrpSpPr>
        <p:cNvPr id="163" name="Shape 163"/>
        <p:cNvGrpSpPr/>
        <p:nvPr/>
      </p:nvGrpSpPr>
      <p:grpSpPr>
        <a:xfrm>
          <a:off x="0" y="0"/>
          <a:ext cx="0" cy="0"/>
          <a:chOff x="0" y="0"/>
          <a:chExt cx="0" cy="0"/>
        </a:xfrm>
      </p:grpSpPr>
      <p:sp>
        <p:nvSpPr>
          <p:cNvPr id="164" name="Google Shape;164;p28"/>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p:txBody>
      </p:sp>
      <p:sp>
        <p:nvSpPr>
          <p:cNvPr id="165" name="Google Shape;165;p28"/>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lt1"/>
              </a:buClr>
              <a:buSzPts val="1000"/>
              <a:buChar char="●"/>
              <a:defRPr>
                <a:solidFill>
                  <a:schemeClr val="lt1"/>
                </a:solidFill>
              </a:defRPr>
            </a:lvl1pPr>
            <a:lvl2pPr indent="-292100" lvl="1" marL="914400">
              <a:lnSpc>
                <a:spcPct val="100000"/>
              </a:lnSpc>
              <a:spcBef>
                <a:spcPts val="0"/>
              </a:spcBef>
              <a:spcAft>
                <a:spcPts val="0"/>
              </a:spcAft>
              <a:buClr>
                <a:schemeClr val="lt1"/>
              </a:buClr>
              <a:buSzPts val="1000"/>
              <a:buChar char="○"/>
              <a:defRPr sz="1000">
                <a:solidFill>
                  <a:schemeClr val="lt1"/>
                </a:solidFill>
              </a:defRPr>
            </a:lvl2pPr>
            <a:lvl3pPr indent="-292100" lvl="2" marL="1371600">
              <a:lnSpc>
                <a:spcPct val="100000"/>
              </a:lnSpc>
              <a:spcBef>
                <a:spcPts val="0"/>
              </a:spcBef>
              <a:spcAft>
                <a:spcPts val="0"/>
              </a:spcAft>
              <a:buClr>
                <a:schemeClr val="lt1"/>
              </a:buClr>
              <a:buSzPts val="1000"/>
              <a:buChar char="■"/>
              <a:defRPr>
                <a:solidFill>
                  <a:schemeClr val="lt1"/>
                </a:solidFill>
              </a:defRPr>
            </a:lvl3pPr>
            <a:lvl4pPr indent="-292100" lvl="3" marL="1828800">
              <a:lnSpc>
                <a:spcPct val="100000"/>
              </a:lnSpc>
              <a:spcBef>
                <a:spcPts val="0"/>
              </a:spcBef>
              <a:spcAft>
                <a:spcPts val="0"/>
              </a:spcAft>
              <a:buClr>
                <a:schemeClr val="lt1"/>
              </a:buClr>
              <a:buSzPts val="1000"/>
              <a:buChar char="●"/>
              <a:defRPr>
                <a:solidFill>
                  <a:schemeClr val="lt1"/>
                </a:solidFill>
              </a:defRPr>
            </a:lvl4pPr>
            <a:lvl5pPr indent="-292100" lvl="4" marL="2286000">
              <a:lnSpc>
                <a:spcPct val="100000"/>
              </a:lnSpc>
              <a:spcBef>
                <a:spcPts val="0"/>
              </a:spcBef>
              <a:spcAft>
                <a:spcPts val="0"/>
              </a:spcAft>
              <a:buClr>
                <a:schemeClr val="lt1"/>
              </a:buClr>
              <a:buSzPts val="1000"/>
              <a:buChar char="○"/>
              <a:defRPr>
                <a:solidFill>
                  <a:schemeClr val="lt1"/>
                </a:solidFill>
              </a:defRPr>
            </a:lvl5pPr>
            <a:lvl6pPr indent="-292100" lvl="5" marL="2743200">
              <a:lnSpc>
                <a:spcPct val="100000"/>
              </a:lnSpc>
              <a:spcBef>
                <a:spcPts val="0"/>
              </a:spcBef>
              <a:spcAft>
                <a:spcPts val="0"/>
              </a:spcAft>
              <a:buClr>
                <a:schemeClr val="lt1"/>
              </a:buClr>
              <a:buSzPts val="1000"/>
              <a:buChar char="■"/>
              <a:defRPr>
                <a:solidFill>
                  <a:schemeClr val="lt1"/>
                </a:solidFill>
              </a:defRPr>
            </a:lvl6pPr>
            <a:lvl7pPr indent="-292100" lvl="6" marL="3200400">
              <a:lnSpc>
                <a:spcPct val="100000"/>
              </a:lnSpc>
              <a:spcBef>
                <a:spcPts val="0"/>
              </a:spcBef>
              <a:spcAft>
                <a:spcPts val="0"/>
              </a:spcAft>
              <a:buClr>
                <a:schemeClr val="lt1"/>
              </a:buClr>
              <a:buSzPts val="1000"/>
              <a:buChar char="●"/>
              <a:defRPr>
                <a:solidFill>
                  <a:schemeClr val="lt1"/>
                </a:solidFill>
              </a:defRPr>
            </a:lvl7pPr>
            <a:lvl8pPr indent="-292100" lvl="7" marL="3657600">
              <a:lnSpc>
                <a:spcPct val="100000"/>
              </a:lnSpc>
              <a:spcBef>
                <a:spcPts val="0"/>
              </a:spcBef>
              <a:spcAft>
                <a:spcPts val="0"/>
              </a:spcAft>
              <a:buClr>
                <a:schemeClr val="lt1"/>
              </a:buClr>
              <a:buSzPts val="1000"/>
              <a:buChar char="○"/>
              <a:defRPr>
                <a:solidFill>
                  <a:schemeClr val="lt1"/>
                </a:solidFill>
              </a:defRPr>
            </a:lvl8pPr>
            <a:lvl9pPr indent="-292100" lvl="8" marL="4114800">
              <a:lnSpc>
                <a:spcPct val="100000"/>
              </a:lnSpc>
              <a:spcBef>
                <a:spcPts val="0"/>
              </a:spcBef>
              <a:spcAft>
                <a:spcPts val="0"/>
              </a:spcAft>
              <a:buClr>
                <a:schemeClr val="lt1"/>
              </a:buClr>
              <a:buSzPts val="1000"/>
              <a:buChar char="■"/>
              <a:defRPr>
                <a:solidFill>
                  <a:schemeClr val="lt1"/>
                </a:solidFill>
              </a:defRPr>
            </a:lvl9pPr>
          </a:lstStyle>
          <a:p/>
        </p:txBody>
      </p:sp>
      <p:sp>
        <p:nvSpPr>
          <p:cNvPr id="166" name="Google Shape;16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7" name="Google Shape;167;p28"/>
          <p:cNvSpPr/>
          <p:nvPr>
            <p:ph idx="2" type="pic"/>
          </p:nvPr>
        </p:nvSpPr>
        <p:spPr>
          <a:xfrm>
            <a:off x="3726325" y="669925"/>
            <a:ext cx="5220900" cy="4276800"/>
          </a:xfrm>
          <a:prstGeom prst="round2DiagRect">
            <a:avLst>
              <a:gd fmla="val 16667" name="adj1"/>
              <a:gd fmla="val 0" name="adj2"/>
            </a:avLst>
          </a:prstGeom>
          <a:noFill/>
          <a:ln>
            <a:noFill/>
          </a:ln>
        </p:spPr>
      </p:sp>
      <p:sp>
        <p:nvSpPr>
          <p:cNvPr id="168" name="Google Shape;168;p28"/>
          <p:cNvSpPr txBox="1"/>
          <p:nvPr>
            <p:ph idx="3"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69" name="Google Shape;169;p28"/>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
        <p:nvSpPr>
          <p:cNvPr id="170" name="Google Shape;170;p28"/>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chart">
  <p:cSld name="SECTION_TITLE_AND_DESCRIPTION">
    <p:bg>
      <p:bgPr>
        <a:solidFill>
          <a:schemeClr val="lt2"/>
        </a:solidFill>
      </p:bgPr>
    </p:bg>
    <p:spTree>
      <p:nvGrpSpPr>
        <p:cNvPr id="171" name="Shape 171"/>
        <p:cNvGrpSpPr/>
        <p:nvPr/>
      </p:nvGrpSpPr>
      <p:grpSpPr>
        <a:xfrm>
          <a:off x="0" y="0"/>
          <a:ext cx="0" cy="0"/>
          <a:chOff x="0" y="0"/>
          <a:chExt cx="0" cy="0"/>
        </a:xfrm>
      </p:grpSpPr>
      <p:sp>
        <p:nvSpPr>
          <p:cNvPr id="172" name="Google Shape;172;p29"/>
          <p:cNvSpPr/>
          <p:nvPr/>
        </p:nvSpPr>
        <p:spPr>
          <a:xfrm>
            <a:off x="4305000" y="-125"/>
            <a:ext cx="4839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3" name="Google Shape;17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74" name="Google Shape;174;p29"/>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p:txBody>
      </p:sp>
      <p:sp>
        <p:nvSpPr>
          <p:cNvPr id="175" name="Google Shape;175;p29"/>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a:lvl3pPr>
            <a:lvl4pPr indent="-292100" lvl="3" marL="1828800">
              <a:lnSpc>
                <a:spcPct val="100000"/>
              </a:lnSpc>
              <a:spcBef>
                <a:spcPts val="0"/>
              </a:spcBef>
              <a:spcAft>
                <a:spcPts val="0"/>
              </a:spcAft>
              <a:buSzPts val="1000"/>
              <a:buChar char="●"/>
              <a:defRPr/>
            </a:lvl4pPr>
            <a:lvl5pPr indent="-292100" lvl="4" marL="2286000">
              <a:lnSpc>
                <a:spcPct val="100000"/>
              </a:lnSpc>
              <a:spcBef>
                <a:spcPts val="0"/>
              </a:spcBef>
              <a:spcAft>
                <a:spcPts val="0"/>
              </a:spcAft>
              <a:buSzPts val="1000"/>
              <a:buChar char="○"/>
              <a:defRPr/>
            </a:lvl5pPr>
            <a:lvl6pPr indent="-292100" lvl="5" marL="2743200">
              <a:lnSpc>
                <a:spcPct val="100000"/>
              </a:lnSpc>
              <a:spcBef>
                <a:spcPts val="0"/>
              </a:spcBef>
              <a:spcAft>
                <a:spcPts val="0"/>
              </a:spcAft>
              <a:buSzPts val="1000"/>
              <a:buChar char="■"/>
              <a:defRPr/>
            </a:lvl6pPr>
            <a:lvl7pPr indent="-292100" lvl="6" marL="3200400">
              <a:lnSpc>
                <a:spcPct val="100000"/>
              </a:lnSpc>
              <a:spcBef>
                <a:spcPts val="0"/>
              </a:spcBef>
              <a:spcAft>
                <a:spcPts val="0"/>
              </a:spcAft>
              <a:buSzPts val="1000"/>
              <a:buChar char="●"/>
              <a:defRPr/>
            </a:lvl7pPr>
            <a:lvl8pPr indent="-292100" lvl="7" marL="3657600">
              <a:lnSpc>
                <a:spcPct val="100000"/>
              </a:lnSpc>
              <a:spcBef>
                <a:spcPts val="0"/>
              </a:spcBef>
              <a:spcAft>
                <a:spcPts val="0"/>
              </a:spcAft>
              <a:buSzPts val="1000"/>
              <a:buChar char="○"/>
              <a:defRPr/>
            </a:lvl8pPr>
            <a:lvl9pPr indent="-292100" lvl="8" marL="4114800">
              <a:lnSpc>
                <a:spcPct val="100000"/>
              </a:lnSpc>
              <a:spcBef>
                <a:spcPts val="0"/>
              </a:spcBef>
              <a:spcAft>
                <a:spcPts val="0"/>
              </a:spcAft>
              <a:buSzPts val="1000"/>
              <a:buChar char="■"/>
              <a:defRPr/>
            </a:lvl9pPr>
          </a:lstStyle>
          <a:p/>
        </p:txBody>
      </p:sp>
      <p:sp>
        <p:nvSpPr>
          <p:cNvPr id="176" name="Google Shape;176;p29"/>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77" name="Google Shape;177;p29"/>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APTION_ONLY">
    <p:bg>
      <p:bgPr>
        <a:solidFill>
          <a:schemeClr val="lt2"/>
        </a:solidFill>
      </p:bgPr>
    </p:bg>
    <p:spTree>
      <p:nvGrpSpPr>
        <p:cNvPr id="178" name="Shape 178"/>
        <p:cNvGrpSpPr/>
        <p:nvPr/>
      </p:nvGrpSpPr>
      <p:grpSpPr>
        <a:xfrm>
          <a:off x="0" y="0"/>
          <a:ext cx="0" cy="0"/>
          <a:chOff x="0" y="0"/>
          <a:chExt cx="0" cy="0"/>
        </a:xfrm>
      </p:grpSpPr>
      <p:sp>
        <p:nvSpPr>
          <p:cNvPr id="179" name="Google Shape;17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80" name="Google Shape;180;p30"/>
          <p:cNvSpPr txBox="1"/>
          <p:nvPr>
            <p:ph idx="1" type="body"/>
          </p:nvPr>
        </p:nvSpPr>
        <p:spPr>
          <a:xfrm>
            <a:off x="203000" y="89145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1" name="Google Shape;181;p30"/>
          <p:cNvSpPr txBox="1"/>
          <p:nvPr>
            <p:ph idx="2" type="body"/>
          </p:nvPr>
        </p:nvSpPr>
        <p:spPr>
          <a:xfrm>
            <a:off x="2030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2" name="Google Shape;182;p30"/>
          <p:cNvSpPr txBox="1"/>
          <p:nvPr>
            <p:ph idx="3" type="body"/>
          </p:nvPr>
        </p:nvSpPr>
        <p:spPr>
          <a:xfrm>
            <a:off x="2030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3" name="Google Shape;183;p30"/>
          <p:cNvSpPr txBox="1"/>
          <p:nvPr>
            <p:ph idx="4" type="body"/>
          </p:nvPr>
        </p:nvSpPr>
        <p:spPr>
          <a:xfrm>
            <a:off x="2030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4" name="Google Shape;184;p30"/>
          <p:cNvSpPr txBox="1"/>
          <p:nvPr>
            <p:ph idx="5" type="body"/>
          </p:nvPr>
        </p:nvSpPr>
        <p:spPr>
          <a:xfrm>
            <a:off x="2030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5" name="Google Shape;185;p30"/>
          <p:cNvSpPr txBox="1"/>
          <p:nvPr>
            <p:ph idx="6" type="body"/>
          </p:nvPr>
        </p:nvSpPr>
        <p:spPr>
          <a:xfrm>
            <a:off x="2030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6" name="Google Shape;186;p30"/>
          <p:cNvSpPr txBox="1"/>
          <p:nvPr>
            <p:ph idx="7" type="body"/>
          </p:nvPr>
        </p:nvSpPr>
        <p:spPr>
          <a:xfrm>
            <a:off x="2030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7" name="Google Shape;187;p30"/>
          <p:cNvSpPr txBox="1"/>
          <p:nvPr>
            <p:ph idx="8" type="body"/>
          </p:nvPr>
        </p:nvSpPr>
        <p:spPr>
          <a:xfrm>
            <a:off x="203000" y="386240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8" name="Google Shape;188;p30"/>
          <p:cNvSpPr txBox="1"/>
          <p:nvPr>
            <p:ph idx="9" type="body"/>
          </p:nvPr>
        </p:nvSpPr>
        <p:spPr>
          <a:xfrm>
            <a:off x="2030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9" name="Google Shape;189;p30"/>
          <p:cNvSpPr txBox="1"/>
          <p:nvPr>
            <p:ph idx="13" type="body"/>
          </p:nvPr>
        </p:nvSpPr>
        <p:spPr>
          <a:xfrm>
            <a:off x="32496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0" name="Google Shape;190;p30"/>
          <p:cNvSpPr txBox="1"/>
          <p:nvPr>
            <p:ph idx="14" type="body"/>
          </p:nvPr>
        </p:nvSpPr>
        <p:spPr>
          <a:xfrm>
            <a:off x="32496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1" name="Google Shape;191;p30"/>
          <p:cNvSpPr txBox="1"/>
          <p:nvPr>
            <p:ph idx="15" type="body"/>
          </p:nvPr>
        </p:nvSpPr>
        <p:spPr>
          <a:xfrm>
            <a:off x="32496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2" name="Google Shape;192;p30"/>
          <p:cNvSpPr txBox="1"/>
          <p:nvPr>
            <p:ph idx="16" type="body"/>
          </p:nvPr>
        </p:nvSpPr>
        <p:spPr>
          <a:xfrm>
            <a:off x="32496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3" name="Google Shape;193;p30"/>
          <p:cNvSpPr txBox="1"/>
          <p:nvPr>
            <p:ph idx="17" type="body"/>
          </p:nvPr>
        </p:nvSpPr>
        <p:spPr>
          <a:xfrm>
            <a:off x="32496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4" name="Google Shape;194;p30"/>
          <p:cNvSpPr txBox="1"/>
          <p:nvPr>
            <p:ph idx="18" type="body"/>
          </p:nvPr>
        </p:nvSpPr>
        <p:spPr>
          <a:xfrm>
            <a:off x="32496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5" name="Google Shape;195;p30"/>
          <p:cNvSpPr txBox="1"/>
          <p:nvPr>
            <p:ph idx="19" type="body"/>
          </p:nvPr>
        </p:nvSpPr>
        <p:spPr>
          <a:xfrm>
            <a:off x="32496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6" name="Google Shape;196;p30"/>
          <p:cNvSpPr txBox="1"/>
          <p:nvPr>
            <p:ph idx="20" type="body"/>
          </p:nvPr>
        </p:nvSpPr>
        <p:spPr>
          <a:xfrm>
            <a:off x="32496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7" name="Google Shape;197;p30"/>
          <p:cNvSpPr txBox="1"/>
          <p:nvPr>
            <p:ph idx="21" type="body"/>
          </p:nvPr>
        </p:nvSpPr>
        <p:spPr>
          <a:xfrm>
            <a:off x="32496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8" name="Google Shape;198;p30"/>
          <p:cNvSpPr txBox="1"/>
          <p:nvPr>
            <p:ph idx="22" type="body"/>
          </p:nvPr>
        </p:nvSpPr>
        <p:spPr>
          <a:xfrm>
            <a:off x="62962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9" name="Google Shape;199;p30"/>
          <p:cNvSpPr txBox="1"/>
          <p:nvPr>
            <p:ph idx="23" type="body"/>
          </p:nvPr>
        </p:nvSpPr>
        <p:spPr>
          <a:xfrm>
            <a:off x="62962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0" name="Google Shape;200;p30"/>
          <p:cNvSpPr txBox="1"/>
          <p:nvPr>
            <p:ph idx="24" type="body"/>
          </p:nvPr>
        </p:nvSpPr>
        <p:spPr>
          <a:xfrm>
            <a:off x="62962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1" name="Google Shape;201;p30"/>
          <p:cNvSpPr txBox="1"/>
          <p:nvPr>
            <p:ph idx="25" type="body"/>
          </p:nvPr>
        </p:nvSpPr>
        <p:spPr>
          <a:xfrm>
            <a:off x="62962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2" name="Google Shape;202;p30"/>
          <p:cNvSpPr txBox="1"/>
          <p:nvPr>
            <p:ph idx="26" type="body"/>
          </p:nvPr>
        </p:nvSpPr>
        <p:spPr>
          <a:xfrm>
            <a:off x="62962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3" name="Google Shape;203;p30"/>
          <p:cNvSpPr txBox="1"/>
          <p:nvPr>
            <p:ph idx="27" type="body"/>
          </p:nvPr>
        </p:nvSpPr>
        <p:spPr>
          <a:xfrm>
            <a:off x="62962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4" name="Google Shape;204;p30"/>
          <p:cNvSpPr txBox="1"/>
          <p:nvPr>
            <p:ph idx="28" type="body"/>
          </p:nvPr>
        </p:nvSpPr>
        <p:spPr>
          <a:xfrm>
            <a:off x="62962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5" name="Google Shape;205;p30"/>
          <p:cNvSpPr txBox="1"/>
          <p:nvPr>
            <p:ph idx="29" type="body"/>
          </p:nvPr>
        </p:nvSpPr>
        <p:spPr>
          <a:xfrm>
            <a:off x="62962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6" name="Google Shape;206;p30"/>
          <p:cNvSpPr txBox="1"/>
          <p:nvPr>
            <p:ph idx="30" type="body"/>
          </p:nvPr>
        </p:nvSpPr>
        <p:spPr>
          <a:xfrm>
            <a:off x="6296200" y="4130600"/>
            <a:ext cx="2644800" cy="268200"/>
          </a:xfrm>
          <a:prstGeom prst="rect">
            <a:avLst/>
          </a:prstGeom>
        </p:spPr>
        <p:txBody>
          <a:bodyPr anchorCtr="0" anchor="t" bIns="91425" lIns="91425" spcFirstLastPara="1" rIns="91425" wrap="square" tIns="91425">
            <a:no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7" name="Google Shape;207;p30"/>
          <p:cNvSpPr txBox="1"/>
          <p:nvPr>
            <p:ph idx="31"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08" name="Google Shape;208;p30"/>
          <p:cNvSpPr txBox="1"/>
          <p:nvPr>
            <p:ph idx="3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SzPts val="800"/>
              <a:buChar char="●"/>
              <a:defRPr sz="800"/>
            </a:lvl1pPr>
            <a:lvl2pPr indent="-279400" lvl="1" marL="914400" algn="r">
              <a:spcBef>
                <a:spcPts val="0"/>
              </a:spcBef>
              <a:spcAft>
                <a:spcPts val="0"/>
              </a:spcAft>
              <a:buSzPts val="800"/>
              <a:buChar char="○"/>
              <a:defRPr/>
            </a:lvl2pPr>
            <a:lvl3pPr indent="-279400" lvl="2" marL="1371600" algn="r">
              <a:spcBef>
                <a:spcPts val="0"/>
              </a:spcBef>
              <a:spcAft>
                <a:spcPts val="0"/>
              </a:spcAft>
              <a:buSzPts val="800"/>
              <a:buChar char="■"/>
              <a:defRPr sz="800"/>
            </a:lvl3pPr>
            <a:lvl4pPr indent="-279400" lvl="3" marL="1828800" algn="r">
              <a:spcBef>
                <a:spcPts val="0"/>
              </a:spcBef>
              <a:spcAft>
                <a:spcPts val="0"/>
              </a:spcAft>
              <a:buSzPts val="800"/>
              <a:buChar char="●"/>
              <a:defRPr sz="800"/>
            </a:lvl4pPr>
            <a:lvl5pPr indent="-279400" lvl="4" marL="2286000" algn="r">
              <a:spcBef>
                <a:spcPts val="0"/>
              </a:spcBef>
              <a:spcAft>
                <a:spcPts val="0"/>
              </a:spcAft>
              <a:buSzPts val="800"/>
              <a:buChar char="○"/>
              <a:defRPr sz="800"/>
            </a:lvl5pPr>
            <a:lvl6pPr indent="-279400" lvl="5" marL="2743200" algn="r">
              <a:spcBef>
                <a:spcPts val="0"/>
              </a:spcBef>
              <a:spcAft>
                <a:spcPts val="0"/>
              </a:spcAft>
              <a:buSzPts val="800"/>
              <a:buChar char="■"/>
              <a:defRPr sz="800"/>
            </a:lvl6pPr>
            <a:lvl7pPr indent="-279400" lvl="6" marL="3200400" algn="r">
              <a:spcBef>
                <a:spcPts val="0"/>
              </a:spcBef>
              <a:spcAft>
                <a:spcPts val="0"/>
              </a:spcAft>
              <a:buSzPts val="800"/>
              <a:buChar char="●"/>
              <a:defRPr sz="800"/>
            </a:lvl7pPr>
            <a:lvl8pPr indent="-279400" lvl="7" marL="3657600" algn="r">
              <a:spcBef>
                <a:spcPts val="0"/>
              </a:spcBef>
              <a:spcAft>
                <a:spcPts val="0"/>
              </a:spcAft>
              <a:buSzPts val="800"/>
              <a:buChar char="○"/>
              <a:defRPr sz="800"/>
            </a:lvl8pPr>
            <a:lvl9pPr indent="-279400" lvl="8" marL="4114800" algn="r">
              <a:spcBef>
                <a:spcPts val="0"/>
              </a:spcBef>
              <a:spcAft>
                <a:spcPts val="0"/>
              </a:spcAft>
              <a:buSzPts val="800"/>
              <a:buChar char="■"/>
              <a:defRPr sz="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p:cSld name="CUSTOM">
    <p:spTree>
      <p:nvGrpSpPr>
        <p:cNvPr id="209" name="Shape 209"/>
        <p:cNvGrpSpPr/>
        <p:nvPr/>
      </p:nvGrpSpPr>
      <p:grpSpPr>
        <a:xfrm>
          <a:off x="0" y="0"/>
          <a:ext cx="0" cy="0"/>
          <a:chOff x="0" y="0"/>
          <a:chExt cx="0" cy="0"/>
        </a:xfrm>
      </p:grpSpPr>
      <p:sp>
        <p:nvSpPr>
          <p:cNvPr id="210" name="Google Shape;21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1" name="Google Shape;211;p31"/>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12" name="Google Shape;212;p31"/>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0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1760100"/>
          </a:xfrm>
          <a:prstGeom prst="rect">
            <a:avLst/>
          </a:prstGeom>
          <a:noFill/>
          <a:ln>
            <a:noFill/>
          </a:ln>
        </p:spPr>
        <p:txBody>
          <a:bodyPr anchorCtr="0" anchor="t" bIns="91425" lIns="91425" spcFirstLastPara="1" rIns="91425" wrap="square" tIns="91425">
            <a:normAutofit/>
          </a:bodyPr>
          <a:lstStyle>
            <a:lvl1pPr indent="-292100" lvl="0" marL="457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indent="-279400" lvl="1" marL="914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indent="-292100" lvl="2" marL="1371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indent="-292100" lvl="3" marL="1828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indent="-292100" lvl="4" marL="22860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indent="-292100" lvl="5" marL="2743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indent="-292100" lvl="6" marL="32004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indent="-292100" lvl="7" marL="3657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indent="-292100" lvl="8" marL="4114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800">
                <a:solidFill>
                  <a:schemeClr val="dk1"/>
                </a:solidFill>
                <a:latin typeface="DM Sans"/>
                <a:ea typeface="DM Sans"/>
                <a:cs typeface="DM Sans"/>
                <a:sym typeface="DM Sans"/>
              </a:defRPr>
            </a:lvl1pPr>
            <a:lvl2pPr lvl="1" algn="r">
              <a:buNone/>
              <a:defRPr sz="800">
                <a:solidFill>
                  <a:schemeClr val="dk1"/>
                </a:solidFill>
                <a:latin typeface="DM Sans"/>
                <a:ea typeface="DM Sans"/>
                <a:cs typeface="DM Sans"/>
                <a:sym typeface="DM Sans"/>
              </a:defRPr>
            </a:lvl2pPr>
            <a:lvl3pPr lvl="2" algn="r">
              <a:buNone/>
              <a:defRPr sz="800">
                <a:solidFill>
                  <a:schemeClr val="dk1"/>
                </a:solidFill>
                <a:latin typeface="DM Sans"/>
                <a:ea typeface="DM Sans"/>
                <a:cs typeface="DM Sans"/>
                <a:sym typeface="DM Sans"/>
              </a:defRPr>
            </a:lvl3pPr>
            <a:lvl4pPr lvl="3" algn="r">
              <a:buNone/>
              <a:defRPr sz="800">
                <a:solidFill>
                  <a:schemeClr val="dk1"/>
                </a:solidFill>
                <a:latin typeface="DM Sans"/>
                <a:ea typeface="DM Sans"/>
                <a:cs typeface="DM Sans"/>
                <a:sym typeface="DM Sans"/>
              </a:defRPr>
            </a:lvl4pPr>
            <a:lvl5pPr lvl="4" algn="r">
              <a:buNone/>
              <a:defRPr sz="800">
                <a:solidFill>
                  <a:schemeClr val="dk1"/>
                </a:solidFill>
                <a:latin typeface="DM Sans"/>
                <a:ea typeface="DM Sans"/>
                <a:cs typeface="DM Sans"/>
                <a:sym typeface="DM Sans"/>
              </a:defRPr>
            </a:lvl5pPr>
            <a:lvl6pPr lvl="5" algn="r">
              <a:buNone/>
              <a:defRPr sz="800">
                <a:solidFill>
                  <a:schemeClr val="dk1"/>
                </a:solidFill>
                <a:latin typeface="DM Sans"/>
                <a:ea typeface="DM Sans"/>
                <a:cs typeface="DM Sans"/>
                <a:sym typeface="DM Sans"/>
              </a:defRPr>
            </a:lvl6pPr>
            <a:lvl7pPr lvl="6" algn="r">
              <a:buNone/>
              <a:defRPr sz="800">
                <a:solidFill>
                  <a:schemeClr val="dk1"/>
                </a:solidFill>
                <a:latin typeface="DM Sans"/>
                <a:ea typeface="DM Sans"/>
                <a:cs typeface="DM Sans"/>
                <a:sym typeface="DM Sans"/>
              </a:defRPr>
            </a:lvl7pPr>
            <a:lvl8pPr lvl="7" algn="r">
              <a:buNone/>
              <a:defRPr sz="800">
                <a:solidFill>
                  <a:schemeClr val="dk1"/>
                </a:solidFill>
                <a:latin typeface="DM Sans"/>
                <a:ea typeface="DM Sans"/>
                <a:cs typeface="DM Sans"/>
                <a:sym typeface="DM Sans"/>
              </a:defRPr>
            </a:lvl8pPr>
            <a:lvl9pPr lvl="8" algn="r">
              <a:buNone/>
              <a:defRPr sz="8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24">
          <p15:clr>
            <a:srgbClr val="E46962"/>
          </p15:clr>
        </p15:guide>
        <p15:guide id="2" orient="horz" pos="124">
          <p15:clr>
            <a:srgbClr val="E46962"/>
          </p15:clr>
        </p15:guide>
        <p15:guide id="3" pos="5636">
          <p15:clr>
            <a:srgbClr val="E46962"/>
          </p15:clr>
        </p15:guide>
        <p15:guide id="4" orient="horz" pos="3116">
          <p15:clr>
            <a:srgbClr val="E46962"/>
          </p15:clr>
        </p15:guide>
        <p15:guide id="5" pos="1296">
          <p15:clr>
            <a:srgbClr val="E46962"/>
          </p15:clr>
        </p15:guide>
        <p15:guide id="6" pos="446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hyperlink" Target="https://click.clarity.io/knowledge/r2-rmse" TargetMode="External"/><Relationship Id="rId4" Type="http://schemas.openxmlformats.org/officeDocument/2006/relationships/hyperlink" Target="https://www.deepchecks.com/glossary/root-mean-square-erro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idx="4" type="body"/>
          </p:nvPr>
        </p:nvSpPr>
        <p:spPr>
          <a:xfrm>
            <a:off x="8208751" y="196725"/>
            <a:ext cx="8124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01/12/2024</a:t>
            </a:r>
            <a:endParaRPr/>
          </a:p>
        </p:txBody>
      </p:sp>
      <p:sp>
        <p:nvSpPr>
          <p:cNvPr id="218" name="Google Shape;218;p32"/>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50"/>
              <a:t>Optimizing</a:t>
            </a:r>
            <a:r>
              <a:rPr lang="en" sz="3250"/>
              <a:t> Energy </a:t>
            </a:r>
            <a:r>
              <a:rPr lang="en" sz="3250"/>
              <a:t>Efficiency</a:t>
            </a:r>
            <a:r>
              <a:rPr lang="en" sz="3250"/>
              <a:t> in South Carolina Homes: Strategy for Sustainable Consumption</a:t>
            </a:r>
            <a:endParaRPr sz="3250"/>
          </a:p>
        </p:txBody>
      </p:sp>
      <p:sp>
        <p:nvSpPr>
          <p:cNvPr id="219" name="Google Shape;219;p32"/>
          <p:cNvSpPr txBox="1"/>
          <p:nvPr>
            <p:ph idx="2" type="subTitle"/>
          </p:nvPr>
        </p:nvSpPr>
        <p:spPr>
          <a:xfrm>
            <a:off x="196950" y="2171250"/>
            <a:ext cx="3986700" cy="5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Chinedu Okeke, Alex Grimm, Jordan Kakuyo</a:t>
            </a:r>
            <a:endParaRPr/>
          </a:p>
        </p:txBody>
      </p:sp>
      <p:pic>
        <p:nvPicPr>
          <p:cNvPr descr="Blue and green wave pattern. " id="220" name="Google Shape;220;p32"/>
          <p:cNvPicPr preferRelativeResize="0"/>
          <p:nvPr>
            <p:ph idx="3" type="pic"/>
          </p:nvPr>
        </p:nvPicPr>
        <p:blipFill rotWithShape="1">
          <a:blip r:embed="rId3">
            <a:alphaModFix/>
          </a:blip>
          <a:srcRect b="797" l="0" r="0" t="797"/>
          <a:stretch/>
        </p:blipFill>
        <p:spPr>
          <a:xfrm>
            <a:off x="4437578" y="2171250"/>
            <a:ext cx="4509600" cy="2775600"/>
          </a:xfrm>
          <a:prstGeom prst="round2DiagRect">
            <a:avLst>
              <a:gd fmla="val 16667" name="adj1"/>
              <a:gd fmla="val 0" name="adj2"/>
            </a:avLst>
          </a:prstGeom>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Exploratory Analysis</a:t>
            </a:r>
            <a:endParaRPr/>
          </a:p>
        </p:txBody>
      </p:sp>
      <p:sp>
        <p:nvSpPr>
          <p:cNvPr id="318" name="Google Shape;318;p41"/>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Clr>
                <a:schemeClr val="hlink"/>
              </a:buClr>
              <a:buSzPts val="1100"/>
              <a:buFont typeface="Arial"/>
              <a:buNone/>
            </a:pPr>
            <a:r>
              <a:rPr lang="en"/>
              <a:t>Intro to Data Science Presentation</a:t>
            </a:r>
            <a:endParaRPr/>
          </a:p>
        </p:txBody>
      </p:sp>
      <p:sp>
        <p:nvSpPr>
          <p:cNvPr id="319" name="Google Shape;319;p41"/>
          <p:cNvSpPr txBox="1"/>
          <p:nvPr/>
        </p:nvSpPr>
        <p:spPr>
          <a:xfrm>
            <a:off x="3154175" y="405825"/>
            <a:ext cx="5099100" cy="452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Courier New"/>
                <a:ea typeface="Courier New"/>
                <a:cs typeface="Courier New"/>
                <a:sym typeface="Courier New"/>
              </a:rPr>
              <a:t>"Dry Bulb Temperature [°C]"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"Relative Humidity [%]"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"Wind Speed [m/s]"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"Wind Direction [Deg]"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"Global Horizontal Radiation [W/m2]"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"Direct Normal Radiation [W/m2]"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"Diffuse Horizontal Radiation [W/m2]"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"in.sqft"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"in.occupants"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"in.roof_material"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"in.ducts"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"in.refrigerator"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"in.orientation"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"in.geometry_stories"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"in.usage_level"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"in.bedrooms"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"in.clothes_dryer"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"in.clothes_washer"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"in.cooking_range"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"in.dishwasher"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"in.geometry_building_type_height"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"in.geometry_wall_type"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"in.heating_fuel"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"in.heating_setpoint"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"in.hvac_cooling_efficiency"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dk2"/>
                </a:solidFill>
                <a:latin typeface="Courier New"/>
                <a:ea typeface="Courier New"/>
                <a:cs typeface="Courier New"/>
                <a:sym typeface="Courier New"/>
              </a:rPr>
              <a:t>"in.income"                                 </a:t>
            </a:r>
            <a:endParaRPr sz="1000">
              <a:solidFill>
                <a:schemeClr val="dk2"/>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 sz="1000">
                <a:solidFill>
                  <a:schemeClr val="dk2"/>
                </a:solidFill>
                <a:latin typeface="Courier New"/>
                <a:ea typeface="Courier New"/>
                <a:cs typeface="Courier New"/>
                <a:sym typeface="Courier New"/>
              </a:rPr>
              <a:t>"in.infiltration"    </a:t>
            </a:r>
            <a:endParaRPr sz="1000">
              <a:solidFill>
                <a:schemeClr val="dk2"/>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 sz="1000">
                <a:solidFill>
                  <a:schemeClr val="dk2"/>
                </a:solidFill>
                <a:latin typeface="Courier New"/>
                <a:ea typeface="Courier New"/>
                <a:cs typeface="Courier New"/>
                <a:sym typeface="Courier New"/>
              </a:rPr>
              <a:t>“hours”</a:t>
            </a:r>
            <a:endParaRPr sz="1000">
              <a:solidFill>
                <a:schemeClr val="dk2"/>
              </a:solidFill>
              <a:latin typeface="Courier New"/>
              <a:ea typeface="Courier New"/>
              <a:cs typeface="Courier New"/>
              <a:sym typeface="Courier New"/>
            </a:endParaRPr>
          </a:p>
        </p:txBody>
      </p:sp>
      <p:sp>
        <p:nvSpPr>
          <p:cNvPr id="320" name="Google Shape;320;p41"/>
          <p:cNvSpPr txBox="1"/>
          <p:nvPr/>
        </p:nvSpPr>
        <p:spPr>
          <a:xfrm>
            <a:off x="251375" y="691300"/>
            <a:ext cx="28056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dk2"/>
                </a:solidFill>
                <a:latin typeface="DM Sans"/>
                <a:ea typeface="DM Sans"/>
                <a:cs typeface="DM Sans"/>
                <a:sym typeface="DM Sans"/>
              </a:rPr>
              <a:t>Variables </a:t>
            </a:r>
            <a:endParaRPr b="1" sz="3200">
              <a:solidFill>
                <a:schemeClr val="dk2"/>
              </a:solidFill>
              <a:latin typeface="DM Sans"/>
              <a:ea typeface="DM Sans"/>
              <a:cs typeface="DM Sans"/>
              <a:sym typeface="DM Sans"/>
            </a:endParaRPr>
          </a:p>
          <a:p>
            <a:pPr indent="0" lvl="0" marL="0" rtl="0" algn="l">
              <a:spcBef>
                <a:spcPts val="0"/>
              </a:spcBef>
              <a:spcAft>
                <a:spcPts val="0"/>
              </a:spcAft>
              <a:buNone/>
            </a:pPr>
            <a:r>
              <a:rPr b="1" lang="en" sz="3200">
                <a:solidFill>
                  <a:schemeClr val="dk2"/>
                </a:solidFill>
                <a:latin typeface="DM Sans"/>
                <a:ea typeface="DM Sans"/>
                <a:cs typeface="DM Sans"/>
                <a:sym typeface="DM Sans"/>
              </a:rPr>
              <a:t>Used </a:t>
            </a:r>
            <a:endParaRPr b="1" sz="3200">
              <a:solidFill>
                <a:schemeClr val="dk2"/>
              </a:solidFill>
              <a:latin typeface="DM Sans"/>
              <a:ea typeface="DM Sans"/>
              <a:cs typeface="DM Sans"/>
              <a:sym typeface="DM Sans"/>
            </a:endParaRPr>
          </a:p>
          <a:p>
            <a:pPr indent="0" lvl="0" marL="0" rtl="0" algn="l">
              <a:spcBef>
                <a:spcPts val="0"/>
              </a:spcBef>
              <a:spcAft>
                <a:spcPts val="0"/>
              </a:spcAft>
              <a:buNone/>
            </a:pPr>
            <a:r>
              <a:rPr b="1" lang="en" sz="3200">
                <a:solidFill>
                  <a:schemeClr val="dk2"/>
                </a:solidFill>
                <a:latin typeface="DM Sans"/>
                <a:ea typeface="DM Sans"/>
                <a:cs typeface="DM Sans"/>
                <a:sym typeface="DM Sans"/>
              </a:rPr>
              <a:t>in Our </a:t>
            </a:r>
            <a:endParaRPr b="1" sz="3200">
              <a:solidFill>
                <a:schemeClr val="dk2"/>
              </a:solidFill>
              <a:latin typeface="DM Sans"/>
              <a:ea typeface="DM Sans"/>
              <a:cs typeface="DM Sans"/>
              <a:sym typeface="DM Sans"/>
            </a:endParaRPr>
          </a:p>
          <a:p>
            <a:pPr indent="0" lvl="0" marL="0" rtl="0" algn="l">
              <a:spcBef>
                <a:spcPts val="0"/>
              </a:spcBef>
              <a:spcAft>
                <a:spcPts val="0"/>
              </a:spcAft>
              <a:buNone/>
            </a:pPr>
            <a:r>
              <a:rPr b="1" lang="en" sz="3200">
                <a:solidFill>
                  <a:schemeClr val="dk2"/>
                </a:solidFill>
                <a:latin typeface="DM Sans"/>
                <a:ea typeface="DM Sans"/>
                <a:cs typeface="DM Sans"/>
                <a:sym typeface="DM Sans"/>
              </a:rPr>
              <a:t>Models</a:t>
            </a:r>
            <a:endParaRPr b="1" sz="3200">
              <a:solidFill>
                <a:schemeClr val="dk2"/>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6" name="Google Shape;326;p42"/>
          <p:cNvSpPr txBox="1"/>
          <p:nvPr>
            <p:ph idx="1" type="subTitle"/>
          </p:nvPr>
        </p:nvSpPr>
        <p:spPr>
          <a:xfrm>
            <a:off x="975300" y="1864050"/>
            <a:ext cx="7193400" cy="592500"/>
          </a:xfrm>
          <a:prstGeom prst="rect">
            <a:avLst/>
          </a:prstGeom>
        </p:spPr>
        <p:txBody>
          <a:bodyPr anchorCtr="0" anchor="ctr" bIns="91425" lIns="91425" spcFirstLastPara="1" rIns="91425" wrap="square" tIns="91425">
            <a:spAutoFit/>
          </a:bodyPr>
          <a:lstStyle/>
          <a:p>
            <a:pPr indent="0" lvl="0" marL="0" rtl="0" algn="ctr">
              <a:spcBef>
                <a:spcPts val="0"/>
              </a:spcBef>
              <a:spcAft>
                <a:spcPts val="1200"/>
              </a:spcAft>
              <a:buNone/>
            </a:pPr>
            <a:r>
              <a:rPr lang="en"/>
              <a:t>Visualizations (Old)</a:t>
            </a:r>
            <a:endParaRPr/>
          </a:p>
        </p:txBody>
      </p:sp>
      <p:sp>
        <p:nvSpPr>
          <p:cNvPr id="327" name="Google Shape;327;p42"/>
          <p:cNvSpPr txBox="1"/>
          <p:nvPr>
            <p:ph idx="2"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Evaluating Results</a:t>
            </a:r>
            <a:endParaRPr/>
          </a:p>
        </p:txBody>
      </p:sp>
      <p:sp>
        <p:nvSpPr>
          <p:cNvPr id="328" name="Google Shape;328;p42"/>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Intro to Data Science Presentation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Visualization</a:t>
            </a:r>
            <a:endParaRPr/>
          </a:p>
        </p:txBody>
      </p:sp>
      <p:pic>
        <p:nvPicPr>
          <p:cNvPr id="334" name="Google Shape;334;p43"/>
          <p:cNvPicPr preferRelativeResize="0"/>
          <p:nvPr/>
        </p:nvPicPr>
        <p:blipFill>
          <a:blip r:embed="rId3">
            <a:alphaModFix/>
          </a:blip>
          <a:stretch>
            <a:fillRect/>
          </a:stretch>
        </p:blipFill>
        <p:spPr>
          <a:xfrm>
            <a:off x="1680900" y="1208125"/>
            <a:ext cx="5789148" cy="36305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4"/>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Visualization</a:t>
            </a:r>
            <a:endParaRPr/>
          </a:p>
        </p:txBody>
      </p:sp>
      <p:pic>
        <p:nvPicPr>
          <p:cNvPr id="340" name="Google Shape;340;p44"/>
          <p:cNvPicPr preferRelativeResize="0"/>
          <p:nvPr/>
        </p:nvPicPr>
        <p:blipFill>
          <a:blip r:embed="rId3">
            <a:alphaModFix/>
          </a:blip>
          <a:stretch>
            <a:fillRect/>
          </a:stretch>
        </p:blipFill>
        <p:spPr>
          <a:xfrm>
            <a:off x="1565350" y="1208125"/>
            <a:ext cx="6020251" cy="36305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5"/>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Visualization</a:t>
            </a:r>
            <a:endParaRPr/>
          </a:p>
        </p:txBody>
      </p:sp>
      <p:pic>
        <p:nvPicPr>
          <p:cNvPr id="346" name="Google Shape;346;p45"/>
          <p:cNvPicPr preferRelativeResize="0"/>
          <p:nvPr/>
        </p:nvPicPr>
        <p:blipFill>
          <a:blip r:embed="rId3">
            <a:alphaModFix/>
          </a:blip>
          <a:stretch>
            <a:fillRect/>
          </a:stretch>
        </p:blipFill>
        <p:spPr>
          <a:xfrm>
            <a:off x="1485463" y="1208125"/>
            <a:ext cx="6173070" cy="36305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6"/>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Visualization</a:t>
            </a:r>
            <a:endParaRPr/>
          </a:p>
        </p:txBody>
      </p:sp>
      <p:pic>
        <p:nvPicPr>
          <p:cNvPr id="352" name="Google Shape;352;p46"/>
          <p:cNvPicPr preferRelativeResize="0"/>
          <p:nvPr/>
        </p:nvPicPr>
        <p:blipFill>
          <a:blip r:embed="rId3">
            <a:alphaModFix/>
          </a:blip>
          <a:stretch>
            <a:fillRect/>
          </a:stretch>
        </p:blipFill>
        <p:spPr>
          <a:xfrm>
            <a:off x="1546363" y="1208125"/>
            <a:ext cx="6058218" cy="36305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8" name="Google Shape;358;p47"/>
          <p:cNvSpPr txBox="1"/>
          <p:nvPr>
            <p:ph idx="1" type="subTitle"/>
          </p:nvPr>
        </p:nvSpPr>
        <p:spPr>
          <a:xfrm>
            <a:off x="975300" y="1864050"/>
            <a:ext cx="7193400" cy="592500"/>
          </a:xfrm>
          <a:prstGeom prst="rect">
            <a:avLst/>
          </a:prstGeom>
        </p:spPr>
        <p:txBody>
          <a:bodyPr anchorCtr="0" anchor="ctr" bIns="91425" lIns="91425" spcFirstLastPara="1" rIns="91425" wrap="square" tIns="91425">
            <a:spAutoFit/>
          </a:bodyPr>
          <a:lstStyle/>
          <a:p>
            <a:pPr indent="0" lvl="0" marL="0" rtl="0" algn="ctr">
              <a:spcBef>
                <a:spcPts val="0"/>
              </a:spcBef>
              <a:spcAft>
                <a:spcPts val="1200"/>
              </a:spcAft>
              <a:buNone/>
            </a:pPr>
            <a:r>
              <a:rPr lang="en"/>
              <a:t>Visualizations (Middle)</a:t>
            </a:r>
            <a:endParaRPr/>
          </a:p>
        </p:txBody>
      </p:sp>
      <p:sp>
        <p:nvSpPr>
          <p:cNvPr id="359" name="Google Shape;359;p47"/>
          <p:cNvSpPr txBox="1"/>
          <p:nvPr>
            <p:ph idx="2"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Evaluating Results</a:t>
            </a:r>
            <a:endParaRPr/>
          </a:p>
        </p:txBody>
      </p:sp>
      <p:sp>
        <p:nvSpPr>
          <p:cNvPr id="360" name="Google Shape;360;p47"/>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Intro to Data Science Presentation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8"/>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hlink"/>
              </a:buClr>
              <a:buSzPts val="1100"/>
              <a:buFont typeface="Arial"/>
              <a:buNone/>
            </a:pPr>
            <a:r>
              <a:rPr lang="en"/>
              <a:t>Visualization</a:t>
            </a:r>
            <a:endParaRPr/>
          </a:p>
        </p:txBody>
      </p:sp>
      <p:pic>
        <p:nvPicPr>
          <p:cNvPr id="366" name="Google Shape;366;p48"/>
          <p:cNvPicPr preferRelativeResize="0"/>
          <p:nvPr/>
        </p:nvPicPr>
        <p:blipFill>
          <a:blip r:embed="rId3">
            <a:alphaModFix/>
          </a:blip>
          <a:stretch>
            <a:fillRect/>
          </a:stretch>
        </p:blipFill>
        <p:spPr>
          <a:xfrm>
            <a:off x="1857250" y="1373950"/>
            <a:ext cx="5568825" cy="34407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0" name="Shape 370"/>
        <p:cNvGrpSpPr/>
        <p:nvPr/>
      </p:nvGrpSpPr>
      <p:grpSpPr>
        <a:xfrm>
          <a:off x="0" y="0"/>
          <a:ext cx="0" cy="0"/>
          <a:chOff x="0" y="0"/>
          <a:chExt cx="0" cy="0"/>
        </a:xfrm>
      </p:grpSpPr>
      <p:sp>
        <p:nvSpPr>
          <p:cNvPr id="371" name="Google Shape;371;p49"/>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Visuals</a:t>
            </a:r>
            <a:endParaRPr/>
          </a:p>
        </p:txBody>
      </p:sp>
      <p:pic>
        <p:nvPicPr>
          <p:cNvPr id="372" name="Google Shape;372;p49"/>
          <p:cNvPicPr preferRelativeResize="0"/>
          <p:nvPr/>
        </p:nvPicPr>
        <p:blipFill>
          <a:blip r:embed="rId3">
            <a:alphaModFix/>
          </a:blip>
          <a:stretch>
            <a:fillRect/>
          </a:stretch>
        </p:blipFill>
        <p:spPr>
          <a:xfrm>
            <a:off x="117425" y="1276632"/>
            <a:ext cx="4192300" cy="2590242"/>
          </a:xfrm>
          <a:prstGeom prst="rect">
            <a:avLst/>
          </a:prstGeom>
          <a:noFill/>
          <a:ln>
            <a:noFill/>
          </a:ln>
        </p:spPr>
      </p:pic>
      <p:sp>
        <p:nvSpPr>
          <p:cNvPr id="373" name="Google Shape;373;p49"/>
          <p:cNvSpPr txBox="1"/>
          <p:nvPr/>
        </p:nvSpPr>
        <p:spPr>
          <a:xfrm>
            <a:off x="898380" y="4122976"/>
            <a:ext cx="2630400" cy="71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DM Sans"/>
                <a:ea typeface="DM Sans"/>
                <a:cs typeface="DM Sans"/>
                <a:sym typeface="DM Sans"/>
              </a:rPr>
              <a:t>House size vs Energy Consumption</a:t>
            </a:r>
            <a:endParaRPr sz="1000">
              <a:solidFill>
                <a:schemeClr val="dk2"/>
              </a:solidFill>
              <a:latin typeface="DM Sans"/>
              <a:ea typeface="DM Sans"/>
              <a:cs typeface="DM Sans"/>
              <a:sym typeface="DM Sans"/>
            </a:endParaRPr>
          </a:p>
        </p:txBody>
      </p:sp>
      <p:pic>
        <p:nvPicPr>
          <p:cNvPr id="374" name="Google Shape;374;p49"/>
          <p:cNvPicPr preferRelativeResize="0"/>
          <p:nvPr/>
        </p:nvPicPr>
        <p:blipFill>
          <a:blip r:embed="rId4">
            <a:alphaModFix/>
          </a:blip>
          <a:stretch>
            <a:fillRect/>
          </a:stretch>
        </p:blipFill>
        <p:spPr>
          <a:xfrm>
            <a:off x="4670303" y="1250675"/>
            <a:ext cx="4276325" cy="264214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0"/>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Visualization</a:t>
            </a:r>
            <a:endParaRPr/>
          </a:p>
        </p:txBody>
      </p:sp>
      <p:pic>
        <p:nvPicPr>
          <p:cNvPr id="380" name="Google Shape;380;p50"/>
          <p:cNvPicPr preferRelativeResize="0"/>
          <p:nvPr/>
        </p:nvPicPr>
        <p:blipFill>
          <a:blip r:embed="rId3">
            <a:alphaModFix/>
          </a:blip>
          <a:stretch>
            <a:fillRect/>
          </a:stretch>
        </p:blipFill>
        <p:spPr>
          <a:xfrm>
            <a:off x="152400" y="1360525"/>
            <a:ext cx="4419601" cy="2730682"/>
          </a:xfrm>
          <a:prstGeom prst="rect">
            <a:avLst/>
          </a:prstGeom>
          <a:noFill/>
          <a:ln>
            <a:noFill/>
          </a:ln>
        </p:spPr>
      </p:pic>
      <p:pic>
        <p:nvPicPr>
          <p:cNvPr id="381" name="Google Shape;381;p50"/>
          <p:cNvPicPr preferRelativeResize="0"/>
          <p:nvPr/>
        </p:nvPicPr>
        <p:blipFill>
          <a:blip r:embed="rId4">
            <a:alphaModFix/>
          </a:blip>
          <a:stretch>
            <a:fillRect/>
          </a:stretch>
        </p:blipFill>
        <p:spPr>
          <a:xfrm>
            <a:off x="4724401" y="1360525"/>
            <a:ext cx="4267200" cy="2636520"/>
          </a:xfrm>
          <a:prstGeom prst="rect">
            <a:avLst/>
          </a:prstGeom>
          <a:noFill/>
          <a:ln>
            <a:noFill/>
          </a:ln>
        </p:spPr>
      </p:pic>
      <p:sp>
        <p:nvSpPr>
          <p:cNvPr id="382" name="Google Shape;382;p50"/>
          <p:cNvSpPr txBox="1"/>
          <p:nvPr/>
        </p:nvSpPr>
        <p:spPr>
          <a:xfrm>
            <a:off x="1397425" y="4286250"/>
            <a:ext cx="1808400" cy="46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DM Sans"/>
                <a:ea typeface="DM Sans"/>
                <a:cs typeface="DM Sans"/>
                <a:sym typeface="DM Sans"/>
              </a:rPr>
              <a:t>Wall Type vs Relative Usage Level</a:t>
            </a:r>
            <a:endParaRPr sz="1000">
              <a:solidFill>
                <a:schemeClr val="dk2"/>
              </a:solidFill>
              <a:latin typeface="DM Sans"/>
              <a:ea typeface="DM Sans"/>
              <a:cs typeface="DM Sans"/>
              <a:sym typeface="DM Sans"/>
            </a:endParaRPr>
          </a:p>
        </p:txBody>
      </p:sp>
      <p:sp>
        <p:nvSpPr>
          <p:cNvPr id="383" name="Google Shape;383;p50"/>
          <p:cNvSpPr txBox="1"/>
          <p:nvPr/>
        </p:nvSpPr>
        <p:spPr>
          <a:xfrm>
            <a:off x="6082950" y="4227525"/>
            <a:ext cx="2031600" cy="52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DM Sans"/>
                <a:ea typeface="DM Sans"/>
                <a:cs typeface="DM Sans"/>
                <a:sym typeface="DM Sans"/>
              </a:rPr>
              <a:t>Dry Bulb Temperature vs Energy Consumption</a:t>
            </a:r>
            <a:endParaRPr sz="1000">
              <a:solidFill>
                <a:schemeClr val="dk2"/>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33"/>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Agenda</a:t>
            </a:r>
            <a:endParaRPr/>
          </a:p>
        </p:txBody>
      </p:sp>
      <p:sp>
        <p:nvSpPr>
          <p:cNvPr id="227" name="Google Shape;227;p33"/>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Intro to Data Science Presentation</a:t>
            </a:r>
            <a:endParaRPr/>
          </a:p>
        </p:txBody>
      </p:sp>
      <p:sp>
        <p:nvSpPr>
          <p:cNvPr id="228" name="Google Shape;228;p33"/>
          <p:cNvSpPr txBox="1"/>
          <p:nvPr/>
        </p:nvSpPr>
        <p:spPr>
          <a:xfrm>
            <a:off x="516437" y="7447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Defining the Problem</a:t>
            </a:r>
            <a:endParaRPr b="1" sz="3650">
              <a:solidFill>
                <a:schemeClr val="dk1"/>
              </a:solidFill>
              <a:latin typeface="Merriweather"/>
              <a:ea typeface="Merriweather"/>
              <a:cs typeface="Merriweather"/>
              <a:sym typeface="Merriweather"/>
            </a:endParaRPr>
          </a:p>
        </p:txBody>
      </p:sp>
      <p:sp>
        <p:nvSpPr>
          <p:cNvPr id="229" name="Google Shape;229;p33"/>
          <p:cNvSpPr txBox="1"/>
          <p:nvPr/>
        </p:nvSpPr>
        <p:spPr>
          <a:xfrm>
            <a:off x="516437" y="15843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b="1" lang="en" sz="3650">
                <a:solidFill>
                  <a:schemeClr val="dk1"/>
                </a:solidFill>
                <a:latin typeface="Merriweather"/>
                <a:ea typeface="Merriweather"/>
                <a:cs typeface="Merriweather"/>
                <a:sym typeface="Merriweather"/>
              </a:rPr>
              <a:t>Exploratory Analysis</a:t>
            </a:r>
            <a:endParaRPr b="1" sz="3650">
              <a:solidFill>
                <a:schemeClr val="dk1"/>
              </a:solidFill>
              <a:latin typeface="Merriweather"/>
              <a:ea typeface="Merriweather"/>
              <a:cs typeface="Merriweather"/>
              <a:sym typeface="Merriweather"/>
            </a:endParaRPr>
          </a:p>
        </p:txBody>
      </p:sp>
      <p:sp>
        <p:nvSpPr>
          <p:cNvPr id="230" name="Google Shape;230;p33"/>
          <p:cNvSpPr txBox="1"/>
          <p:nvPr/>
        </p:nvSpPr>
        <p:spPr>
          <a:xfrm>
            <a:off x="516437" y="2423794"/>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Building the Model</a:t>
            </a:r>
            <a:endParaRPr b="1" sz="3650">
              <a:solidFill>
                <a:schemeClr val="dk1"/>
              </a:solidFill>
              <a:latin typeface="Merriweather"/>
              <a:ea typeface="Merriweather"/>
              <a:cs typeface="Merriweather"/>
              <a:sym typeface="Merriweather"/>
            </a:endParaRPr>
          </a:p>
        </p:txBody>
      </p:sp>
      <p:sp>
        <p:nvSpPr>
          <p:cNvPr id="231" name="Google Shape;231;p33"/>
          <p:cNvSpPr txBox="1"/>
          <p:nvPr/>
        </p:nvSpPr>
        <p:spPr>
          <a:xfrm>
            <a:off x="516437" y="3256495"/>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Evaluating </a:t>
            </a:r>
            <a:r>
              <a:rPr b="1" lang="en" sz="3650">
                <a:solidFill>
                  <a:schemeClr val="dk1"/>
                </a:solidFill>
                <a:latin typeface="Merriweather"/>
                <a:ea typeface="Merriweather"/>
                <a:cs typeface="Merriweather"/>
                <a:sym typeface="Merriweather"/>
              </a:rPr>
              <a:t>Results</a:t>
            </a:r>
            <a:endParaRPr b="1" sz="3650">
              <a:solidFill>
                <a:schemeClr val="dk1"/>
              </a:solidFill>
              <a:latin typeface="Merriweather"/>
              <a:ea typeface="Merriweather"/>
              <a:cs typeface="Merriweather"/>
              <a:sym typeface="Merriweather"/>
            </a:endParaRPr>
          </a:p>
        </p:txBody>
      </p:sp>
      <p:sp>
        <p:nvSpPr>
          <p:cNvPr id="232" name="Google Shape;232;p33"/>
          <p:cNvSpPr txBox="1"/>
          <p:nvPr/>
        </p:nvSpPr>
        <p:spPr>
          <a:xfrm>
            <a:off x="516437" y="4102806"/>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Drawing a Conclusion</a:t>
            </a:r>
            <a:endParaRPr b="1" sz="3650">
              <a:solidFill>
                <a:schemeClr val="dk1"/>
              </a:solidFill>
              <a:latin typeface="Merriweather"/>
              <a:ea typeface="Merriweather"/>
              <a:cs typeface="Merriweather"/>
              <a:sym typeface="Merriweather"/>
            </a:endParaRPr>
          </a:p>
        </p:txBody>
      </p:sp>
      <p:sp>
        <p:nvSpPr>
          <p:cNvPr id="233" name="Google Shape;233;p33"/>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1.</a:t>
            </a:r>
            <a:endParaRPr b="1" sz="1450">
              <a:solidFill>
                <a:schemeClr val="dk1"/>
              </a:solidFill>
              <a:latin typeface="Merriweather"/>
              <a:ea typeface="Merriweather"/>
              <a:cs typeface="Merriweather"/>
              <a:sym typeface="Merriweather"/>
            </a:endParaRPr>
          </a:p>
        </p:txBody>
      </p:sp>
      <p:sp>
        <p:nvSpPr>
          <p:cNvPr id="234" name="Google Shape;234;p33"/>
          <p:cNvSpPr txBox="1"/>
          <p:nvPr/>
        </p:nvSpPr>
        <p:spPr>
          <a:xfrm>
            <a:off x="196954" y="15843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2.</a:t>
            </a:r>
            <a:endParaRPr b="1" sz="1450">
              <a:solidFill>
                <a:schemeClr val="dk1"/>
              </a:solidFill>
              <a:latin typeface="Merriweather"/>
              <a:ea typeface="Merriweather"/>
              <a:cs typeface="Merriweather"/>
              <a:sym typeface="Merriweather"/>
            </a:endParaRPr>
          </a:p>
        </p:txBody>
      </p:sp>
      <p:sp>
        <p:nvSpPr>
          <p:cNvPr id="235" name="Google Shape;235;p33"/>
          <p:cNvSpPr txBox="1"/>
          <p:nvPr/>
        </p:nvSpPr>
        <p:spPr>
          <a:xfrm>
            <a:off x="196954" y="2423794"/>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3.</a:t>
            </a:r>
            <a:endParaRPr b="1" sz="1450">
              <a:solidFill>
                <a:schemeClr val="dk1"/>
              </a:solidFill>
              <a:latin typeface="Merriweather"/>
              <a:ea typeface="Merriweather"/>
              <a:cs typeface="Merriweather"/>
              <a:sym typeface="Merriweather"/>
            </a:endParaRPr>
          </a:p>
        </p:txBody>
      </p:sp>
      <p:sp>
        <p:nvSpPr>
          <p:cNvPr id="236" name="Google Shape;236;p33"/>
          <p:cNvSpPr txBox="1"/>
          <p:nvPr/>
        </p:nvSpPr>
        <p:spPr>
          <a:xfrm>
            <a:off x="196954" y="3256495"/>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4.</a:t>
            </a:r>
            <a:endParaRPr b="1" sz="1450">
              <a:solidFill>
                <a:schemeClr val="dk1"/>
              </a:solidFill>
              <a:latin typeface="Merriweather"/>
              <a:ea typeface="Merriweather"/>
              <a:cs typeface="Merriweather"/>
              <a:sym typeface="Merriweather"/>
            </a:endParaRPr>
          </a:p>
        </p:txBody>
      </p:sp>
      <p:sp>
        <p:nvSpPr>
          <p:cNvPr id="237" name="Google Shape;237;p33"/>
          <p:cNvSpPr txBox="1"/>
          <p:nvPr/>
        </p:nvSpPr>
        <p:spPr>
          <a:xfrm>
            <a:off x="196954" y="4102806"/>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5.</a:t>
            </a:r>
            <a:endParaRPr b="1" sz="1450">
              <a:solidFill>
                <a:schemeClr val="dk1"/>
              </a:solidFill>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9" name="Google Shape;389;p51"/>
          <p:cNvSpPr txBox="1"/>
          <p:nvPr>
            <p:ph idx="1" type="subTitle"/>
          </p:nvPr>
        </p:nvSpPr>
        <p:spPr>
          <a:xfrm>
            <a:off x="975300" y="1864050"/>
            <a:ext cx="7193400" cy="592500"/>
          </a:xfrm>
          <a:prstGeom prst="rect">
            <a:avLst/>
          </a:prstGeom>
        </p:spPr>
        <p:txBody>
          <a:bodyPr anchorCtr="0" anchor="ctr" bIns="91425" lIns="91425" spcFirstLastPara="1" rIns="91425" wrap="square" tIns="91425">
            <a:spAutoFit/>
          </a:bodyPr>
          <a:lstStyle/>
          <a:p>
            <a:pPr indent="0" lvl="0" marL="0" rtl="0" algn="ctr">
              <a:spcBef>
                <a:spcPts val="0"/>
              </a:spcBef>
              <a:spcAft>
                <a:spcPts val="1200"/>
              </a:spcAft>
              <a:buNone/>
            </a:pPr>
            <a:r>
              <a:rPr lang="en"/>
              <a:t>Visualizations (New)</a:t>
            </a:r>
            <a:endParaRPr/>
          </a:p>
        </p:txBody>
      </p:sp>
      <p:sp>
        <p:nvSpPr>
          <p:cNvPr id="390" name="Google Shape;390;p51"/>
          <p:cNvSpPr txBox="1"/>
          <p:nvPr>
            <p:ph idx="2"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Evaluating Results</a:t>
            </a:r>
            <a:endParaRPr/>
          </a:p>
        </p:txBody>
      </p:sp>
      <p:sp>
        <p:nvSpPr>
          <p:cNvPr id="391" name="Google Shape;391;p51"/>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Intro to Data Science Presentation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5" name="Shape 395"/>
        <p:cNvGrpSpPr/>
        <p:nvPr/>
      </p:nvGrpSpPr>
      <p:grpSpPr>
        <a:xfrm>
          <a:off x="0" y="0"/>
          <a:ext cx="0" cy="0"/>
          <a:chOff x="0" y="0"/>
          <a:chExt cx="0" cy="0"/>
        </a:xfrm>
      </p:grpSpPr>
      <p:pic>
        <p:nvPicPr>
          <p:cNvPr id="396" name="Google Shape;396;p52"/>
          <p:cNvPicPr preferRelativeResize="0"/>
          <p:nvPr/>
        </p:nvPicPr>
        <p:blipFill>
          <a:blip r:embed="rId3">
            <a:alphaModFix/>
          </a:blip>
          <a:stretch>
            <a:fillRect/>
          </a:stretch>
        </p:blipFill>
        <p:spPr>
          <a:xfrm>
            <a:off x="0" y="0"/>
            <a:ext cx="5771099" cy="3561601"/>
          </a:xfrm>
          <a:prstGeom prst="rect">
            <a:avLst/>
          </a:prstGeom>
          <a:noFill/>
          <a:ln>
            <a:noFill/>
          </a:ln>
        </p:spPr>
      </p:pic>
      <p:pic>
        <p:nvPicPr>
          <p:cNvPr id="397" name="Google Shape;397;p52"/>
          <p:cNvPicPr preferRelativeResize="0"/>
          <p:nvPr/>
        </p:nvPicPr>
        <p:blipFill>
          <a:blip r:embed="rId4">
            <a:alphaModFix/>
          </a:blip>
          <a:stretch>
            <a:fillRect/>
          </a:stretch>
        </p:blipFill>
        <p:spPr>
          <a:xfrm>
            <a:off x="3846900" y="1888225"/>
            <a:ext cx="5274725" cy="3255275"/>
          </a:xfrm>
          <a:prstGeom prst="rect">
            <a:avLst/>
          </a:prstGeom>
          <a:noFill/>
          <a:ln>
            <a:noFill/>
          </a:ln>
        </p:spPr>
      </p:pic>
      <p:sp>
        <p:nvSpPr>
          <p:cNvPr id="398" name="Google Shape;398;p52"/>
          <p:cNvSpPr txBox="1"/>
          <p:nvPr/>
        </p:nvSpPr>
        <p:spPr>
          <a:xfrm>
            <a:off x="6039600" y="420625"/>
            <a:ext cx="2770800" cy="100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2"/>
                </a:solidFill>
                <a:latin typeface="DM Sans"/>
                <a:ea typeface="DM Sans"/>
                <a:cs typeface="DM Sans"/>
                <a:sym typeface="DM Sans"/>
              </a:rPr>
              <a:t>Relative Energy Usage Rate vs. Material Used For Walls</a:t>
            </a:r>
            <a:endParaRPr sz="2000">
              <a:solidFill>
                <a:schemeClr val="dk2"/>
              </a:solidFill>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2" name="Shape 402"/>
        <p:cNvGrpSpPr/>
        <p:nvPr/>
      </p:nvGrpSpPr>
      <p:grpSpPr>
        <a:xfrm>
          <a:off x="0" y="0"/>
          <a:ext cx="0" cy="0"/>
          <a:chOff x="0" y="0"/>
          <a:chExt cx="0" cy="0"/>
        </a:xfrm>
      </p:grpSpPr>
      <p:sp>
        <p:nvSpPr>
          <p:cNvPr id="403" name="Google Shape;403;p53"/>
          <p:cNvSpPr txBox="1"/>
          <p:nvPr/>
        </p:nvSpPr>
        <p:spPr>
          <a:xfrm>
            <a:off x="1554450" y="4434950"/>
            <a:ext cx="6035100" cy="51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DM Sans"/>
                <a:ea typeface="DM Sans"/>
                <a:cs typeface="DM Sans"/>
                <a:sym typeface="DM Sans"/>
              </a:rPr>
              <a:t>Infiltration Type vs. Wall Type</a:t>
            </a:r>
            <a:endParaRPr sz="1200">
              <a:solidFill>
                <a:schemeClr val="dk2"/>
              </a:solidFill>
              <a:latin typeface="DM Sans"/>
              <a:ea typeface="DM Sans"/>
              <a:cs typeface="DM Sans"/>
              <a:sym typeface="DM Sans"/>
            </a:endParaRPr>
          </a:p>
        </p:txBody>
      </p:sp>
      <p:pic>
        <p:nvPicPr>
          <p:cNvPr id="404" name="Google Shape;404;p53"/>
          <p:cNvPicPr preferRelativeResize="0"/>
          <p:nvPr/>
        </p:nvPicPr>
        <p:blipFill>
          <a:blip r:embed="rId3">
            <a:alphaModFix/>
          </a:blip>
          <a:stretch>
            <a:fillRect/>
          </a:stretch>
        </p:blipFill>
        <p:spPr>
          <a:xfrm>
            <a:off x="1284375" y="283476"/>
            <a:ext cx="6575250" cy="4057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8" name="Shape 408"/>
        <p:cNvGrpSpPr/>
        <p:nvPr/>
      </p:nvGrpSpPr>
      <p:grpSpPr>
        <a:xfrm>
          <a:off x="0" y="0"/>
          <a:ext cx="0" cy="0"/>
          <a:chOff x="0" y="0"/>
          <a:chExt cx="0" cy="0"/>
        </a:xfrm>
      </p:grpSpPr>
      <p:sp>
        <p:nvSpPr>
          <p:cNvPr id="409" name="Google Shape;409;p54"/>
          <p:cNvSpPr txBox="1"/>
          <p:nvPr/>
        </p:nvSpPr>
        <p:spPr>
          <a:xfrm>
            <a:off x="1554450" y="4434950"/>
            <a:ext cx="6035100" cy="51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DM Sans"/>
                <a:ea typeface="DM Sans"/>
                <a:cs typeface="DM Sans"/>
                <a:sym typeface="DM Sans"/>
              </a:rPr>
              <a:t>Income vs. </a:t>
            </a:r>
            <a:r>
              <a:rPr lang="en" sz="1200">
                <a:solidFill>
                  <a:schemeClr val="dk2"/>
                </a:solidFill>
                <a:latin typeface="DM Sans"/>
                <a:ea typeface="DM Sans"/>
                <a:cs typeface="DM Sans"/>
                <a:sym typeface="DM Sans"/>
              </a:rPr>
              <a:t>Infiltration Type</a:t>
            </a:r>
            <a:endParaRPr sz="1200">
              <a:solidFill>
                <a:schemeClr val="dk2"/>
              </a:solidFill>
              <a:latin typeface="DM Sans"/>
              <a:ea typeface="DM Sans"/>
              <a:cs typeface="DM Sans"/>
              <a:sym typeface="DM Sans"/>
            </a:endParaRPr>
          </a:p>
        </p:txBody>
      </p:sp>
      <p:pic>
        <p:nvPicPr>
          <p:cNvPr id="410" name="Google Shape;410;p54"/>
          <p:cNvPicPr preferRelativeResize="0"/>
          <p:nvPr/>
        </p:nvPicPr>
        <p:blipFill>
          <a:blip r:embed="rId3">
            <a:alphaModFix/>
          </a:blip>
          <a:stretch>
            <a:fillRect/>
          </a:stretch>
        </p:blipFill>
        <p:spPr>
          <a:xfrm>
            <a:off x="1225813" y="304800"/>
            <a:ext cx="6692372" cy="41301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4" name="Shape 414"/>
        <p:cNvGrpSpPr/>
        <p:nvPr/>
      </p:nvGrpSpPr>
      <p:grpSpPr>
        <a:xfrm>
          <a:off x="0" y="0"/>
          <a:ext cx="0" cy="0"/>
          <a:chOff x="0" y="0"/>
          <a:chExt cx="0" cy="0"/>
        </a:xfrm>
      </p:grpSpPr>
      <p:sp>
        <p:nvSpPr>
          <p:cNvPr id="415" name="Google Shape;415;p55"/>
          <p:cNvSpPr txBox="1"/>
          <p:nvPr/>
        </p:nvSpPr>
        <p:spPr>
          <a:xfrm>
            <a:off x="119575" y="2885025"/>
            <a:ext cx="4279500" cy="51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DM Sans"/>
                <a:ea typeface="DM Sans"/>
                <a:cs typeface="DM Sans"/>
                <a:sym typeface="DM Sans"/>
              </a:rPr>
              <a:t>Temp vs. Energy Consumption</a:t>
            </a:r>
            <a:endParaRPr sz="1200">
              <a:solidFill>
                <a:schemeClr val="dk2"/>
              </a:solidFill>
              <a:latin typeface="DM Sans"/>
              <a:ea typeface="DM Sans"/>
              <a:cs typeface="DM Sans"/>
              <a:sym typeface="DM Sans"/>
            </a:endParaRPr>
          </a:p>
        </p:txBody>
      </p:sp>
      <p:pic>
        <p:nvPicPr>
          <p:cNvPr id="416" name="Google Shape;416;p55"/>
          <p:cNvPicPr preferRelativeResize="0"/>
          <p:nvPr/>
        </p:nvPicPr>
        <p:blipFill>
          <a:blip r:embed="rId3">
            <a:alphaModFix/>
          </a:blip>
          <a:stretch>
            <a:fillRect/>
          </a:stretch>
        </p:blipFill>
        <p:spPr>
          <a:xfrm>
            <a:off x="0" y="0"/>
            <a:ext cx="4518649" cy="2694599"/>
          </a:xfrm>
          <a:prstGeom prst="rect">
            <a:avLst/>
          </a:prstGeom>
          <a:noFill/>
          <a:ln>
            <a:noFill/>
          </a:ln>
        </p:spPr>
      </p:pic>
      <p:pic>
        <p:nvPicPr>
          <p:cNvPr id="417" name="Google Shape;417;p55"/>
          <p:cNvPicPr preferRelativeResize="0"/>
          <p:nvPr/>
        </p:nvPicPr>
        <p:blipFill>
          <a:blip r:embed="rId4">
            <a:alphaModFix/>
          </a:blip>
          <a:stretch>
            <a:fillRect/>
          </a:stretch>
        </p:blipFill>
        <p:spPr>
          <a:xfrm>
            <a:off x="4518650" y="2289000"/>
            <a:ext cx="4625350" cy="2854502"/>
          </a:xfrm>
          <a:prstGeom prst="rect">
            <a:avLst/>
          </a:prstGeom>
          <a:noFill/>
          <a:ln>
            <a:noFill/>
          </a:ln>
        </p:spPr>
      </p:pic>
      <p:sp>
        <p:nvSpPr>
          <p:cNvPr id="418" name="Google Shape;418;p55"/>
          <p:cNvSpPr txBox="1"/>
          <p:nvPr/>
        </p:nvSpPr>
        <p:spPr>
          <a:xfrm>
            <a:off x="5096275" y="1758725"/>
            <a:ext cx="3470100" cy="4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DM Sans"/>
                <a:ea typeface="DM Sans"/>
                <a:cs typeface="DM Sans"/>
                <a:sym typeface="DM Sans"/>
              </a:rPr>
              <a:t>Bedrooms vs. Energy Consumption </a:t>
            </a:r>
            <a:endParaRPr sz="1200">
              <a:solidFill>
                <a:schemeClr val="dk2"/>
              </a:solidFill>
              <a:latin typeface="DM Sans"/>
              <a:ea typeface="DM Sans"/>
              <a:cs typeface="DM Sans"/>
              <a:sym typeface="DM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2" name="Shape 422"/>
        <p:cNvGrpSpPr/>
        <p:nvPr/>
      </p:nvGrpSpPr>
      <p:grpSpPr>
        <a:xfrm>
          <a:off x="0" y="0"/>
          <a:ext cx="0" cy="0"/>
          <a:chOff x="0" y="0"/>
          <a:chExt cx="0" cy="0"/>
        </a:xfrm>
      </p:grpSpPr>
      <p:sp>
        <p:nvSpPr>
          <p:cNvPr id="423" name="Google Shape;423;p56"/>
          <p:cNvSpPr txBox="1"/>
          <p:nvPr/>
        </p:nvSpPr>
        <p:spPr>
          <a:xfrm>
            <a:off x="0" y="2939900"/>
            <a:ext cx="4279500" cy="51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DM Sans"/>
                <a:ea typeface="DM Sans"/>
                <a:cs typeface="DM Sans"/>
                <a:sym typeface="DM Sans"/>
              </a:rPr>
              <a:t>Time of Day</a:t>
            </a:r>
            <a:r>
              <a:rPr lang="en" sz="1200">
                <a:solidFill>
                  <a:schemeClr val="dk2"/>
                </a:solidFill>
                <a:latin typeface="DM Sans"/>
                <a:ea typeface="DM Sans"/>
                <a:cs typeface="DM Sans"/>
                <a:sym typeface="DM Sans"/>
              </a:rPr>
              <a:t> vs. Energy Consumption</a:t>
            </a:r>
            <a:endParaRPr sz="1200">
              <a:solidFill>
                <a:schemeClr val="dk2"/>
              </a:solidFill>
              <a:latin typeface="DM Sans"/>
              <a:ea typeface="DM Sans"/>
              <a:cs typeface="DM Sans"/>
              <a:sym typeface="DM Sans"/>
            </a:endParaRPr>
          </a:p>
        </p:txBody>
      </p:sp>
      <p:pic>
        <p:nvPicPr>
          <p:cNvPr id="424" name="Google Shape;424;p56"/>
          <p:cNvPicPr preferRelativeResize="0"/>
          <p:nvPr/>
        </p:nvPicPr>
        <p:blipFill>
          <a:blip r:embed="rId3">
            <a:alphaModFix/>
          </a:blip>
          <a:stretch>
            <a:fillRect/>
          </a:stretch>
        </p:blipFill>
        <p:spPr>
          <a:xfrm>
            <a:off x="4572000" y="1798950"/>
            <a:ext cx="4516325" cy="279399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30" name="Google Shape;430;p57"/>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Agenda</a:t>
            </a:r>
            <a:endParaRPr/>
          </a:p>
        </p:txBody>
      </p:sp>
      <p:sp>
        <p:nvSpPr>
          <p:cNvPr id="431" name="Google Shape;431;p57"/>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Clr>
                <a:schemeClr val="hlink"/>
              </a:buClr>
              <a:buSzPts val="1100"/>
              <a:buFont typeface="Arial"/>
              <a:buNone/>
            </a:pPr>
            <a:r>
              <a:rPr lang="en"/>
              <a:t>Intro to Data Science Presentation</a:t>
            </a:r>
            <a:endParaRPr/>
          </a:p>
        </p:txBody>
      </p:sp>
      <p:sp>
        <p:nvSpPr>
          <p:cNvPr id="432" name="Google Shape;432;p57"/>
          <p:cNvSpPr txBox="1"/>
          <p:nvPr/>
        </p:nvSpPr>
        <p:spPr>
          <a:xfrm>
            <a:off x="516437" y="7447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Defining the Problem</a:t>
            </a:r>
            <a:endParaRPr b="1" sz="3650">
              <a:solidFill>
                <a:schemeClr val="accent2"/>
              </a:solidFill>
              <a:latin typeface="Merriweather"/>
              <a:ea typeface="Merriweather"/>
              <a:cs typeface="Merriweather"/>
              <a:sym typeface="Merriweather"/>
            </a:endParaRPr>
          </a:p>
        </p:txBody>
      </p:sp>
      <p:sp>
        <p:nvSpPr>
          <p:cNvPr id="433" name="Google Shape;433;p57"/>
          <p:cNvSpPr txBox="1"/>
          <p:nvPr/>
        </p:nvSpPr>
        <p:spPr>
          <a:xfrm>
            <a:off x="516437" y="15843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Exploratory Analysis</a:t>
            </a:r>
            <a:endParaRPr b="1" sz="3650">
              <a:solidFill>
                <a:schemeClr val="accent2"/>
              </a:solidFill>
              <a:latin typeface="Merriweather"/>
              <a:ea typeface="Merriweather"/>
              <a:cs typeface="Merriweather"/>
              <a:sym typeface="Merriweather"/>
            </a:endParaRPr>
          </a:p>
        </p:txBody>
      </p:sp>
      <p:sp>
        <p:nvSpPr>
          <p:cNvPr id="434" name="Google Shape;434;p57"/>
          <p:cNvSpPr txBox="1"/>
          <p:nvPr/>
        </p:nvSpPr>
        <p:spPr>
          <a:xfrm>
            <a:off x="516437" y="2423794"/>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Building the Model</a:t>
            </a:r>
            <a:endParaRPr b="1" sz="3650">
              <a:solidFill>
                <a:schemeClr val="dk1"/>
              </a:solidFill>
              <a:latin typeface="Merriweather"/>
              <a:ea typeface="Merriweather"/>
              <a:cs typeface="Merriweather"/>
              <a:sym typeface="Merriweather"/>
            </a:endParaRPr>
          </a:p>
        </p:txBody>
      </p:sp>
      <p:sp>
        <p:nvSpPr>
          <p:cNvPr id="435" name="Google Shape;435;p57"/>
          <p:cNvSpPr txBox="1"/>
          <p:nvPr/>
        </p:nvSpPr>
        <p:spPr>
          <a:xfrm>
            <a:off x="516437" y="3256495"/>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Evaluating the Results</a:t>
            </a:r>
            <a:endParaRPr b="1" sz="3650">
              <a:solidFill>
                <a:schemeClr val="accent2"/>
              </a:solidFill>
              <a:latin typeface="Merriweather"/>
              <a:ea typeface="Merriweather"/>
              <a:cs typeface="Merriweather"/>
              <a:sym typeface="Merriweather"/>
            </a:endParaRPr>
          </a:p>
        </p:txBody>
      </p:sp>
      <p:sp>
        <p:nvSpPr>
          <p:cNvPr id="436" name="Google Shape;436;p57"/>
          <p:cNvSpPr txBox="1"/>
          <p:nvPr/>
        </p:nvSpPr>
        <p:spPr>
          <a:xfrm>
            <a:off x="516437" y="4102806"/>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Drawing a Conclusion</a:t>
            </a:r>
            <a:endParaRPr b="1" sz="3650">
              <a:solidFill>
                <a:schemeClr val="accent2"/>
              </a:solidFill>
              <a:latin typeface="Merriweather"/>
              <a:ea typeface="Merriweather"/>
              <a:cs typeface="Merriweather"/>
              <a:sym typeface="Merriweather"/>
            </a:endParaRPr>
          </a:p>
        </p:txBody>
      </p:sp>
      <p:sp>
        <p:nvSpPr>
          <p:cNvPr id="437" name="Google Shape;437;p57"/>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1.</a:t>
            </a:r>
            <a:endParaRPr b="1" sz="1450">
              <a:solidFill>
                <a:schemeClr val="dk1"/>
              </a:solidFill>
              <a:latin typeface="Merriweather"/>
              <a:ea typeface="Merriweather"/>
              <a:cs typeface="Merriweather"/>
              <a:sym typeface="Merriweather"/>
            </a:endParaRPr>
          </a:p>
        </p:txBody>
      </p:sp>
      <p:sp>
        <p:nvSpPr>
          <p:cNvPr id="438" name="Google Shape;438;p57"/>
          <p:cNvSpPr txBox="1"/>
          <p:nvPr/>
        </p:nvSpPr>
        <p:spPr>
          <a:xfrm>
            <a:off x="196954" y="15843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2.</a:t>
            </a:r>
            <a:endParaRPr b="1" sz="1450">
              <a:solidFill>
                <a:schemeClr val="accent2"/>
              </a:solidFill>
              <a:latin typeface="Merriweather"/>
              <a:ea typeface="Merriweather"/>
              <a:cs typeface="Merriweather"/>
              <a:sym typeface="Merriweather"/>
            </a:endParaRPr>
          </a:p>
        </p:txBody>
      </p:sp>
      <p:sp>
        <p:nvSpPr>
          <p:cNvPr id="439" name="Google Shape;439;p57"/>
          <p:cNvSpPr txBox="1"/>
          <p:nvPr/>
        </p:nvSpPr>
        <p:spPr>
          <a:xfrm>
            <a:off x="196954" y="2423794"/>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3.</a:t>
            </a:r>
            <a:endParaRPr b="1" sz="1450">
              <a:solidFill>
                <a:schemeClr val="accent2"/>
              </a:solidFill>
              <a:latin typeface="Merriweather"/>
              <a:ea typeface="Merriweather"/>
              <a:cs typeface="Merriweather"/>
              <a:sym typeface="Merriweather"/>
            </a:endParaRPr>
          </a:p>
        </p:txBody>
      </p:sp>
      <p:sp>
        <p:nvSpPr>
          <p:cNvPr id="440" name="Google Shape;440;p57"/>
          <p:cNvSpPr txBox="1"/>
          <p:nvPr/>
        </p:nvSpPr>
        <p:spPr>
          <a:xfrm>
            <a:off x="196954" y="3256495"/>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4.</a:t>
            </a:r>
            <a:endParaRPr b="1" sz="1450">
              <a:solidFill>
                <a:schemeClr val="accent2"/>
              </a:solidFill>
              <a:latin typeface="Merriweather"/>
              <a:ea typeface="Merriweather"/>
              <a:cs typeface="Merriweather"/>
              <a:sym typeface="Merriweather"/>
            </a:endParaRPr>
          </a:p>
        </p:txBody>
      </p:sp>
      <p:sp>
        <p:nvSpPr>
          <p:cNvPr id="441" name="Google Shape;441;p57"/>
          <p:cNvSpPr txBox="1"/>
          <p:nvPr/>
        </p:nvSpPr>
        <p:spPr>
          <a:xfrm>
            <a:off x="196954" y="4102806"/>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5.</a:t>
            </a:r>
            <a:endParaRPr b="1" sz="1450">
              <a:solidFill>
                <a:schemeClr val="accent2"/>
              </a:solidFill>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 sz="1500"/>
              <a:t>We built 4 </a:t>
            </a:r>
            <a:r>
              <a:rPr lang="en" sz="1500"/>
              <a:t>models</a:t>
            </a:r>
            <a:r>
              <a:rPr lang="en" sz="1500"/>
              <a:t> to predict energy consumption for any given hour during the month of July. To </a:t>
            </a:r>
            <a:r>
              <a:rPr lang="en" sz="1500"/>
              <a:t>achieve</a:t>
            </a:r>
            <a:r>
              <a:rPr lang="en" sz="1500"/>
              <a:t> this we:</a:t>
            </a:r>
            <a:endParaRPr sz="1500"/>
          </a:p>
          <a:p>
            <a:pPr indent="-323850" lvl="0" marL="457200" rtl="0" algn="l">
              <a:spcBef>
                <a:spcPts val="0"/>
              </a:spcBef>
              <a:spcAft>
                <a:spcPts val="0"/>
              </a:spcAft>
              <a:buSzPts val="1500"/>
              <a:buChar char="●"/>
            </a:pPr>
            <a:r>
              <a:rPr lang="en" sz="1500"/>
              <a:t>Extracted the hour data from the date and time variable </a:t>
            </a:r>
            <a:endParaRPr sz="1500"/>
          </a:p>
          <a:p>
            <a:pPr indent="-323850" lvl="0" marL="457200" rtl="0" algn="l">
              <a:spcBef>
                <a:spcPts val="0"/>
              </a:spcBef>
              <a:spcAft>
                <a:spcPts val="0"/>
              </a:spcAft>
              <a:buSzPts val="1500"/>
              <a:buChar char="●"/>
            </a:pPr>
            <a:r>
              <a:rPr lang="en" sz="1500"/>
              <a:t>Partitioned the Data into a Training and Testing set at 0.7 and 0.3</a:t>
            </a:r>
            <a:endParaRPr sz="1500"/>
          </a:p>
          <a:p>
            <a:pPr indent="-323850" lvl="0" marL="457200" rtl="0" algn="l">
              <a:spcBef>
                <a:spcPts val="0"/>
              </a:spcBef>
              <a:spcAft>
                <a:spcPts val="0"/>
              </a:spcAft>
              <a:buSzPts val="1500"/>
              <a:buChar char="●"/>
            </a:pPr>
            <a:r>
              <a:rPr lang="en" sz="1500"/>
              <a:t>Trained 4 Model using the Training data:</a:t>
            </a:r>
            <a:endParaRPr sz="1500"/>
          </a:p>
          <a:p>
            <a:pPr indent="-323850" lvl="1" marL="914400" rtl="0" algn="l">
              <a:spcBef>
                <a:spcPts val="0"/>
              </a:spcBef>
              <a:spcAft>
                <a:spcPts val="0"/>
              </a:spcAft>
              <a:buSzPts val="1500"/>
              <a:buChar char="○"/>
            </a:pPr>
            <a:r>
              <a:rPr lang="en" sz="1500"/>
              <a:t>Linear Regression: lm()</a:t>
            </a:r>
            <a:endParaRPr sz="1500"/>
          </a:p>
          <a:p>
            <a:pPr indent="-323850" lvl="1" marL="914400" rtl="0" algn="l">
              <a:spcBef>
                <a:spcPts val="0"/>
              </a:spcBef>
              <a:spcAft>
                <a:spcPts val="0"/>
              </a:spcAft>
              <a:buSzPts val="1500"/>
              <a:buChar char="○"/>
            </a:pPr>
            <a:r>
              <a:rPr lang="en" sz="1500"/>
              <a:t>Logistic Regression: glm()</a:t>
            </a:r>
            <a:endParaRPr sz="1500"/>
          </a:p>
          <a:p>
            <a:pPr indent="-323850" lvl="1" marL="914400" rtl="0" algn="l">
              <a:spcBef>
                <a:spcPts val="0"/>
              </a:spcBef>
              <a:spcAft>
                <a:spcPts val="0"/>
              </a:spcAft>
              <a:buSzPts val="1500"/>
              <a:buChar char="○"/>
            </a:pPr>
            <a:r>
              <a:rPr lang="en" sz="1500"/>
              <a:t>Gradient Boosting: gbm()</a:t>
            </a:r>
            <a:endParaRPr sz="1500"/>
          </a:p>
          <a:p>
            <a:pPr indent="-323850" lvl="1" marL="914400" rtl="0" algn="l">
              <a:spcBef>
                <a:spcPts val="0"/>
              </a:spcBef>
              <a:spcAft>
                <a:spcPts val="0"/>
              </a:spcAft>
              <a:buSzPts val="1500"/>
              <a:buChar char="○"/>
            </a:pPr>
            <a:r>
              <a:rPr lang="en" sz="1500"/>
              <a:t>Decision</a:t>
            </a:r>
            <a:r>
              <a:rPr lang="en" sz="1500"/>
              <a:t> tree: ctree()</a:t>
            </a:r>
            <a:endParaRPr sz="1500"/>
          </a:p>
          <a:p>
            <a:pPr indent="-323850" lvl="0" marL="457200" rtl="0" algn="l">
              <a:spcBef>
                <a:spcPts val="0"/>
              </a:spcBef>
              <a:spcAft>
                <a:spcPts val="0"/>
              </a:spcAft>
              <a:buSzPts val="1500"/>
              <a:buChar char="●"/>
            </a:pPr>
            <a:r>
              <a:rPr lang="en" sz="1500"/>
              <a:t>For each model we then examined the Mean Absolute Error(MAE), Root Mean Square Root Error(RSME) and R Squared(R2) value</a:t>
            </a:r>
            <a:endParaRPr sz="1500"/>
          </a:p>
          <a:p>
            <a:pPr indent="-323850" lvl="1" marL="914400" rtl="0" algn="l">
              <a:spcBef>
                <a:spcPts val="0"/>
              </a:spcBef>
              <a:spcAft>
                <a:spcPts val="0"/>
              </a:spcAft>
              <a:buSzPts val="1500"/>
              <a:buChar char="○"/>
            </a:pPr>
            <a:r>
              <a:rPr lang="en" sz="1500"/>
              <a:t>When choosing our model, we focused on minimizing the MAE and RSME value</a:t>
            </a:r>
            <a:endParaRPr sz="1500"/>
          </a:p>
          <a:p>
            <a:pPr indent="-323850" lvl="0" marL="457200" rtl="0" algn="l">
              <a:spcBef>
                <a:spcPts val="0"/>
              </a:spcBef>
              <a:spcAft>
                <a:spcPts val="0"/>
              </a:spcAft>
              <a:buSzPts val="1500"/>
              <a:buChar char="●"/>
            </a:pPr>
            <a:r>
              <a:rPr lang="en" sz="1500"/>
              <a:t>Then used the test data  to predict energy consumption</a:t>
            </a:r>
            <a:endParaRPr sz="1500"/>
          </a:p>
        </p:txBody>
      </p:sp>
      <p:sp>
        <p:nvSpPr>
          <p:cNvPr id="447" name="Google Shape;447;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a Model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53" name="Google Shape;453;p59"/>
          <p:cNvSpPr txBox="1"/>
          <p:nvPr>
            <p:ph idx="1" type="subTitle"/>
          </p:nvPr>
        </p:nvSpPr>
        <p:spPr>
          <a:xfrm>
            <a:off x="975300" y="1864050"/>
            <a:ext cx="7193400" cy="592500"/>
          </a:xfrm>
          <a:prstGeom prst="rect">
            <a:avLst/>
          </a:prstGeom>
        </p:spPr>
        <p:txBody>
          <a:bodyPr anchorCtr="0" anchor="ctr" bIns="91425" lIns="91425" spcFirstLastPara="1" rIns="91425" wrap="square" tIns="91425">
            <a:spAutoFit/>
          </a:bodyPr>
          <a:lstStyle/>
          <a:p>
            <a:pPr indent="0" lvl="0" marL="0" rtl="0" algn="ctr">
              <a:spcBef>
                <a:spcPts val="0"/>
              </a:spcBef>
              <a:spcAft>
                <a:spcPts val="1200"/>
              </a:spcAft>
              <a:buNone/>
            </a:pPr>
            <a:r>
              <a:rPr lang="en"/>
              <a:t>Evaluating Results</a:t>
            </a:r>
            <a:endParaRPr/>
          </a:p>
        </p:txBody>
      </p:sp>
      <p:sp>
        <p:nvSpPr>
          <p:cNvPr id="454" name="Google Shape;454;p59"/>
          <p:cNvSpPr txBox="1"/>
          <p:nvPr>
            <p:ph idx="2"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Evaluating Results</a:t>
            </a:r>
            <a:endParaRPr/>
          </a:p>
        </p:txBody>
      </p:sp>
      <p:sp>
        <p:nvSpPr>
          <p:cNvPr id="455" name="Google Shape;455;p59"/>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Intro to Data Science Presentation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0"/>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The </a:t>
            </a:r>
            <a:r>
              <a:rPr lang="en" sz="1500"/>
              <a:t>square</a:t>
            </a:r>
            <a:r>
              <a:rPr lang="en" sz="1500"/>
              <a:t> root of the average of the squared differences of the predicted and actual value </a:t>
            </a:r>
            <a:endParaRPr sz="1500"/>
          </a:p>
          <a:p>
            <a:pPr indent="-323850" lvl="0" marL="457200" rtl="0" algn="l">
              <a:spcBef>
                <a:spcPts val="0"/>
              </a:spcBef>
              <a:spcAft>
                <a:spcPts val="0"/>
              </a:spcAft>
              <a:buSzPts val="1500"/>
              <a:buChar char="●"/>
            </a:pPr>
            <a:r>
              <a:rPr lang="en" sz="1500"/>
              <a:t>Lower values are optimal</a:t>
            </a:r>
            <a:endParaRPr sz="1500"/>
          </a:p>
        </p:txBody>
      </p:sp>
      <p:sp>
        <p:nvSpPr>
          <p:cNvPr id="461" name="Google Shape;461;p60"/>
          <p:cNvSpPr txBox="1"/>
          <p:nvPr>
            <p:ph idx="1" type="body"/>
          </p:nvPr>
        </p:nvSpPr>
        <p:spPr>
          <a:xfrm>
            <a:off x="483175" y="2417500"/>
            <a:ext cx="2455500" cy="23736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 sz="1500"/>
              <a:t>The average of the sum of all of the absolute values of the difference between the true value and the predicted value</a:t>
            </a:r>
            <a:endParaRPr sz="1500"/>
          </a:p>
          <a:p>
            <a:pPr indent="-323850" lvl="0" marL="457200" rtl="0" algn="l">
              <a:spcBef>
                <a:spcPts val="0"/>
              </a:spcBef>
              <a:spcAft>
                <a:spcPts val="0"/>
              </a:spcAft>
              <a:buSzPts val="1500"/>
              <a:buChar char="●"/>
            </a:pPr>
            <a:r>
              <a:rPr lang="en" sz="1500"/>
              <a:t>Smaller values are optimal</a:t>
            </a:r>
            <a:endParaRPr sz="1500"/>
          </a:p>
        </p:txBody>
      </p:sp>
      <p:sp>
        <p:nvSpPr>
          <p:cNvPr id="462" name="Google Shape;462;p60"/>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en" sz="1500"/>
              <a:t>A measurement that represents the correlation between the predictors and the response variable</a:t>
            </a:r>
            <a:endParaRPr sz="1500"/>
          </a:p>
          <a:p>
            <a:pPr indent="-323850" lvl="0" marL="457200" rtl="0" algn="l">
              <a:spcBef>
                <a:spcPts val="0"/>
              </a:spcBef>
              <a:spcAft>
                <a:spcPts val="0"/>
              </a:spcAft>
              <a:buSzPts val="1500"/>
              <a:buChar char="●"/>
            </a:pPr>
            <a:r>
              <a:rPr lang="en" sz="1500"/>
              <a:t>Higher values are optimal</a:t>
            </a:r>
            <a:endParaRPr sz="1500"/>
          </a:p>
          <a:p>
            <a:pPr indent="0" lvl="0" marL="0" rtl="0" algn="l">
              <a:spcBef>
                <a:spcPts val="1200"/>
              </a:spcBef>
              <a:spcAft>
                <a:spcPts val="1200"/>
              </a:spcAft>
              <a:buNone/>
            </a:pPr>
            <a:r>
              <a:t/>
            </a:r>
            <a:endParaRPr/>
          </a:p>
        </p:txBody>
      </p:sp>
      <p:sp>
        <p:nvSpPr>
          <p:cNvPr id="463" name="Google Shape;463;p60"/>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Performance Metrics Explained</a:t>
            </a:r>
            <a:endParaRPr/>
          </a:p>
        </p:txBody>
      </p:sp>
      <p:sp>
        <p:nvSpPr>
          <p:cNvPr id="464" name="Google Shape;464;p60"/>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Mean Absolute Error (MAE)</a:t>
            </a:r>
            <a:endParaRPr/>
          </a:p>
        </p:txBody>
      </p:sp>
      <p:sp>
        <p:nvSpPr>
          <p:cNvPr id="465" name="Google Shape;465;p60"/>
          <p:cNvSpPr txBox="1"/>
          <p:nvPr>
            <p:ph idx="5" type="subTitle"/>
          </p:nvPr>
        </p:nvSpPr>
        <p:spPr>
          <a:xfrm>
            <a:off x="3389375" y="1336150"/>
            <a:ext cx="2632500" cy="77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Root Mean Squared Error (RMSE)</a:t>
            </a:r>
            <a:endParaRPr/>
          </a:p>
        </p:txBody>
      </p:sp>
      <p:sp>
        <p:nvSpPr>
          <p:cNvPr id="466" name="Google Shape;466;p60"/>
          <p:cNvSpPr txBox="1"/>
          <p:nvPr>
            <p:ph idx="6" type="subTitle"/>
          </p:nvPr>
        </p:nvSpPr>
        <p:spPr>
          <a:xfrm>
            <a:off x="6310300" y="1336138"/>
            <a:ext cx="2455500" cy="77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R-squared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34"/>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Agenda</a:t>
            </a:r>
            <a:endParaRPr/>
          </a:p>
        </p:txBody>
      </p:sp>
      <p:sp>
        <p:nvSpPr>
          <p:cNvPr id="244" name="Google Shape;244;p34"/>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c</a:t>
            </a:r>
            <a:endParaRPr/>
          </a:p>
        </p:txBody>
      </p:sp>
      <p:sp>
        <p:nvSpPr>
          <p:cNvPr id="245" name="Google Shape;245;p34"/>
          <p:cNvSpPr txBox="1"/>
          <p:nvPr/>
        </p:nvSpPr>
        <p:spPr>
          <a:xfrm>
            <a:off x="516437" y="7447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Defining the Problem</a:t>
            </a:r>
            <a:endParaRPr b="1" sz="3650">
              <a:solidFill>
                <a:schemeClr val="dk1"/>
              </a:solidFill>
              <a:latin typeface="Merriweather"/>
              <a:ea typeface="Merriweather"/>
              <a:cs typeface="Merriweather"/>
              <a:sym typeface="Merriweather"/>
            </a:endParaRPr>
          </a:p>
        </p:txBody>
      </p:sp>
      <p:sp>
        <p:nvSpPr>
          <p:cNvPr id="246" name="Google Shape;246;p34"/>
          <p:cNvSpPr txBox="1"/>
          <p:nvPr/>
        </p:nvSpPr>
        <p:spPr>
          <a:xfrm>
            <a:off x="516437" y="15843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Exploratory</a:t>
            </a:r>
            <a:r>
              <a:rPr b="1" lang="en" sz="3650">
                <a:solidFill>
                  <a:schemeClr val="accent2"/>
                </a:solidFill>
                <a:latin typeface="Merriweather"/>
                <a:ea typeface="Merriweather"/>
                <a:cs typeface="Merriweather"/>
                <a:sym typeface="Merriweather"/>
              </a:rPr>
              <a:t> Analysis</a:t>
            </a:r>
            <a:endParaRPr b="1" sz="3650">
              <a:solidFill>
                <a:schemeClr val="accent2"/>
              </a:solidFill>
              <a:latin typeface="Merriweather"/>
              <a:ea typeface="Merriweather"/>
              <a:cs typeface="Merriweather"/>
              <a:sym typeface="Merriweather"/>
            </a:endParaRPr>
          </a:p>
        </p:txBody>
      </p:sp>
      <p:sp>
        <p:nvSpPr>
          <p:cNvPr id="247" name="Google Shape;247;p34"/>
          <p:cNvSpPr txBox="1"/>
          <p:nvPr/>
        </p:nvSpPr>
        <p:spPr>
          <a:xfrm>
            <a:off x="516437" y="2423794"/>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Building the Model</a:t>
            </a:r>
            <a:endParaRPr b="1" sz="3650">
              <a:solidFill>
                <a:schemeClr val="accent2"/>
              </a:solidFill>
              <a:latin typeface="Merriweather"/>
              <a:ea typeface="Merriweather"/>
              <a:cs typeface="Merriweather"/>
              <a:sym typeface="Merriweather"/>
            </a:endParaRPr>
          </a:p>
        </p:txBody>
      </p:sp>
      <p:sp>
        <p:nvSpPr>
          <p:cNvPr id="248" name="Google Shape;248;p34"/>
          <p:cNvSpPr txBox="1"/>
          <p:nvPr/>
        </p:nvSpPr>
        <p:spPr>
          <a:xfrm>
            <a:off x="516437" y="3256495"/>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Evaluating the</a:t>
            </a:r>
            <a:r>
              <a:rPr b="1" lang="en" sz="3650">
                <a:solidFill>
                  <a:schemeClr val="accent2"/>
                </a:solidFill>
                <a:latin typeface="Merriweather"/>
                <a:ea typeface="Merriweather"/>
                <a:cs typeface="Merriweather"/>
                <a:sym typeface="Merriweather"/>
              </a:rPr>
              <a:t> Results</a:t>
            </a:r>
            <a:endParaRPr b="1" sz="3650">
              <a:solidFill>
                <a:schemeClr val="accent2"/>
              </a:solidFill>
              <a:latin typeface="Merriweather"/>
              <a:ea typeface="Merriweather"/>
              <a:cs typeface="Merriweather"/>
              <a:sym typeface="Merriweather"/>
            </a:endParaRPr>
          </a:p>
        </p:txBody>
      </p:sp>
      <p:sp>
        <p:nvSpPr>
          <p:cNvPr id="249" name="Google Shape;249;p34"/>
          <p:cNvSpPr txBox="1"/>
          <p:nvPr/>
        </p:nvSpPr>
        <p:spPr>
          <a:xfrm>
            <a:off x="516437" y="4102806"/>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Drawing a Conclusion</a:t>
            </a:r>
            <a:endParaRPr b="1" sz="3650">
              <a:solidFill>
                <a:schemeClr val="accent2"/>
              </a:solidFill>
              <a:latin typeface="Merriweather"/>
              <a:ea typeface="Merriweather"/>
              <a:cs typeface="Merriweather"/>
              <a:sym typeface="Merriweather"/>
            </a:endParaRPr>
          </a:p>
        </p:txBody>
      </p:sp>
      <p:sp>
        <p:nvSpPr>
          <p:cNvPr id="250" name="Google Shape;250;p34"/>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1.</a:t>
            </a:r>
            <a:endParaRPr b="1" sz="1450">
              <a:solidFill>
                <a:schemeClr val="dk1"/>
              </a:solidFill>
              <a:latin typeface="Merriweather"/>
              <a:ea typeface="Merriweather"/>
              <a:cs typeface="Merriweather"/>
              <a:sym typeface="Merriweather"/>
            </a:endParaRPr>
          </a:p>
        </p:txBody>
      </p:sp>
      <p:sp>
        <p:nvSpPr>
          <p:cNvPr id="251" name="Google Shape;251;p34"/>
          <p:cNvSpPr txBox="1"/>
          <p:nvPr/>
        </p:nvSpPr>
        <p:spPr>
          <a:xfrm>
            <a:off x="196954" y="15843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2.</a:t>
            </a:r>
            <a:endParaRPr b="1" sz="1450">
              <a:solidFill>
                <a:schemeClr val="accent2"/>
              </a:solidFill>
              <a:latin typeface="Merriweather"/>
              <a:ea typeface="Merriweather"/>
              <a:cs typeface="Merriweather"/>
              <a:sym typeface="Merriweather"/>
            </a:endParaRPr>
          </a:p>
        </p:txBody>
      </p:sp>
      <p:sp>
        <p:nvSpPr>
          <p:cNvPr id="252" name="Google Shape;252;p34"/>
          <p:cNvSpPr txBox="1"/>
          <p:nvPr/>
        </p:nvSpPr>
        <p:spPr>
          <a:xfrm>
            <a:off x="196954" y="2423794"/>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3.</a:t>
            </a:r>
            <a:endParaRPr b="1" sz="1450">
              <a:solidFill>
                <a:schemeClr val="accent2"/>
              </a:solidFill>
              <a:latin typeface="Merriweather"/>
              <a:ea typeface="Merriweather"/>
              <a:cs typeface="Merriweather"/>
              <a:sym typeface="Merriweather"/>
            </a:endParaRPr>
          </a:p>
        </p:txBody>
      </p:sp>
      <p:sp>
        <p:nvSpPr>
          <p:cNvPr id="253" name="Google Shape;253;p34"/>
          <p:cNvSpPr txBox="1"/>
          <p:nvPr/>
        </p:nvSpPr>
        <p:spPr>
          <a:xfrm>
            <a:off x="196954" y="3256495"/>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4.</a:t>
            </a:r>
            <a:endParaRPr b="1" sz="1450">
              <a:solidFill>
                <a:schemeClr val="accent2"/>
              </a:solidFill>
              <a:latin typeface="Merriweather"/>
              <a:ea typeface="Merriweather"/>
              <a:cs typeface="Merriweather"/>
              <a:sym typeface="Merriweather"/>
            </a:endParaRPr>
          </a:p>
        </p:txBody>
      </p:sp>
      <p:sp>
        <p:nvSpPr>
          <p:cNvPr id="254" name="Google Shape;254;p34"/>
          <p:cNvSpPr txBox="1"/>
          <p:nvPr/>
        </p:nvSpPr>
        <p:spPr>
          <a:xfrm>
            <a:off x="196954" y="4102806"/>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5.</a:t>
            </a:r>
            <a:endParaRPr b="1" sz="1450">
              <a:solidFill>
                <a:schemeClr val="accent2"/>
              </a:solidFill>
              <a:latin typeface="Merriweather"/>
              <a:ea typeface="Merriweather"/>
              <a:cs typeface="Merriweather"/>
              <a:sym typeface="Merriweathe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1"/>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MAE</a:t>
            </a:r>
            <a:r>
              <a:rPr lang="en" sz="1500"/>
              <a:t>: 0.1465791</a:t>
            </a:r>
            <a:endParaRPr sz="1500"/>
          </a:p>
          <a:p>
            <a:pPr indent="-323850" lvl="0" marL="457200" rtl="0" algn="l">
              <a:spcBef>
                <a:spcPts val="0"/>
              </a:spcBef>
              <a:spcAft>
                <a:spcPts val="0"/>
              </a:spcAft>
              <a:buSzPts val="1500"/>
              <a:buChar char="●"/>
            </a:pPr>
            <a:r>
              <a:rPr lang="en" sz="1500"/>
              <a:t>RSME: </a:t>
            </a:r>
            <a:r>
              <a:rPr lang="en" sz="1500"/>
              <a:t>0.2376875</a:t>
            </a:r>
            <a:endParaRPr sz="1500"/>
          </a:p>
          <a:p>
            <a:pPr indent="-323850" lvl="0" marL="457200" rtl="0" algn="l">
              <a:spcBef>
                <a:spcPts val="0"/>
              </a:spcBef>
              <a:spcAft>
                <a:spcPts val="0"/>
              </a:spcAft>
              <a:buSzPts val="1500"/>
              <a:buChar char="●"/>
            </a:pPr>
            <a:r>
              <a:rPr lang="en" sz="1500"/>
              <a:t>R2: 0.6890425</a:t>
            </a:r>
            <a:endParaRPr sz="1500"/>
          </a:p>
        </p:txBody>
      </p:sp>
      <p:sp>
        <p:nvSpPr>
          <p:cNvPr id="472" name="Google Shape;472;p61"/>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MAE</a:t>
            </a:r>
            <a:r>
              <a:rPr lang="en" sz="1500"/>
              <a:t>:  0.1232393</a:t>
            </a:r>
            <a:endParaRPr sz="1500"/>
          </a:p>
          <a:p>
            <a:pPr indent="-323850" lvl="0" marL="457200" rtl="0" algn="l">
              <a:spcBef>
                <a:spcPts val="0"/>
              </a:spcBef>
              <a:spcAft>
                <a:spcPts val="0"/>
              </a:spcAft>
              <a:buSzPts val="1500"/>
              <a:buChar char="●"/>
            </a:pPr>
            <a:r>
              <a:rPr lang="en" sz="1500"/>
              <a:t>RSME: 0.2045168</a:t>
            </a:r>
            <a:endParaRPr sz="1500"/>
          </a:p>
          <a:p>
            <a:pPr indent="-323850" lvl="0" marL="457200" rtl="0" algn="l">
              <a:spcBef>
                <a:spcPts val="0"/>
              </a:spcBef>
              <a:spcAft>
                <a:spcPts val="0"/>
              </a:spcAft>
              <a:buSzPts val="1500"/>
              <a:buChar char="●"/>
            </a:pPr>
            <a:r>
              <a:rPr lang="en" sz="1500"/>
              <a:t>R2: 0.7037737</a:t>
            </a:r>
            <a:endParaRPr/>
          </a:p>
        </p:txBody>
      </p:sp>
      <p:sp>
        <p:nvSpPr>
          <p:cNvPr id="473" name="Google Shape;473;p61"/>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MAE</a:t>
            </a:r>
            <a:r>
              <a:rPr lang="en" sz="1500"/>
              <a:t>: 0.1663364</a:t>
            </a:r>
            <a:endParaRPr sz="1500"/>
          </a:p>
          <a:p>
            <a:pPr indent="-323850" lvl="0" marL="457200" rtl="0" algn="l">
              <a:spcBef>
                <a:spcPts val="0"/>
              </a:spcBef>
              <a:spcAft>
                <a:spcPts val="0"/>
              </a:spcAft>
              <a:buSzPts val="1500"/>
              <a:buChar char="●"/>
            </a:pPr>
            <a:r>
              <a:rPr lang="en" sz="1500"/>
              <a:t>RSME: 0.2768326</a:t>
            </a:r>
            <a:endParaRPr sz="1500"/>
          </a:p>
          <a:p>
            <a:pPr indent="-323850" lvl="0" marL="457200" rtl="0" algn="l">
              <a:spcBef>
                <a:spcPts val="0"/>
              </a:spcBef>
              <a:spcAft>
                <a:spcPts val="0"/>
              </a:spcAft>
              <a:buSzPts val="1500"/>
              <a:buChar char="●"/>
            </a:pPr>
            <a:r>
              <a:rPr lang="en" sz="1500"/>
              <a:t>R2: 0.6612165</a:t>
            </a:r>
            <a:endParaRPr sz="1500"/>
          </a:p>
          <a:p>
            <a:pPr indent="0" lvl="0" marL="0" rtl="0" algn="l">
              <a:spcBef>
                <a:spcPts val="1200"/>
              </a:spcBef>
              <a:spcAft>
                <a:spcPts val="1200"/>
              </a:spcAft>
              <a:buNone/>
            </a:pPr>
            <a:r>
              <a:t/>
            </a:r>
            <a:endParaRPr/>
          </a:p>
        </p:txBody>
      </p:sp>
      <p:sp>
        <p:nvSpPr>
          <p:cNvPr id="474" name="Google Shape;474;p61"/>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Chosen Model: Decision Tree</a:t>
            </a:r>
            <a:endParaRPr/>
          </a:p>
        </p:txBody>
      </p:sp>
      <p:sp>
        <p:nvSpPr>
          <p:cNvPr id="475" name="Google Shape;475;p61"/>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Old (&lt;1970)</a:t>
            </a:r>
            <a:endParaRPr/>
          </a:p>
        </p:txBody>
      </p:sp>
      <p:sp>
        <p:nvSpPr>
          <p:cNvPr id="476" name="Google Shape;476;p61"/>
          <p:cNvSpPr txBox="1"/>
          <p:nvPr>
            <p:ph idx="5" type="subTitle"/>
          </p:nvPr>
        </p:nvSpPr>
        <p:spPr>
          <a:xfrm>
            <a:off x="3170650" y="1336150"/>
            <a:ext cx="2632500" cy="7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Middle(1970-2000)</a:t>
            </a:r>
            <a:endParaRPr/>
          </a:p>
        </p:txBody>
      </p:sp>
      <p:sp>
        <p:nvSpPr>
          <p:cNvPr id="477" name="Google Shape;477;p61"/>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New(&gt;2000)</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2"/>
          <p:cNvSpPr txBox="1"/>
          <p:nvPr>
            <p:ph idx="1" type="body"/>
          </p:nvPr>
        </p:nvSpPr>
        <p:spPr>
          <a:xfrm>
            <a:off x="483175" y="1479625"/>
            <a:ext cx="7694700" cy="3311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00"/>
              <a:t>The model based on houses that were built before the 1970s produces the best result</a:t>
            </a:r>
            <a:endParaRPr sz="1300"/>
          </a:p>
          <a:p>
            <a:pPr indent="0" lvl="0" marL="457200" rtl="0" algn="l">
              <a:spcBef>
                <a:spcPts val="1200"/>
              </a:spcBef>
              <a:spcAft>
                <a:spcPts val="0"/>
              </a:spcAft>
              <a:buNone/>
            </a:pPr>
            <a:r>
              <a:t/>
            </a:r>
            <a:endParaRPr sz="1300"/>
          </a:p>
          <a:p>
            <a:pPr indent="-311150" lvl="0" marL="457200" rtl="0" algn="l">
              <a:spcBef>
                <a:spcPts val="1200"/>
              </a:spcBef>
              <a:spcAft>
                <a:spcPts val="0"/>
              </a:spcAft>
              <a:buSzPts val="1300"/>
              <a:buChar char="●"/>
            </a:pPr>
            <a:r>
              <a:rPr lang="en" sz="1300"/>
              <a:t>We get smaller values of MAE and RMSE than the analysis run on houses built in the </a:t>
            </a:r>
            <a:r>
              <a:rPr lang="en" sz="1400"/>
              <a:t>1970s-1990s and houses built after the year 2000</a:t>
            </a:r>
            <a:endParaRPr sz="1400"/>
          </a:p>
          <a:p>
            <a:pPr indent="0" lvl="0" marL="457200" rtl="0" algn="l">
              <a:spcBef>
                <a:spcPts val="1200"/>
              </a:spcBef>
              <a:spcAft>
                <a:spcPts val="0"/>
              </a:spcAft>
              <a:buNone/>
            </a:pPr>
            <a:r>
              <a:t/>
            </a:r>
            <a:endParaRPr sz="1400"/>
          </a:p>
          <a:p>
            <a:pPr indent="-311150" lvl="0" marL="457200" rtl="0" algn="l">
              <a:spcBef>
                <a:spcPts val="1200"/>
              </a:spcBef>
              <a:spcAft>
                <a:spcPts val="0"/>
              </a:spcAft>
              <a:buSzPts val="1300"/>
              <a:buChar char="●"/>
            </a:pPr>
            <a:r>
              <a:rPr lang="en" sz="1300"/>
              <a:t>We also get a higher value of R2 than the other two groupings  </a:t>
            </a:r>
            <a:endParaRPr sz="1300"/>
          </a:p>
          <a:p>
            <a:pPr indent="0" lvl="0" marL="457200" rtl="0" algn="l">
              <a:spcBef>
                <a:spcPts val="1200"/>
              </a:spcBef>
              <a:spcAft>
                <a:spcPts val="1200"/>
              </a:spcAft>
              <a:buNone/>
            </a:pPr>
            <a:r>
              <a:t/>
            </a:r>
            <a:endParaRPr sz="1300"/>
          </a:p>
        </p:txBody>
      </p:sp>
      <p:sp>
        <p:nvSpPr>
          <p:cNvPr id="483" name="Google Shape;483;p62"/>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Do These Metrics Tell Us?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7" name="Shape 487"/>
        <p:cNvGrpSpPr/>
        <p:nvPr/>
      </p:nvGrpSpPr>
      <p:grpSpPr>
        <a:xfrm>
          <a:off x="0" y="0"/>
          <a:ext cx="0" cy="0"/>
          <a:chOff x="0" y="0"/>
          <a:chExt cx="0" cy="0"/>
        </a:xfrm>
      </p:grpSpPr>
      <p:sp>
        <p:nvSpPr>
          <p:cNvPr id="488" name="Google Shape;488;p63"/>
          <p:cNvSpPr txBox="1"/>
          <p:nvPr>
            <p:ph type="title"/>
          </p:nvPr>
        </p:nvSpPr>
        <p:spPr>
          <a:xfrm>
            <a:off x="483175" y="450025"/>
            <a:ext cx="8184600" cy="75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Energy Consumption in Different Regions (Old (&lt;1970))</a:t>
            </a:r>
            <a:endParaRPr/>
          </a:p>
        </p:txBody>
      </p:sp>
      <p:pic>
        <p:nvPicPr>
          <p:cNvPr id="489" name="Google Shape;489;p63"/>
          <p:cNvPicPr preferRelativeResize="0"/>
          <p:nvPr/>
        </p:nvPicPr>
        <p:blipFill>
          <a:blip r:embed="rId3">
            <a:alphaModFix/>
          </a:blip>
          <a:stretch>
            <a:fillRect/>
          </a:stretch>
        </p:blipFill>
        <p:spPr>
          <a:xfrm>
            <a:off x="4713975" y="1455900"/>
            <a:ext cx="2166650" cy="3370875"/>
          </a:xfrm>
          <a:prstGeom prst="rect">
            <a:avLst/>
          </a:prstGeom>
          <a:noFill/>
          <a:ln>
            <a:noFill/>
          </a:ln>
        </p:spPr>
      </p:pic>
      <p:pic>
        <p:nvPicPr>
          <p:cNvPr id="490" name="Google Shape;490;p63"/>
          <p:cNvPicPr preferRelativeResize="0"/>
          <p:nvPr/>
        </p:nvPicPr>
        <p:blipFill>
          <a:blip r:embed="rId4">
            <a:alphaModFix/>
          </a:blip>
          <a:stretch>
            <a:fillRect/>
          </a:stretch>
        </p:blipFill>
        <p:spPr>
          <a:xfrm>
            <a:off x="2253897" y="1455900"/>
            <a:ext cx="2166650" cy="33708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4" name="Shape 494"/>
        <p:cNvGrpSpPr/>
        <p:nvPr/>
      </p:nvGrpSpPr>
      <p:grpSpPr>
        <a:xfrm>
          <a:off x="0" y="0"/>
          <a:ext cx="0" cy="0"/>
          <a:chOff x="0" y="0"/>
          <a:chExt cx="0" cy="0"/>
        </a:xfrm>
      </p:grpSpPr>
      <p:sp>
        <p:nvSpPr>
          <p:cNvPr id="495" name="Google Shape;495;p64"/>
          <p:cNvSpPr txBox="1"/>
          <p:nvPr>
            <p:ph type="title"/>
          </p:nvPr>
        </p:nvSpPr>
        <p:spPr>
          <a:xfrm>
            <a:off x="483175" y="450025"/>
            <a:ext cx="8184600" cy="75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Energy Consumption in Different Regions (Middle(1970-2000))</a:t>
            </a:r>
            <a:endParaRPr/>
          </a:p>
        </p:txBody>
      </p:sp>
      <p:pic>
        <p:nvPicPr>
          <p:cNvPr id="496" name="Google Shape;496;p64"/>
          <p:cNvPicPr preferRelativeResize="0"/>
          <p:nvPr/>
        </p:nvPicPr>
        <p:blipFill>
          <a:blip r:embed="rId3">
            <a:alphaModFix/>
          </a:blip>
          <a:stretch>
            <a:fillRect/>
          </a:stretch>
        </p:blipFill>
        <p:spPr>
          <a:xfrm>
            <a:off x="1546425" y="1297400"/>
            <a:ext cx="2023500" cy="3668724"/>
          </a:xfrm>
          <a:prstGeom prst="rect">
            <a:avLst/>
          </a:prstGeom>
          <a:noFill/>
          <a:ln>
            <a:noFill/>
          </a:ln>
        </p:spPr>
      </p:pic>
      <p:pic>
        <p:nvPicPr>
          <p:cNvPr id="497" name="Google Shape;497;p64"/>
          <p:cNvPicPr preferRelativeResize="0"/>
          <p:nvPr/>
        </p:nvPicPr>
        <p:blipFill>
          <a:blip r:embed="rId4">
            <a:alphaModFix/>
          </a:blip>
          <a:stretch>
            <a:fillRect/>
          </a:stretch>
        </p:blipFill>
        <p:spPr>
          <a:xfrm>
            <a:off x="4943625" y="1316475"/>
            <a:ext cx="2422981" cy="363057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1" name="Shape 501"/>
        <p:cNvGrpSpPr/>
        <p:nvPr/>
      </p:nvGrpSpPr>
      <p:grpSpPr>
        <a:xfrm>
          <a:off x="0" y="0"/>
          <a:ext cx="0" cy="0"/>
          <a:chOff x="0" y="0"/>
          <a:chExt cx="0" cy="0"/>
        </a:xfrm>
      </p:grpSpPr>
      <p:sp>
        <p:nvSpPr>
          <p:cNvPr id="502" name="Google Shape;502;p65"/>
          <p:cNvSpPr txBox="1"/>
          <p:nvPr>
            <p:ph type="title"/>
          </p:nvPr>
        </p:nvSpPr>
        <p:spPr>
          <a:xfrm>
            <a:off x="483175" y="450025"/>
            <a:ext cx="8184600" cy="75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Energy Consumption in Different Regions (New(&gt;2000))</a:t>
            </a:r>
            <a:endParaRPr/>
          </a:p>
        </p:txBody>
      </p:sp>
      <p:pic>
        <p:nvPicPr>
          <p:cNvPr id="503" name="Google Shape;503;p65"/>
          <p:cNvPicPr preferRelativeResize="0"/>
          <p:nvPr/>
        </p:nvPicPr>
        <p:blipFill>
          <a:blip r:embed="rId3">
            <a:alphaModFix/>
          </a:blip>
          <a:stretch>
            <a:fillRect/>
          </a:stretch>
        </p:blipFill>
        <p:spPr>
          <a:xfrm>
            <a:off x="0" y="1404525"/>
            <a:ext cx="2390278" cy="3630574"/>
          </a:xfrm>
          <a:prstGeom prst="rect">
            <a:avLst/>
          </a:prstGeom>
          <a:noFill/>
          <a:ln>
            <a:noFill/>
          </a:ln>
        </p:spPr>
      </p:pic>
      <p:pic>
        <p:nvPicPr>
          <p:cNvPr id="504" name="Google Shape;504;p65"/>
          <p:cNvPicPr preferRelativeResize="0"/>
          <p:nvPr/>
        </p:nvPicPr>
        <p:blipFill>
          <a:blip r:embed="rId4">
            <a:alphaModFix/>
          </a:blip>
          <a:stretch>
            <a:fillRect/>
          </a:stretch>
        </p:blipFill>
        <p:spPr>
          <a:xfrm>
            <a:off x="2905353" y="1404525"/>
            <a:ext cx="2410315" cy="3630575"/>
          </a:xfrm>
          <a:prstGeom prst="rect">
            <a:avLst/>
          </a:prstGeom>
          <a:noFill/>
          <a:ln>
            <a:noFill/>
          </a:ln>
        </p:spPr>
      </p:pic>
      <p:pic>
        <p:nvPicPr>
          <p:cNvPr id="505" name="Google Shape;505;p65"/>
          <p:cNvPicPr preferRelativeResize="0"/>
          <p:nvPr/>
        </p:nvPicPr>
        <p:blipFill>
          <a:blip r:embed="rId5">
            <a:alphaModFix/>
          </a:blip>
          <a:stretch>
            <a:fillRect/>
          </a:stretch>
        </p:blipFill>
        <p:spPr>
          <a:xfrm>
            <a:off x="5620469" y="2245500"/>
            <a:ext cx="3523532" cy="194862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11" name="Google Shape;511;p66"/>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Agenda</a:t>
            </a:r>
            <a:endParaRPr/>
          </a:p>
        </p:txBody>
      </p:sp>
      <p:sp>
        <p:nvSpPr>
          <p:cNvPr id="512" name="Google Shape;512;p66"/>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513" name="Google Shape;513;p66"/>
          <p:cNvSpPr txBox="1"/>
          <p:nvPr/>
        </p:nvSpPr>
        <p:spPr>
          <a:xfrm>
            <a:off x="516437" y="7447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Defining the Problem</a:t>
            </a:r>
            <a:endParaRPr b="1" sz="3650">
              <a:solidFill>
                <a:schemeClr val="accent2"/>
              </a:solidFill>
              <a:latin typeface="Merriweather"/>
              <a:ea typeface="Merriweather"/>
              <a:cs typeface="Merriweather"/>
              <a:sym typeface="Merriweather"/>
            </a:endParaRPr>
          </a:p>
        </p:txBody>
      </p:sp>
      <p:sp>
        <p:nvSpPr>
          <p:cNvPr id="514" name="Google Shape;514;p66"/>
          <p:cNvSpPr txBox="1"/>
          <p:nvPr/>
        </p:nvSpPr>
        <p:spPr>
          <a:xfrm>
            <a:off x="516437" y="15843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Making Observations</a:t>
            </a:r>
            <a:endParaRPr b="1" sz="3650">
              <a:solidFill>
                <a:schemeClr val="accent2"/>
              </a:solidFill>
              <a:latin typeface="Merriweather"/>
              <a:ea typeface="Merriweather"/>
              <a:cs typeface="Merriweather"/>
              <a:sym typeface="Merriweather"/>
            </a:endParaRPr>
          </a:p>
        </p:txBody>
      </p:sp>
      <p:sp>
        <p:nvSpPr>
          <p:cNvPr id="515" name="Google Shape;515;p66"/>
          <p:cNvSpPr txBox="1"/>
          <p:nvPr/>
        </p:nvSpPr>
        <p:spPr>
          <a:xfrm>
            <a:off x="516437" y="2423794"/>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Forming a Hypothesis</a:t>
            </a:r>
            <a:endParaRPr b="1" sz="3650">
              <a:solidFill>
                <a:schemeClr val="accent2"/>
              </a:solidFill>
              <a:latin typeface="Merriweather"/>
              <a:ea typeface="Merriweather"/>
              <a:cs typeface="Merriweather"/>
              <a:sym typeface="Merriweather"/>
            </a:endParaRPr>
          </a:p>
        </p:txBody>
      </p:sp>
      <p:sp>
        <p:nvSpPr>
          <p:cNvPr id="516" name="Google Shape;516;p66"/>
          <p:cNvSpPr txBox="1"/>
          <p:nvPr/>
        </p:nvSpPr>
        <p:spPr>
          <a:xfrm>
            <a:off x="516437" y="3256495"/>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Experiment Results</a:t>
            </a:r>
            <a:endParaRPr b="1" sz="3650">
              <a:solidFill>
                <a:schemeClr val="accent2"/>
              </a:solidFill>
              <a:latin typeface="Merriweather"/>
              <a:ea typeface="Merriweather"/>
              <a:cs typeface="Merriweather"/>
              <a:sym typeface="Merriweather"/>
            </a:endParaRPr>
          </a:p>
        </p:txBody>
      </p:sp>
      <p:sp>
        <p:nvSpPr>
          <p:cNvPr id="517" name="Google Shape;517;p66"/>
          <p:cNvSpPr txBox="1"/>
          <p:nvPr/>
        </p:nvSpPr>
        <p:spPr>
          <a:xfrm>
            <a:off x="516437" y="4102806"/>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Drawing a Conclusion</a:t>
            </a:r>
            <a:endParaRPr b="1" sz="3650">
              <a:solidFill>
                <a:schemeClr val="dk1"/>
              </a:solidFill>
              <a:latin typeface="Merriweather"/>
              <a:ea typeface="Merriweather"/>
              <a:cs typeface="Merriweather"/>
              <a:sym typeface="Merriweather"/>
            </a:endParaRPr>
          </a:p>
        </p:txBody>
      </p:sp>
      <p:sp>
        <p:nvSpPr>
          <p:cNvPr id="518" name="Google Shape;518;p66"/>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1.</a:t>
            </a:r>
            <a:endParaRPr b="1" sz="1450">
              <a:solidFill>
                <a:schemeClr val="accent2"/>
              </a:solidFill>
              <a:latin typeface="Merriweather"/>
              <a:ea typeface="Merriweather"/>
              <a:cs typeface="Merriweather"/>
              <a:sym typeface="Merriweather"/>
            </a:endParaRPr>
          </a:p>
        </p:txBody>
      </p:sp>
      <p:sp>
        <p:nvSpPr>
          <p:cNvPr id="519" name="Google Shape;519;p66"/>
          <p:cNvSpPr txBox="1"/>
          <p:nvPr/>
        </p:nvSpPr>
        <p:spPr>
          <a:xfrm>
            <a:off x="196954" y="15843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2.</a:t>
            </a:r>
            <a:endParaRPr b="1" sz="1450">
              <a:solidFill>
                <a:schemeClr val="accent2"/>
              </a:solidFill>
              <a:latin typeface="Merriweather"/>
              <a:ea typeface="Merriweather"/>
              <a:cs typeface="Merriweather"/>
              <a:sym typeface="Merriweather"/>
            </a:endParaRPr>
          </a:p>
        </p:txBody>
      </p:sp>
      <p:sp>
        <p:nvSpPr>
          <p:cNvPr id="520" name="Google Shape;520;p66"/>
          <p:cNvSpPr txBox="1"/>
          <p:nvPr/>
        </p:nvSpPr>
        <p:spPr>
          <a:xfrm>
            <a:off x="196954" y="2423794"/>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3.</a:t>
            </a:r>
            <a:endParaRPr b="1" sz="1450">
              <a:solidFill>
                <a:schemeClr val="accent2"/>
              </a:solidFill>
              <a:latin typeface="Merriweather"/>
              <a:ea typeface="Merriweather"/>
              <a:cs typeface="Merriweather"/>
              <a:sym typeface="Merriweather"/>
            </a:endParaRPr>
          </a:p>
        </p:txBody>
      </p:sp>
      <p:sp>
        <p:nvSpPr>
          <p:cNvPr id="521" name="Google Shape;521;p66"/>
          <p:cNvSpPr txBox="1"/>
          <p:nvPr/>
        </p:nvSpPr>
        <p:spPr>
          <a:xfrm>
            <a:off x="196954" y="3256495"/>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4.</a:t>
            </a:r>
            <a:endParaRPr b="1" sz="1450">
              <a:solidFill>
                <a:schemeClr val="accent2"/>
              </a:solidFill>
              <a:latin typeface="Merriweather"/>
              <a:ea typeface="Merriweather"/>
              <a:cs typeface="Merriweather"/>
              <a:sym typeface="Merriweather"/>
            </a:endParaRPr>
          </a:p>
        </p:txBody>
      </p:sp>
      <p:sp>
        <p:nvSpPr>
          <p:cNvPr id="522" name="Google Shape;522;p66"/>
          <p:cNvSpPr txBox="1"/>
          <p:nvPr/>
        </p:nvSpPr>
        <p:spPr>
          <a:xfrm>
            <a:off x="196954" y="4102806"/>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5.</a:t>
            </a:r>
            <a:endParaRPr b="1" sz="1450">
              <a:solidFill>
                <a:schemeClr val="dk1"/>
              </a:solidFill>
              <a:latin typeface="Merriweather"/>
              <a:ea typeface="Merriweather"/>
              <a:cs typeface="Merriweather"/>
              <a:sym typeface="Merriweathe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7"/>
          <p:cNvSpPr txBox="1"/>
          <p:nvPr>
            <p:ph idx="1" type="body"/>
          </p:nvPr>
        </p:nvSpPr>
        <p:spPr>
          <a:xfrm>
            <a:off x="483175" y="1479625"/>
            <a:ext cx="7574100" cy="33114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sz="1300"/>
              <a:t>Feature importance on our model informed us that hour, hvac cooling </a:t>
            </a:r>
            <a:r>
              <a:rPr lang="en" sz="1300"/>
              <a:t>efficiency, usage level, income level and square footage are some of the most significant predictors in our model</a:t>
            </a:r>
            <a:endParaRPr sz="1300"/>
          </a:p>
          <a:p>
            <a:pPr indent="-311150" lvl="0" marL="457200" rtl="0" algn="l">
              <a:spcBef>
                <a:spcPts val="0"/>
              </a:spcBef>
              <a:spcAft>
                <a:spcPts val="0"/>
              </a:spcAft>
              <a:buSzPts val="1300"/>
              <a:buChar char="●"/>
            </a:pPr>
            <a:r>
              <a:rPr lang="en" sz="1300"/>
              <a:t>Some preexisting features like square footage of houses that are already built cannot be changed</a:t>
            </a:r>
            <a:endParaRPr sz="1300"/>
          </a:p>
          <a:p>
            <a:pPr indent="-311150" lvl="0" marL="457200" rtl="0" algn="l">
              <a:spcBef>
                <a:spcPts val="0"/>
              </a:spcBef>
              <a:spcAft>
                <a:spcPts val="0"/>
              </a:spcAft>
              <a:buSzPts val="1300"/>
              <a:buChar char="●"/>
            </a:pPr>
            <a:r>
              <a:rPr lang="en" sz="1300"/>
              <a:t>It would be </a:t>
            </a:r>
            <a:r>
              <a:rPr lang="en" sz="1300"/>
              <a:t>unreasonable</a:t>
            </a:r>
            <a:r>
              <a:rPr lang="en" sz="1300"/>
              <a:t> to make new houses, of newer makes and more cost effective materials</a:t>
            </a:r>
            <a:endParaRPr sz="1300"/>
          </a:p>
          <a:p>
            <a:pPr indent="-311150" lvl="0" marL="457200" rtl="0" algn="l">
              <a:spcBef>
                <a:spcPts val="0"/>
              </a:spcBef>
              <a:spcAft>
                <a:spcPts val="0"/>
              </a:spcAft>
              <a:buSzPts val="1300"/>
              <a:buChar char="●"/>
            </a:pPr>
            <a:r>
              <a:rPr lang="en" sz="1300"/>
              <a:t>Instead, we would </a:t>
            </a:r>
            <a:r>
              <a:rPr lang="en" sz="1300"/>
              <a:t>recommend</a:t>
            </a:r>
            <a:r>
              <a:rPr lang="en" sz="1300"/>
              <a:t> informing people of the importance of having an efficient hvac system and to use their hvac system when it is necessary</a:t>
            </a:r>
            <a:endParaRPr sz="1300"/>
          </a:p>
          <a:p>
            <a:pPr indent="-311150" lvl="1" marL="914400" rtl="0" algn="l">
              <a:spcBef>
                <a:spcPts val="0"/>
              </a:spcBef>
              <a:spcAft>
                <a:spcPts val="0"/>
              </a:spcAft>
              <a:buSzPts val="1300"/>
              <a:buChar char="○"/>
            </a:pPr>
            <a:r>
              <a:rPr lang="en" sz="1300"/>
              <a:t>Give out incentives and discounts to people to upgrade their hvac systems to be more energy efficient</a:t>
            </a:r>
            <a:endParaRPr sz="1300"/>
          </a:p>
          <a:p>
            <a:pPr indent="-311150" lvl="1" marL="914400" rtl="0" algn="l">
              <a:spcBef>
                <a:spcPts val="0"/>
              </a:spcBef>
              <a:spcAft>
                <a:spcPts val="0"/>
              </a:spcAft>
              <a:buSzPts val="1300"/>
              <a:buChar char="○"/>
            </a:pPr>
            <a:r>
              <a:rPr lang="en" sz="1300"/>
              <a:t>It might hurt in the short term to cover these costs, but it would be more cost effective than potentially having to make a whole new power grid or repair one </a:t>
            </a:r>
            <a:endParaRPr sz="1300"/>
          </a:p>
          <a:p>
            <a:pPr indent="-311150" lvl="1" marL="914400" rtl="0" algn="l">
              <a:spcBef>
                <a:spcPts val="0"/>
              </a:spcBef>
              <a:spcAft>
                <a:spcPts val="0"/>
              </a:spcAft>
              <a:buSzPts val="1300"/>
              <a:buChar char="○"/>
            </a:pPr>
            <a:r>
              <a:rPr lang="en" sz="1300"/>
              <a:t>Surge Pricing based on Peak Hours of Energy Usage</a:t>
            </a:r>
            <a:endParaRPr sz="1300"/>
          </a:p>
          <a:p>
            <a:pPr indent="-311150" lvl="0" marL="457200" rtl="0" algn="l">
              <a:spcBef>
                <a:spcPts val="0"/>
              </a:spcBef>
              <a:spcAft>
                <a:spcPts val="0"/>
              </a:spcAft>
              <a:buSzPts val="1300"/>
              <a:buChar char="●"/>
            </a:pPr>
            <a:r>
              <a:rPr lang="en" sz="1300"/>
              <a:t>If done correctly, the results from our model tell us that implementing these steps will help reduce peak energy demand</a:t>
            </a:r>
            <a:endParaRPr sz="1300"/>
          </a:p>
        </p:txBody>
      </p:sp>
      <p:sp>
        <p:nvSpPr>
          <p:cNvPr id="528" name="Google Shape;528;p67"/>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Reducing Peak Energy Demand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8"/>
          <p:cNvSpPr txBox="1"/>
          <p:nvPr>
            <p:ph idx="1" type="body"/>
          </p:nvPr>
        </p:nvSpPr>
        <p:spPr>
          <a:xfrm>
            <a:off x="436225" y="1986625"/>
            <a:ext cx="2455500" cy="2373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hlink"/>
              </a:buClr>
              <a:buSzPts val="770"/>
              <a:buFont typeface="Arial"/>
              <a:buNone/>
            </a:pPr>
            <a:r>
              <a:rPr lang="en" sz="1100"/>
              <a:t>library(tidyverse)</a:t>
            </a:r>
            <a:endParaRPr sz="1100"/>
          </a:p>
          <a:p>
            <a:pPr indent="0" lvl="0" marL="0" rtl="0" algn="l">
              <a:lnSpc>
                <a:spcPct val="95000"/>
              </a:lnSpc>
              <a:spcBef>
                <a:spcPts val="1200"/>
              </a:spcBef>
              <a:spcAft>
                <a:spcPts val="0"/>
              </a:spcAft>
              <a:buClr>
                <a:schemeClr val="hlink"/>
              </a:buClr>
              <a:buSzPts val="770"/>
              <a:buFont typeface="Arial"/>
              <a:buNone/>
            </a:pPr>
            <a:r>
              <a:rPr lang="en" sz="1100"/>
              <a:t>library(ggplot2)</a:t>
            </a:r>
            <a:endParaRPr sz="1100"/>
          </a:p>
          <a:p>
            <a:pPr indent="0" lvl="0" marL="0" rtl="0" algn="l">
              <a:lnSpc>
                <a:spcPct val="95000"/>
              </a:lnSpc>
              <a:spcBef>
                <a:spcPts val="1200"/>
              </a:spcBef>
              <a:spcAft>
                <a:spcPts val="0"/>
              </a:spcAft>
              <a:buClr>
                <a:schemeClr val="hlink"/>
              </a:buClr>
              <a:buSzPts val="770"/>
              <a:buFont typeface="Arial"/>
              <a:buNone/>
            </a:pPr>
            <a:r>
              <a:rPr lang="en" sz="1100"/>
              <a:t>library(corrplot)</a:t>
            </a:r>
            <a:endParaRPr sz="1100"/>
          </a:p>
          <a:p>
            <a:pPr indent="0" lvl="0" marL="0" rtl="0" algn="l">
              <a:lnSpc>
                <a:spcPct val="95000"/>
              </a:lnSpc>
              <a:spcBef>
                <a:spcPts val="1200"/>
              </a:spcBef>
              <a:spcAft>
                <a:spcPts val="0"/>
              </a:spcAft>
              <a:buClr>
                <a:schemeClr val="hlink"/>
              </a:buClr>
              <a:buSzPts val="770"/>
              <a:buFont typeface="Arial"/>
              <a:buNone/>
            </a:pPr>
            <a:r>
              <a:rPr lang="en" sz="1100"/>
              <a:t>library(arrow)</a:t>
            </a:r>
            <a:endParaRPr sz="1100"/>
          </a:p>
          <a:p>
            <a:pPr indent="0" lvl="0" marL="0" rtl="0" algn="l">
              <a:lnSpc>
                <a:spcPct val="95000"/>
              </a:lnSpc>
              <a:spcBef>
                <a:spcPts val="1200"/>
              </a:spcBef>
              <a:spcAft>
                <a:spcPts val="0"/>
              </a:spcAft>
              <a:buClr>
                <a:schemeClr val="hlink"/>
              </a:buClr>
              <a:buSzPts val="770"/>
              <a:buFont typeface="Arial"/>
              <a:buNone/>
            </a:pPr>
            <a:r>
              <a:rPr lang="en" sz="1100"/>
              <a:t>library(caret)</a:t>
            </a:r>
            <a:endParaRPr sz="1100"/>
          </a:p>
          <a:p>
            <a:pPr indent="0" lvl="0" marL="0" rtl="0" algn="l">
              <a:lnSpc>
                <a:spcPct val="95000"/>
              </a:lnSpc>
              <a:spcBef>
                <a:spcPts val="1200"/>
              </a:spcBef>
              <a:spcAft>
                <a:spcPts val="0"/>
              </a:spcAft>
              <a:buClr>
                <a:schemeClr val="hlink"/>
              </a:buClr>
              <a:buSzPts val="770"/>
              <a:buFont typeface="Arial"/>
              <a:buNone/>
            </a:pPr>
            <a:r>
              <a:rPr lang="en" sz="1100"/>
              <a:t>library(party)</a:t>
            </a:r>
            <a:endParaRPr sz="1100"/>
          </a:p>
          <a:p>
            <a:pPr indent="0" lvl="0" marL="0" rtl="0" algn="l">
              <a:lnSpc>
                <a:spcPct val="95000"/>
              </a:lnSpc>
              <a:spcBef>
                <a:spcPts val="1200"/>
              </a:spcBef>
              <a:spcAft>
                <a:spcPts val="0"/>
              </a:spcAft>
              <a:buClr>
                <a:schemeClr val="hlink"/>
              </a:buClr>
              <a:buSzPts val="770"/>
              <a:buFont typeface="Arial"/>
              <a:buNone/>
            </a:pPr>
            <a:r>
              <a:rPr lang="en" sz="1100"/>
              <a:t>library(partykit)</a:t>
            </a:r>
            <a:endParaRPr sz="1100"/>
          </a:p>
          <a:p>
            <a:pPr indent="0" lvl="0" marL="0" rtl="0" algn="l">
              <a:lnSpc>
                <a:spcPct val="95000"/>
              </a:lnSpc>
              <a:spcBef>
                <a:spcPts val="1200"/>
              </a:spcBef>
              <a:spcAft>
                <a:spcPts val="0"/>
              </a:spcAft>
              <a:buClr>
                <a:schemeClr val="hlink"/>
              </a:buClr>
              <a:buSzPts val="770"/>
              <a:buFont typeface="Arial"/>
              <a:buNone/>
            </a:pPr>
            <a:r>
              <a:rPr lang="en" sz="1100"/>
              <a:t>library(Metrics)</a:t>
            </a:r>
            <a:endParaRPr sz="1100"/>
          </a:p>
          <a:p>
            <a:pPr indent="0" lvl="0" marL="0" rtl="0" algn="l">
              <a:lnSpc>
                <a:spcPct val="95000"/>
              </a:lnSpc>
              <a:spcBef>
                <a:spcPts val="1200"/>
              </a:spcBef>
              <a:spcAft>
                <a:spcPts val="1200"/>
              </a:spcAft>
              <a:buSzPts val="770"/>
              <a:buNone/>
            </a:pPr>
            <a:r>
              <a:t/>
            </a:r>
            <a:endParaRPr sz="1100"/>
          </a:p>
        </p:txBody>
      </p:sp>
      <p:sp>
        <p:nvSpPr>
          <p:cNvPr id="534" name="Google Shape;534;p68"/>
          <p:cNvSpPr txBox="1"/>
          <p:nvPr>
            <p:ph idx="2" type="body"/>
          </p:nvPr>
        </p:nvSpPr>
        <p:spPr>
          <a:xfrm>
            <a:off x="3324238" y="1912525"/>
            <a:ext cx="2455500" cy="2373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100"/>
              <a:t>read_parquet()</a:t>
            </a:r>
            <a:endParaRPr sz="1100"/>
          </a:p>
          <a:p>
            <a:pPr indent="0" lvl="0" marL="0" rtl="0" algn="l">
              <a:lnSpc>
                <a:spcPct val="95000"/>
              </a:lnSpc>
              <a:spcBef>
                <a:spcPts val="1200"/>
              </a:spcBef>
              <a:spcAft>
                <a:spcPts val="0"/>
              </a:spcAft>
              <a:buSzPts val="770"/>
              <a:buNone/>
            </a:pPr>
            <a:r>
              <a:rPr lang="en" sz="1100"/>
              <a:t>as.numeric</a:t>
            </a:r>
            <a:endParaRPr sz="1100"/>
          </a:p>
          <a:p>
            <a:pPr indent="0" lvl="0" marL="0" rtl="0" algn="l">
              <a:lnSpc>
                <a:spcPct val="95000"/>
              </a:lnSpc>
              <a:spcBef>
                <a:spcPts val="1200"/>
              </a:spcBef>
              <a:spcAft>
                <a:spcPts val="0"/>
              </a:spcAft>
              <a:buSzPts val="770"/>
              <a:buNone/>
            </a:pPr>
            <a:r>
              <a:rPr lang="en" sz="1100"/>
              <a:t>is.numeric</a:t>
            </a:r>
            <a:endParaRPr sz="1100"/>
          </a:p>
          <a:p>
            <a:pPr indent="0" lvl="0" marL="0" rtl="0" algn="l">
              <a:lnSpc>
                <a:spcPct val="95000"/>
              </a:lnSpc>
              <a:spcBef>
                <a:spcPts val="1200"/>
              </a:spcBef>
              <a:spcAft>
                <a:spcPts val="0"/>
              </a:spcAft>
              <a:buSzPts val="770"/>
              <a:buNone/>
            </a:pPr>
            <a:r>
              <a:rPr lang="en" sz="1100"/>
              <a:t>ss.factor()</a:t>
            </a:r>
            <a:endParaRPr sz="1100"/>
          </a:p>
          <a:p>
            <a:pPr indent="0" lvl="0" marL="0" rtl="0" algn="l">
              <a:lnSpc>
                <a:spcPct val="95000"/>
              </a:lnSpc>
              <a:spcBef>
                <a:spcPts val="1200"/>
              </a:spcBef>
              <a:spcAft>
                <a:spcPts val="0"/>
              </a:spcAft>
              <a:buSzPts val="770"/>
              <a:buNone/>
            </a:pPr>
            <a:r>
              <a:rPr lang="en" sz="1100"/>
              <a:t>cor()</a:t>
            </a:r>
            <a:endParaRPr sz="1100"/>
          </a:p>
          <a:p>
            <a:pPr indent="0" lvl="0" marL="0" rtl="0" algn="l">
              <a:lnSpc>
                <a:spcPct val="95000"/>
              </a:lnSpc>
              <a:spcBef>
                <a:spcPts val="1200"/>
              </a:spcBef>
              <a:spcAft>
                <a:spcPts val="0"/>
              </a:spcAft>
              <a:buSzPts val="770"/>
              <a:buNone/>
            </a:pPr>
            <a:r>
              <a:rPr lang="en" sz="1100"/>
              <a:t>as.data.frame()</a:t>
            </a:r>
            <a:endParaRPr sz="1100"/>
          </a:p>
          <a:p>
            <a:pPr indent="0" lvl="0" marL="0" rtl="0" algn="l">
              <a:lnSpc>
                <a:spcPct val="95000"/>
              </a:lnSpc>
              <a:spcBef>
                <a:spcPts val="1200"/>
              </a:spcBef>
              <a:spcAft>
                <a:spcPts val="0"/>
              </a:spcAft>
              <a:buSzPts val="770"/>
              <a:buNone/>
            </a:pPr>
            <a:r>
              <a:rPr lang="en" sz="1100"/>
              <a:t>select()</a:t>
            </a:r>
            <a:endParaRPr sz="1100"/>
          </a:p>
          <a:p>
            <a:pPr indent="0" lvl="0" marL="0" rtl="0" algn="l">
              <a:lnSpc>
                <a:spcPct val="95000"/>
              </a:lnSpc>
              <a:spcBef>
                <a:spcPts val="1200"/>
              </a:spcBef>
              <a:spcAft>
                <a:spcPts val="0"/>
              </a:spcAft>
              <a:buSzPts val="770"/>
              <a:buNone/>
            </a:pPr>
            <a:r>
              <a:rPr lang="en" sz="1100"/>
              <a:t>sample()</a:t>
            </a:r>
            <a:endParaRPr sz="1100"/>
          </a:p>
          <a:p>
            <a:pPr indent="0" lvl="0" marL="0" rtl="0" algn="l">
              <a:lnSpc>
                <a:spcPct val="95000"/>
              </a:lnSpc>
              <a:spcBef>
                <a:spcPts val="1200"/>
              </a:spcBef>
              <a:spcAft>
                <a:spcPts val="0"/>
              </a:spcAft>
              <a:buSzPts val="770"/>
              <a:buNone/>
            </a:pPr>
            <a:r>
              <a:rPr lang="en" sz="1100"/>
              <a:t>predict()</a:t>
            </a:r>
            <a:endParaRPr sz="1100"/>
          </a:p>
          <a:p>
            <a:pPr indent="0" lvl="0" marL="0" rtl="0" algn="l">
              <a:lnSpc>
                <a:spcPct val="95000"/>
              </a:lnSpc>
              <a:spcBef>
                <a:spcPts val="1200"/>
              </a:spcBef>
              <a:spcAft>
                <a:spcPts val="0"/>
              </a:spcAft>
              <a:buSzPts val="770"/>
              <a:buNone/>
            </a:pPr>
            <a:r>
              <a:t/>
            </a:r>
            <a:endParaRPr sz="1100"/>
          </a:p>
          <a:p>
            <a:pPr indent="0" lvl="0" marL="0" rtl="0" algn="l">
              <a:lnSpc>
                <a:spcPct val="95000"/>
              </a:lnSpc>
              <a:spcBef>
                <a:spcPts val="1200"/>
              </a:spcBef>
              <a:spcAft>
                <a:spcPts val="1200"/>
              </a:spcAft>
              <a:buSzPts val="770"/>
              <a:buNone/>
            </a:pPr>
            <a:r>
              <a:t/>
            </a:r>
            <a:endParaRPr sz="1100"/>
          </a:p>
        </p:txBody>
      </p:sp>
      <p:sp>
        <p:nvSpPr>
          <p:cNvPr id="535" name="Google Shape;535;p68"/>
          <p:cNvSpPr txBox="1"/>
          <p:nvPr>
            <p:ph idx="3" type="body"/>
          </p:nvPr>
        </p:nvSpPr>
        <p:spPr>
          <a:xfrm>
            <a:off x="6212275" y="1831925"/>
            <a:ext cx="2455500" cy="2959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225"/>
              <a:t>ctree()</a:t>
            </a:r>
            <a:endParaRPr sz="1225"/>
          </a:p>
          <a:p>
            <a:pPr indent="0" lvl="0" marL="0" rtl="0" algn="l">
              <a:lnSpc>
                <a:spcPct val="95000"/>
              </a:lnSpc>
              <a:spcBef>
                <a:spcPts val="1200"/>
              </a:spcBef>
              <a:spcAft>
                <a:spcPts val="0"/>
              </a:spcAft>
              <a:buSzPts val="1018"/>
              <a:buNone/>
            </a:pPr>
            <a:r>
              <a:rPr lang="en" sz="1225"/>
              <a:t>lm()</a:t>
            </a:r>
            <a:endParaRPr sz="1225"/>
          </a:p>
          <a:p>
            <a:pPr indent="0" lvl="0" marL="0" rtl="0" algn="l">
              <a:lnSpc>
                <a:spcPct val="95000"/>
              </a:lnSpc>
              <a:spcBef>
                <a:spcPts val="1200"/>
              </a:spcBef>
              <a:spcAft>
                <a:spcPts val="0"/>
              </a:spcAft>
              <a:buSzPts val="1018"/>
              <a:buNone/>
            </a:pPr>
            <a:r>
              <a:rPr lang="en" sz="1225"/>
              <a:t>glm()</a:t>
            </a:r>
            <a:endParaRPr sz="1225"/>
          </a:p>
          <a:p>
            <a:pPr indent="0" lvl="0" marL="0" rtl="0" algn="l">
              <a:lnSpc>
                <a:spcPct val="95000"/>
              </a:lnSpc>
              <a:spcBef>
                <a:spcPts val="1200"/>
              </a:spcBef>
              <a:spcAft>
                <a:spcPts val="0"/>
              </a:spcAft>
              <a:buSzPts val="1018"/>
              <a:buNone/>
            </a:pPr>
            <a:r>
              <a:rPr lang="en" sz="1225"/>
              <a:t>gbm()</a:t>
            </a:r>
            <a:endParaRPr sz="1225"/>
          </a:p>
          <a:p>
            <a:pPr indent="0" lvl="0" marL="0" rtl="0" algn="l">
              <a:lnSpc>
                <a:spcPct val="95000"/>
              </a:lnSpc>
              <a:spcBef>
                <a:spcPts val="1200"/>
              </a:spcBef>
              <a:spcAft>
                <a:spcPts val="0"/>
              </a:spcAft>
              <a:buSzPts val="1018"/>
              <a:buNone/>
            </a:pPr>
            <a:r>
              <a:rPr lang="en" sz="1225"/>
              <a:t>mae()</a:t>
            </a:r>
            <a:endParaRPr sz="1225"/>
          </a:p>
          <a:p>
            <a:pPr indent="0" lvl="0" marL="0" rtl="0" algn="l">
              <a:lnSpc>
                <a:spcPct val="95000"/>
              </a:lnSpc>
              <a:spcBef>
                <a:spcPts val="1200"/>
              </a:spcBef>
              <a:spcAft>
                <a:spcPts val="0"/>
              </a:spcAft>
              <a:buSzPts val="1018"/>
              <a:buNone/>
            </a:pPr>
            <a:r>
              <a:rPr lang="en" sz="1225"/>
              <a:t>rsme()</a:t>
            </a:r>
            <a:endParaRPr sz="1225"/>
          </a:p>
          <a:p>
            <a:pPr indent="0" lvl="0" marL="0" rtl="0" algn="l">
              <a:lnSpc>
                <a:spcPct val="95000"/>
              </a:lnSpc>
              <a:spcBef>
                <a:spcPts val="1200"/>
              </a:spcBef>
              <a:spcAft>
                <a:spcPts val="0"/>
              </a:spcAft>
              <a:buSzPts val="1018"/>
              <a:buNone/>
            </a:pPr>
            <a:r>
              <a:rPr lang="en" sz="1225"/>
              <a:t>R2()</a:t>
            </a:r>
            <a:endParaRPr sz="1225"/>
          </a:p>
          <a:p>
            <a:pPr indent="0" lvl="0" marL="0" rtl="0" algn="l">
              <a:lnSpc>
                <a:spcPct val="95000"/>
              </a:lnSpc>
              <a:spcBef>
                <a:spcPts val="1200"/>
              </a:spcBef>
              <a:spcAft>
                <a:spcPts val="0"/>
              </a:spcAft>
              <a:buSzPts val="1018"/>
              <a:buNone/>
            </a:pPr>
            <a:r>
              <a:rPr lang="en" sz="1225"/>
              <a:t>ggplot()</a:t>
            </a:r>
            <a:endParaRPr sz="1225"/>
          </a:p>
          <a:p>
            <a:pPr indent="0" lvl="0" marL="0" rtl="0" algn="l">
              <a:lnSpc>
                <a:spcPct val="95000"/>
              </a:lnSpc>
              <a:spcBef>
                <a:spcPts val="1200"/>
              </a:spcBef>
              <a:spcAft>
                <a:spcPts val="0"/>
              </a:spcAft>
              <a:buSzPts val="1018"/>
              <a:buNone/>
            </a:pPr>
            <a:r>
              <a:rPr lang="en" sz="1225"/>
              <a:t>group_by()</a:t>
            </a:r>
            <a:endParaRPr sz="1225"/>
          </a:p>
          <a:p>
            <a:pPr indent="0" lvl="0" marL="0" rtl="0" algn="l">
              <a:lnSpc>
                <a:spcPct val="95000"/>
              </a:lnSpc>
              <a:spcBef>
                <a:spcPts val="1200"/>
              </a:spcBef>
              <a:spcAft>
                <a:spcPts val="1200"/>
              </a:spcAft>
              <a:buSzPts val="1018"/>
              <a:buNone/>
            </a:pPr>
            <a:r>
              <a:t/>
            </a:r>
            <a:endParaRPr sz="1225"/>
          </a:p>
        </p:txBody>
      </p:sp>
      <p:sp>
        <p:nvSpPr>
          <p:cNvPr id="536" name="Google Shape;536;p68"/>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Functions/Library</a:t>
            </a:r>
            <a:endParaRPr/>
          </a:p>
        </p:txBody>
      </p:sp>
      <p:sp>
        <p:nvSpPr>
          <p:cNvPr id="537" name="Google Shape;537;p6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Library</a:t>
            </a:r>
            <a:endParaRPr/>
          </a:p>
        </p:txBody>
      </p:sp>
      <p:sp>
        <p:nvSpPr>
          <p:cNvPr id="538" name="Google Shape;538;p68"/>
          <p:cNvSpPr txBox="1"/>
          <p:nvPr>
            <p:ph idx="5" type="subTitle"/>
          </p:nvPr>
        </p:nvSpPr>
        <p:spPr>
          <a:xfrm>
            <a:off x="4498575" y="1208125"/>
            <a:ext cx="2455500" cy="7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9"/>
          <p:cNvSpPr txBox="1"/>
          <p:nvPr>
            <p:ph idx="1" type="body"/>
          </p:nvPr>
        </p:nvSpPr>
        <p:spPr>
          <a:xfrm>
            <a:off x="483175" y="1479625"/>
            <a:ext cx="7928400" cy="3311400"/>
          </a:xfrm>
          <a:prstGeom prst="rect">
            <a:avLst/>
          </a:prstGeom>
        </p:spPr>
        <p:txBody>
          <a:bodyPr anchorCtr="0" anchor="t" bIns="91425" lIns="91425" spcFirstLastPara="1" rIns="91425" wrap="square" tIns="91425">
            <a:normAutofit lnSpcReduction="10000"/>
          </a:bodyPr>
          <a:lstStyle/>
          <a:p>
            <a:pPr indent="-311150" lvl="0" marL="457200" rtl="0" algn="l">
              <a:spcBef>
                <a:spcPts val="1200"/>
              </a:spcBef>
              <a:spcAft>
                <a:spcPts val="0"/>
              </a:spcAft>
              <a:buSzPts val="1300"/>
              <a:buChar char="●"/>
            </a:pPr>
            <a:r>
              <a:rPr i="1" lang="en" sz="1100">
                <a:solidFill>
                  <a:schemeClr val="hlink"/>
                </a:solidFill>
                <a:latin typeface="Arial"/>
                <a:ea typeface="Arial"/>
                <a:cs typeface="Arial"/>
                <a:sym typeface="Arial"/>
              </a:rPr>
              <a:t>Mean absolute error</a:t>
            </a:r>
            <a:r>
              <a:rPr lang="en" sz="1100">
                <a:solidFill>
                  <a:schemeClr val="hlink"/>
                </a:solidFill>
                <a:latin typeface="Arial"/>
                <a:ea typeface="Arial"/>
                <a:cs typeface="Arial"/>
                <a:sym typeface="Arial"/>
              </a:rPr>
              <a:t>. Mean Absolute Error - an overview | ScienceDirect Topics. (n.d.). https://www.sciencedirect.com/topics/engineering/mean-absolute-error</a:t>
            </a:r>
            <a:endParaRPr sz="1300"/>
          </a:p>
          <a:p>
            <a:pPr indent="-311150" lvl="0" marL="457200" rtl="0" algn="l">
              <a:spcBef>
                <a:spcPts val="0"/>
              </a:spcBef>
              <a:spcAft>
                <a:spcPts val="0"/>
              </a:spcAft>
              <a:buSzPts val="1300"/>
              <a:buChar char="●"/>
            </a:pPr>
            <a:r>
              <a:rPr lang="en" sz="1100">
                <a:solidFill>
                  <a:schemeClr val="hlink"/>
                </a:solidFill>
                <a:latin typeface="Arial"/>
                <a:ea typeface="Arial"/>
                <a:cs typeface="Arial"/>
                <a:sym typeface="Arial"/>
              </a:rPr>
              <a:t>Frost, J. (2023, May 28). </a:t>
            </a:r>
            <a:r>
              <a:rPr i="1" lang="en" sz="1100">
                <a:solidFill>
                  <a:schemeClr val="hlink"/>
                </a:solidFill>
                <a:latin typeface="Arial"/>
                <a:ea typeface="Arial"/>
                <a:cs typeface="Arial"/>
                <a:sym typeface="Arial"/>
              </a:rPr>
              <a:t>Root mean square error (RMSE)</a:t>
            </a:r>
            <a:r>
              <a:rPr lang="en" sz="1100">
                <a:solidFill>
                  <a:schemeClr val="hlink"/>
                </a:solidFill>
                <a:latin typeface="Arial"/>
                <a:ea typeface="Arial"/>
                <a:cs typeface="Arial"/>
                <a:sym typeface="Arial"/>
              </a:rPr>
              <a:t>. Statistics By Jim. https://statisticsbyjim.com/regression/root-mean-square-error-rmse/</a:t>
            </a:r>
            <a:endParaRPr sz="1300"/>
          </a:p>
          <a:p>
            <a:pPr indent="-311150" lvl="0" marL="457200" rtl="0" algn="l">
              <a:spcBef>
                <a:spcPts val="0"/>
              </a:spcBef>
              <a:spcAft>
                <a:spcPts val="0"/>
              </a:spcAft>
              <a:buSzPts val="1300"/>
              <a:buChar char="●"/>
            </a:pPr>
            <a:r>
              <a:rPr i="1" lang="en" sz="1100">
                <a:solidFill>
                  <a:schemeClr val="hlink"/>
                </a:solidFill>
                <a:latin typeface="Arial"/>
                <a:ea typeface="Arial"/>
                <a:cs typeface="Arial"/>
                <a:sym typeface="Arial"/>
              </a:rPr>
              <a:t>What are R2 and RMSE?</a:t>
            </a:r>
            <a:r>
              <a:rPr lang="en" sz="1100">
                <a:solidFill>
                  <a:schemeClr val="hlink"/>
                </a:solidFill>
                <a:latin typeface="Arial"/>
                <a:ea typeface="Arial"/>
                <a:cs typeface="Arial"/>
                <a:sym typeface="Arial"/>
              </a:rPr>
              <a:t>. Low-Cost Air Quality Monitoring &amp; Measurement. (n.d.). </a:t>
            </a:r>
            <a:r>
              <a:rPr lang="en" sz="1100" u="sng">
                <a:solidFill>
                  <a:schemeClr val="hlink"/>
                </a:solidFill>
                <a:latin typeface="Arial"/>
                <a:ea typeface="Arial"/>
                <a:cs typeface="Arial"/>
                <a:sym typeface="Arial"/>
                <a:hlinkClick r:id="rId3"/>
              </a:rPr>
              <a:t>https://click.clarity.io/knowledge/r2-rmse</a:t>
            </a:r>
            <a:endParaRPr sz="1100">
              <a:solidFill>
                <a:schemeClr val="hlink"/>
              </a:solidFill>
              <a:latin typeface="Arial"/>
              <a:ea typeface="Arial"/>
              <a:cs typeface="Arial"/>
              <a:sym typeface="Arial"/>
            </a:endParaRPr>
          </a:p>
          <a:p>
            <a:pPr indent="-298450" lvl="0" marL="457200" rtl="0" algn="l">
              <a:spcBef>
                <a:spcPts val="0"/>
              </a:spcBef>
              <a:spcAft>
                <a:spcPts val="0"/>
              </a:spcAft>
              <a:buClr>
                <a:schemeClr val="hlink"/>
              </a:buClr>
              <a:buSzPts val="1100"/>
              <a:buFont typeface="Arial"/>
              <a:buChar char="●"/>
            </a:pPr>
            <a:r>
              <a:rPr i="1" lang="en" sz="1100">
                <a:solidFill>
                  <a:schemeClr val="hlink"/>
                </a:solidFill>
                <a:latin typeface="Arial"/>
                <a:ea typeface="Arial"/>
                <a:cs typeface="Arial"/>
                <a:sym typeface="Arial"/>
              </a:rPr>
              <a:t>What is root mean square error? calculation &amp; importance</a:t>
            </a:r>
            <a:r>
              <a:rPr lang="en" sz="1100">
                <a:solidFill>
                  <a:schemeClr val="hlink"/>
                </a:solidFill>
                <a:latin typeface="Arial"/>
                <a:ea typeface="Arial"/>
                <a:cs typeface="Arial"/>
                <a:sym typeface="Arial"/>
              </a:rPr>
              <a:t>. Deepchecks. (2024, May 27). </a:t>
            </a:r>
            <a:r>
              <a:rPr lang="en" sz="1100" u="sng">
                <a:solidFill>
                  <a:schemeClr val="hlink"/>
                </a:solidFill>
                <a:latin typeface="Arial"/>
                <a:ea typeface="Arial"/>
                <a:cs typeface="Arial"/>
                <a:sym typeface="Arial"/>
                <a:hlinkClick r:id="rId4"/>
              </a:rPr>
              <a:t>https://www.deepchecks.com/glossary/root-mean-square-error/</a:t>
            </a:r>
            <a:endParaRPr sz="1100">
              <a:solidFill>
                <a:schemeClr val="hlink"/>
              </a:solidFill>
              <a:latin typeface="Arial"/>
              <a:ea typeface="Arial"/>
              <a:cs typeface="Arial"/>
              <a:sym typeface="Arial"/>
            </a:endParaRPr>
          </a:p>
          <a:p>
            <a:pPr indent="-298450" lvl="0" marL="457200" rtl="0" algn="l">
              <a:spcBef>
                <a:spcPts val="0"/>
              </a:spcBef>
              <a:spcAft>
                <a:spcPts val="0"/>
              </a:spcAft>
              <a:buClr>
                <a:schemeClr val="hlink"/>
              </a:buClr>
              <a:buSzPts val="1100"/>
              <a:buFont typeface="Arial"/>
              <a:buChar char="●"/>
            </a:pPr>
            <a:r>
              <a:rPr lang="en" sz="1100">
                <a:solidFill>
                  <a:schemeClr val="hlink"/>
                </a:solidFill>
                <a:latin typeface="Arial"/>
                <a:ea typeface="Arial"/>
                <a:cs typeface="Arial"/>
                <a:sym typeface="Arial"/>
              </a:rPr>
              <a:t>Satellite Beach, FL. (n.d.). https://satellitebeach.gov/residents/sustainable_satellite/living___working_sustainably/electricity_at_home.php</a:t>
            </a:r>
            <a:endParaRPr sz="1100">
              <a:solidFill>
                <a:schemeClr val="hlink"/>
              </a:solidFill>
              <a:latin typeface="Arial"/>
              <a:ea typeface="Arial"/>
              <a:cs typeface="Arial"/>
              <a:sym typeface="Arial"/>
            </a:endParaRPr>
          </a:p>
          <a:p>
            <a:pPr indent="0" lvl="0" marL="457200" rtl="0" algn="l">
              <a:spcBef>
                <a:spcPts val="1200"/>
              </a:spcBef>
              <a:spcAft>
                <a:spcPts val="0"/>
              </a:spcAft>
              <a:buNone/>
            </a:pPr>
            <a:r>
              <a:t/>
            </a:r>
            <a:endParaRPr sz="1100">
              <a:solidFill>
                <a:schemeClr val="hlink"/>
              </a:solidFill>
              <a:latin typeface="Arial"/>
              <a:ea typeface="Arial"/>
              <a:cs typeface="Arial"/>
              <a:sym typeface="Arial"/>
            </a:endParaRPr>
          </a:p>
          <a:p>
            <a:pPr indent="0" lvl="0" marL="457200" rtl="0" algn="l">
              <a:spcBef>
                <a:spcPts val="1200"/>
              </a:spcBef>
              <a:spcAft>
                <a:spcPts val="0"/>
              </a:spcAft>
              <a:buNone/>
            </a:pPr>
            <a:r>
              <a:t/>
            </a:r>
            <a:endParaRPr sz="1500"/>
          </a:p>
          <a:p>
            <a:pPr indent="0" lvl="0" marL="0" rtl="0" algn="l">
              <a:spcBef>
                <a:spcPts val="1200"/>
              </a:spcBef>
              <a:spcAft>
                <a:spcPts val="1200"/>
              </a:spcAft>
              <a:buNone/>
            </a:pPr>
            <a:r>
              <a:t/>
            </a:r>
            <a:endParaRPr sz="1300"/>
          </a:p>
        </p:txBody>
      </p:sp>
      <p:sp>
        <p:nvSpPr>
          <p:cNvPr id="544" name="Google Shape;544;p69"/>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Scope</a:t>
            </a:r>
            <a:endParaRPr/>
          </a:p>
        </p:txBody>
      </p:sp>
      <p:sp>
        <p:nvSpPr>
          <p:cNvPr id="260" name="Google Shape;260;p35"/>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Intro to Data Science Presentation</a:t>
            </a:r>
            <a:endParaRPr/>
          </a:p>
        </p:txBody>
      </p:sp>
      <p:sp>
        <p:nvSpPr>
          <p:cNvPr id="261" name="Google Shape;261;p35"/>
          <p:cNvSpPr txBox="1"/>
          <p:nvPr/>
        </p:nvSpPr>
        <p:spPr>
          <a:xfrm>
            <a:off x="716325" y="681100"/>
            <a:ext cx="8230200" cy="11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Merriweather"/>
                <a:ea typeface="Merriweather"/>
                <a:cs typeface="Merriweather"/>
                <a:sym typeface="Merriweather"/>
              </a:rPr>
              <a:t>Scope of Project</a:t>
            </a:r>
            <a:endParaRPr sz="2600">
              <a:solidFill>
                <a:schemeClr val="dk1"/>
              </a:solidFill>
              <a:latin typeface="Merriweather"/>
              <a:ea typeface="Merriweather"/>
              <a:cs typeface="Merriweather"/>
              <a:sym typeface="Merriweather"/>
            </a:endParaRPr>
          </a:p>
        </p:txBody>
      </p:sp>
      <p:sp>
        <p:nvSpPr>
          <p:cNvPr id="262" name="Google Shape;262;p35"/>
          <p:cNvSpPr txBox="1"/>
          <p:nvPr/>
        </p:nvSpPr>
        <p:spPr>
          <a:xfrm>
            <a:off x="763300" y="1620550"/>
            <a:ext cx="7962000" cy="2947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Problem: Climate change continues to increase the frequency of extreme weather events, therefore as an energy company it essential to be able to predict these conditions in order to effectively develop strategies to mitigate these effects.</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As summers become increasingly warmer, energy consumption will likely increase as well</a:t>
            </a:r>
            <a:endParaRPr sz="1800">
              <a:solidFill>
                <a:schemeClr val="dk2"/>
              </a:solidFill>
              <a:latin typeface="DM Sans"/>
              <a:ea typeface="DM Sans"/>
              <a:cs typeface="DM Sans"/>
              <a:sym typeface="DM Sans"/>
            </a:endParaRPr>
          </a:p>
          <a:p>
            <a:pPr indent="-342900" lvl="0" marL="457200" rtl="0" algn="l">
              <a:spcBef>
                <a:spcPts val="0"/>
              </a:spcBef>
              <a:spcAft>
                <a:spcPts val="0"/>
              </a:spcAft>
              <a:buClr>
                <a:schemeClr val="dk2"/>
              </a:buClr>
              <a:buSzPts val="1800"/>
              <a:buFont typeface="DM Sans"/>
              <a:buChar char="●"/>
            </a:pPr>
            <a:r>
              <a:rPr lang="en" sz="1800">
                <a:solidFill>
                  <a:schemeClr val="dk2"/>
                </a:solidFill>
                <a:latin typeface="DM Sans"/>
                <a:ea typeface="DM Sans"/>
                <a:cs typeface="DM Sans"/>
                <a:sym typeface="DM Sans"/>
              </a:rPr>
              <a:t>To prevent potential potential power outages, we must be able to predict peak energy consumption during the month of July</a:t>
            </a:r>
            <a:endParaRPr sz="1800">
              <a:solidFill>
                <a:schemeClr val="dk2"/>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8" name="Google Shape;268;p36"/>
          <p:cNvSpPr txBox="1"/>
          <p:nvPr>
            <p:ph idx="1" type="subTitle"/>
          </p:nvPr>
        </p:nvSpPr>
        <p:spPr>
          <a:xfrm>
            <a:off x="409050" y="1255875"/>
            <a:ext cx="8325900" cy="3346200"/>
          </a:xfrm>
          <a:prstGeom prst="rect">
            <a:avLst/>
          </a:prstGeom>
        </p:spPr>
        <p:txBody>
          <a:bodyPr anchorCtr="0" anchor="ctr" bIns="91425" lIns="91425" spcFirstLastPara="1" rIns="91425" wrap="square" tIns="91425">
            <a:spAutoFit/>
          </a:bodyPr>
          <a:lstStyle/>
          <a:p>
            <a:pPr indent="0" lvl="0" marL="0" rtl="0" algn="ctr">
              <a:lnSpc>
                <a:spcPct val="115000"/>
              </a:lnSpc>
              <a:spcBef>
                <a:spcPts val="0"/>
              </a:spcBef>
              <a:spcAft>
                <a:spcPts val="0"/>
              </a:spcAft>
              <a:buClr>
                <a:schemeClr val="hlink"/>
              </a:buClr>
              <a:buSzPts val="1100"/>
              <a:buFont typeface="Arial"/>
              <a:buNone/>
            </a:pPr>
            <a:r>
              <a:rPr lang="en" sz="2600"/>
              <a:t>How does the age of home affect energy consumption in July, and what cost-effective solutions can be implemented to improve energy efficiency for homes of different ages? How does this differ for old homes (&lt;1970s), middle aged homes (1970-2000), and newer homes (&gt;2000s)?</a:t>
            </a:r>
            <a:endParaRPr sz="2600"/>
          </a:p>
          <a:p>
            <a:pPr indent="0" lvl="0" marL="0" rtl="0" algn="ctr">
              <a:spcBef>
                <a:spcPts val="0"/>
              </a:spcBef>
              <a:spcAft>
                <a:spcPts val="1200"/>
              </a:spcAft>
              <a:buNone/>
            </a:pPr>
            <a:r>
              <a:t/>
            </a:r>
            <a:endParaRPr sz="2600"/>
          </a:p>
        </p:txBody>
      </p:sp>
      <p:sp>
        <p:nvSpPr>
          <p:cNvPr id="269" name="Google Shape;269;p36"/>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Defining the Problem</a:t>
            </a:r>
            <a:endParaRPr/>
          </a:p>
        </p:txBody>
      </p:sp>
      <p:sp>
        <p:nvSpPr>
          <p:cNvPr id="270" name="Google Shape;270;p36"/>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Clr>
                <a:schemeClr val="hlink"/>
              </a:buClr>
              <a:buSzPts val="1100"/>
              <a:buFont typeface="Arial"/>
              <a:buNone/>
            </a:pPr>
            <a:r>
              <a:rPr lang="en"/>
              <a:t>ntro to Data Science Presentation</a:t>
            </a:r>
            <a:endParaRPr/>
          </a:p>
        </p:txBody>
      </p:sp>
      <p:sp>
        <p:nvSpPr>
          <p:cNvPr id="271" name="Google Shape;271;p36"/>
          <p:cNvSpPr txBox="1"/>
          <p:nvPr/>
        </p:nvSpPr>
        <p:spPr>
          <a:xfrm>
            <a:off x="645875" y="575475"/>
            <a:ext cx="6999000" cy="6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Merriweather"/>
                <a:ea typeface="Merriweather"/>
                <a:cs typeface="Merriweather"/>
                <a:sym typeface="Merriweather"/>
              </a:rPr>
              <a:t>Research Question</a:t>
            </a:r>
            <a:endParaRPr sz="2000">
              <a:solidFill>
                <a:schemeClr val="dk1"/>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7" name="Google Shape;277;p37"/>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Agenda</a:t>
            </a:r>
            <a:endParaRPr/>
          </a:p>
        </p:txBody>
      </p:sp>
      <p:sp>
        <p:nvSpPr>
          <p:cNvPr id="278" name="Google Shape;278;p37"/>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Clr>
                <a:schemeClr val="hlink"/>
              </a:buClr>
              <a:buSzPts val="1100"/>
              <a:buFont typeface="Arial"/>
              <a:buNone/>
            </a:pPr>
            <a:r>
              <a:rPr lang="en"/>
              <a:t>I</a:t>
            </a:r>
            <a:r>
              <a:rPr lang="en"/>
              <a:t>ntro to Data Science Presentation</a:t>
            </a:r>
            <a:endParaRPr/>
          </a:p>
        </p:txBody>
      </p:sp>
      <p:sp>
        <p:nvSpPr>
          <p:cNvPr id="279" name="Google Shape;279;p37"/>
          <p:cNvSpPr txBox="1"/>
          <p:nvPr/>
        </p:nvSpPr>
        <p:spPr>
          <a:xfrm>
            <a:off x="516437" y="7447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Defining the Problem</a:t>
            </a:r>
            <a:endParaRPr b="1" sz="3650">
              <a:solidFill>
                <a:schemeClr val="accent2"/>
              </a:solidFill>
              <a:latin typeface="Merriweather"/>
              <a:ea typeface="Merriweather"/>
              <a:cs typeface="Merriweather"/>
              <a:sym typeface="Merriweather"/>
            </a:endParaRPr>
          </a:p>
        </p:txBody>
      </p:sp>
      <p:sp>
        <p:nvSpPr>
          <p:cNvPr id="280" name="Google Shape;280;p37"/>
          <p:cNvSpPr txBox="1"/>
          <p:nvPr/>
        </p:nvSpPr>
        <p:spPr>
          <a:xfrm>
            <a:off x="516437" y="15843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Exploratory Analysis</a:t>
            </a:r>
            <a:endParaRPr b="1" sz="3650">
              <a:solidFill>
                <a:schemeClr val="dk1"/>
              </a:solidFill>
              <a:latin typeface="Merriweather"/>
              <a:ea typeface="Merriweather"/>
              <a:cs typeface="Merriweather"/>
              <a:sym typeface="Merriweather"/>
            </a:endParaRPr>
          </a:p>
        </p:txBody>
      </p:sp>
      <p:sp>
        <p:nvSpPr>
          <p:cNvPr id="281" name="Google Shape;281;p37"/>
          <p:cNvSpPr txBox="1"/>
          <p:nvPr/>
        </p:nvSpPr>
        <p:spPr>
          <a:xfrm>
            <a:off x="516437" y="2423794"/>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Building the Model</a:t>
            </a:r>
            <a:endParaRPr b="1" sz="3650">
              <a:solidFill>
                <a:schemeClr val="accent2"/>
              </a:solidFill>
              <a:latin typeface="Merriweather"/>
              <a:ea typeface="Merriweather"/>
              <a:cs typeface="Merriweather"/>
              <a:sym typeface="Merriweather"/>
            </a:endParaRPr>
          </a:p>
        </p:txBody>
      </p:sp>
      <p:sp>
        <p:nvSpPr>
          <p:cNvPr id="282" name="Google Shape;282;p37"/>
          <p:cNvSpPr txBox="1"/>
          <p:nvPr/>
        </p:nvSpPr>
        <p:spPr>
          <a:xfrm>
            <a:off x="516437" y="3256495"/>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Evaluating the Results</a:t>
            </a:r>
            <a:endParaRPr b="1" sz="3650">
              <a:solidFill>
                <a:schemeClr val="accent2"/>
              </a:solidFill>
              <a:latin typeface="Merriweather"/>
              <a:ea typeface="Merriweather"/>
              <a:cs typeface="Merriweather"/>
              <a:sym typeface="Merriweather"/>
            </a:endParaRPr>
          </a:p>
        </p:txBody>
      </p:sp>
      <p:sp>
        <p:nvSpPr>
          <p:cNvPr id="283" name="Google Shape;283;p37"/>
          <p:cNvSpPr txBox="1"/>
          <p:nvPr/>
        </p:nvSpPr>
        <p:spPr>
          <a:xfrm>
            <a:off x="516437" y="4102806"/>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Drawing a Conclusion</a:t>
            </a:r>
            <a:endParaRPr b="1" sz="3650">
              <a:solidFill>
                <a:schemeClr val="accent2"/>
              </a:solidFill>
              <a:latin typeface="Merriweather"/>
              <a:ea typeface="Merriweather"/>
              <a:cs typeface="Merriweather"/>
              <a:sym typeface="Merriweather"/>
            </a:endParaRPr>
          </a:p>
        </p:txBody>
      </p:sp>
      <p:sp>
        <p:nvSpPr>
          <p:cNvPr id="284" name="Google Shape;284;p37"/>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1.</a:t>
            </a:r>
            <a:endParaRPr b="1" sz="1450">
              <a:solidFill>
                <a:schemeClr val="dk1"/>
              </a:solidFill>
              <a:latin typeface="Merriweather"/>
              <a:ea typeface="Merriweather"/>
              <a:cs typeface="Merriweather"/>
              <a:sym typeface="Merriweather"/>
            </a:endParaRPr>
          </a:p>
        </p:txBody>
      </p:sp>
      <p:sp>
        <p:nvSpPr>
          <p:cNvPr id="285" name="Google Shape;285;p37"/>
          <p:cNvSpPr txBox="1"/>
          <p:nvPr/>
        </p:nvSpPr>
        <p:spPr>
          <a:xfrm>
            <a:off x="196954" y="15843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2.</a:t>
            </a:r>
            <a:endParaRPr b="1" sz="1450">
              <a:solidFill>
                <a:schemeClr val="accent2"/>
              </a:solidFill>
              <a:latin typeface="Merriweather"/>
              <a:ea typeface="Merriweather"/>
              <a:cs typeface="Merriweather"/>
              <a:sym typeface="Merriweather"/>
            </a:endParaRPr>
          </a:p>
        </p:txBody>
      </p:sp>
      <p:sp>
        <p:nvSpPr>
          <p:cNvPr id="286" name="Google Shape;286;p37"/>
          <p:cNvSpPr txBox="1"/>
          <p:nvPr/>
        </p:nvSpPr>
        <p:spPr>
          <a:xfrm>
            <a:off x="196954" y="2423794"/>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3.</a:t>
            </a:r>
            <a:endParaRPr b="1" sz="1450">
              <a:solidFill>
                <a:schemeClr val="accent2"/>
              </a:solidFill>
              <a:latin typeface="Merriweather"/>
              <a:ea typeface="Merriweather"/>
              <a:cs typeface="Merriweather"/>
              <a:sym typeface="Merriweather"/>
            </a:endParaRPr>
          </a:p>
        </p:txBody>
      </p:sp>
      <p:sp>
        <p:nvSpPr>
          <p:cNvPr id="287" name="Google Shape;287;p37"/>
          <p:cNvSpPr txBox="1"/>
          <p:nvPr/>
        </p:nvSpPr>
        <p:spPr>
          <a:xfrm>
            <a:off x="196954" y="3256495"/>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4.</a:t>
            </a:r>
            <a:endParaRPr b="1" sz="1450">
              <a:solidFill>
                <a:schemeClr val="accent2"/>
              </a:solidFill>
              <a:latin typeface="Merriweather"/>
              <a:ea typeface="Merriweather"/>
              <a:cs typeface="Merriweather"/>
              <a:sym typeface="Merriweather"/>
            </a:endParaRPr>
          </a:p>
        </p:txBody>
      </p:sp>
      <p:sp>
        <p:nvSpPr>
          <p:cNvPr id="288" name="Google Shape;288;p37"/>
          <p:cNvSpPr txBox="1"/>
          <p:nvPr/>
        </p:nvSpPr>
        <p:spPr>
          <a:xfrm>
            <a:off x="196954" y="4102806"/>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5.</a:t>
            </a:r>
            <a:endParaRPr b="1" sz="1450">
              <a:solidFill>
                <a:schemeClr val="accent2"/>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Exploratory Analysis</a:t>
            </a:r>
            <a:endParaRPr/>
          </a:p>
        </p:txBody>
      </p:sp>
      <p:sp>
        <p:nvSpPr>
          <p:cNvPr id="294" name="Google Shape;294;p38"/>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Clr>
                <a:schemeClr val="hlink"/>
              </a:buClr>
              <a:buSzPts val="1100"/>
              <a:buFont typeface="Arial"/>
              <a:buNone/>
            </a:pPr>
            <a:r>
              <a:rPr lang="en"/>
              <a:t>I</a:t>
            </a:r>
            <a:r>
              <a:rPr lang="en"/>
              <a:t>ntro to Data Science Presentation</a:t>
            </a:r>
            <a:endParaRPr/>
          </a:p>
        </p:txBody>
      </p:sp>
      <p:sp>
        <p:nvSpPr>
          <p:cNvPr id="295" name="Google Shape;295;p38"/>
          <p:cNvSpPr txBox="1"/>
          <p:nvPr/>
        </p:nvSpPr>
        <p:spPr>
          <a:xfrm>
            <a:off x="504950" y="610650"/>
            <a:ext cx="7738800" cy="9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DM Sans"/>
                <a:ea typeface="DM Sans"/>
                <a:cs typeface="DM Sans"/>
                <a:sym typeface="DM Sans"/>
              </a:rPr>
              <a:t>Preparing/Cleaning the Data </a:t>
            </a:r>
            <a:endParaRPr sz="3600">
              <a:solidFill>
                <a:schemeClr val="dk1"/>
              </a:solidFill>
              <a:latin typeface="DM Sans"/>
              <a:ea typeface="DM Sans"/>
              <a:cs typeface="DM Sans"/>
              <a:sym typeface="DM Sans"/>
            </a:endParaRPr>
          </a:p>
        </p:txBody>
      </p:sp>
      <p:sp>
        <p:nvSpPr>
          <p:cNvPr id="296" name="Google Shape;296;p38"/>
          <p:cNvSpPr txBox="1"/>
          <p:nvPr/>
        </p:nvSpPr>
        <p:spPr>
          <a:xfrm>
            <a:off x="822025" y="1514875"/>
            <a:ext cx="7421700" cy="2924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DM Sans"/>
              <a:buChar char="●"/>
            </a:pPr>
            <a:r>
              <a:rPr lang="en">
                <a:solidFill>
                  <a:schemeClr val="dk2"/>
                </a:solidFill>
                <a:latin typeface="DM Sans"/>
                <a:ea typeface="DM Sans"/>
                <a:cs typeface="DM Sans"/>
                <a:sym typeface="DM Sans"/>
              </a:rPr>
              <a:t>Read the House, Weather and Energy Data: Checked for missing values</a:t>
            </a:r>
            <a:endParaRPr>
              <a:solidFill>
                <a:schemeClr val="dk2"/>
              </a:solidFill>
              <a:latin typeface="DM Sans"/>
              <a:ea typeface="DM Sans"/>
              <a:cs typeface="DM Sans"/>
              <a:sym typeface="DM Sans"/>
            </a:endParaRPr>
          </a:p>
          <a:p>
            <a:pPr indent="-317500" lvl="0" marL="457200" rtl="0" algn="l">
              <a:spcBef>
                <a:spcPts val="0"/>
              </a:spcBef>
              <a:spcAft>
                <a:spcPts val="0"/>
              </a:spcAft>
              <a:buClr>
                <a:schemeClr val="dk2"/>
              </a:buClr>
              <a:buSzPts val="1400"/>
              <a:buFont typeface="DM Sans"/>
              <a:buChar char="●"/>
            </a:pPr>
            <a:r>
              <a:rPr lang="en">
                <a:solidFill>
                  <a:schemeClr val="dk2"/>
                </a:solidFill>
                <a:latin typeface="DM Sans"/>
                <a:ea typeface="DM Sans"/>
                <a:cs typeface="DM Sans"/>
                <a:sym typeface="DM Sans"/>
              </a:rPr>
              <a:t>Divided the year the house was made into 3 groups and saved as a variable named era: </a:t>
            </a:r>
            <a:endParaRPr>
              <a:solidFill>
                <a:schemeClr val="dk2"/>
              </a:solidFill>
              <a:latin typeface="DM Sans"/>
              <a:ea typeface="DM Sans"/>
              <a:cs typeface="DM Sans"/>
              <a:sym typeface="DM Sans"/>
            </a:endParaRPr>
          </a:p>
          <a:p>
            <a:pPr indent="-317500" lvl="1" marL="914400" rtl="0" algn="l">
              <a:spcBef>
                <a:spcPts val="0"/>
              </a:spcBef>
              <a:spcAft>
                <a:spcPts val="0"/>
              </a:spcAft>
              <a:buClr>
                <a:schemeClr val="dk2"/>
              </a:buClr>
              <a:buSzPts val="1400"/>
              <a:buFont typeface="DM Sans"/>
              <a:buChar char="○"/>
            </a:pPr>
            <a:r>
              <a:rPr lang="en">
                <a:solidFill>
                  <a:schemeClr val="dk2"/>
                </a:solidFill>
                <a:latin typeface="DM Sans"/>
                <a:ea typeface="DM Sans"/>
                <a:cs typeface="DM Sans"/>
                <a:sym typeface="DM Sans"/>
              </a:rPr>
              <a:t>&lt;1970s,  1970s-1990s, &gt;2000s</a:t>
            </a:r>
            <a:endParaRPr>
              <a:solidFill>
                <a:schemeClr val="dk2"/>
              </a:solidFill>
              <a:latin typeface="DM Sans"/>
              <a:ea typeface="DM Sans"/>
              <a:cs typeface="DM Sans"/>
              <a:sym typeface="DM Sans"/>
            </a:endParaRPr>
          </a:p>
          <a:p>
            <a:pPr indent="-317500" lvl="0" marL="457200" rtl="0" algn="l">
              <a:spcBef>
                <a:spcPts val="0"/>
              </a:spcBef>
              <a:spcAft>
                <a:spcPts val="0"/>
              </a:spcAft>
              <a:buClr>
                <a:schemeClr val="dk2"/>
              </a:buClr>
              <a:buSzPts val="1400"/>
              <a:buFont typeface="DM Sans"/>
              <a:buChar char="●"/>
            </a:pPr>
            <a:r>
              <a:rPr lang="en">
                <a:solidFill>
                  <a:schemeClr val="dk2"/>
                </a:solidFill>
                <a:latin typeface="DM Sans"/>
                <a:ea typeface="DM Sans"/>
                <a:cs typeface="DM Sans"/>
                <a:sym typeface="DM Sans"/>
              </a:rPr>
              <a:t>&lt;1970s split has 1745 houses</a:t>
            </a:r>
            <a:endParaRPr>
              <a:solidFill>
                <a:schemeClr val="dk2"/>
              </a:solidFill>
              <a:latin typeface="DM Sans"/>
              <a:ea typeface="DM Sans"/>
              <a:cs typeface="DM Sans"/>
              <a:sym typeface="DM Sans"/>
            </a:endParaRPr>
          </a:p>
          <a:p>
            <a:pPr indent="-317500" lvl="0" marL="457200" rtl="0" algn="l">
              <a:spcBef>
                <a:spcPts val="0"/>
              </a:spcBef>
              <a:spcAft>
                <a:spcPts val="0"/>
              </a:spcAft>
              <a:buClr>
                <a:schemeClr val="dk2"/>
              </a:buClr>
              <a:buSzPts val="1400"/>
              <a:buFont typeface="DM Sans"/>
              <a:buChar char="●"/>
            </a:pPr>
            <a:r>
              <a:rPr lang="en">
                <a:solidFill>
                  <a:schemeClr val="dk2"/>
                </a:solidFill>
                <a:latin typeface="DM Sans"/>
                <a:ea typeface="DM Sans"/>
                <a:cs typeface="DM Sans"/>
                <a:sym typeface="DM Sans"/>
              </a:rPr>
              <a:t>1970s-1990s split has 2370 houses</a:t>
            </a:r>
            <a:endParaRPr>
              <a:solidFill>
                <a:schemeClr val="dk2"/>
              </a:solidFill>
              <a:latin typeface="DM Sans"/>
              <a:ea typeface="DM Sans"/>
              <a:cs typeface="DM Sans"/>
              <a:sym typeface="DM Sans"/>
            </a:endParaRPr>
          </a:p>
          <a:p>
            <a:pPr indent="-317500" lvl="0" marL="457200" rtl="0" algn="l">
              <a:spcBef>
                <a:spcPts val="0"/>
              </a:spcBef>
              <a:spcAft>
                <a:spcPts val="0"/>
              </a:spcAft>
              <a:buClr>
                <a:schemeClr val="dk2"/>
              </a:buClr>
              <a:buSzPts val="1400"/>
              <a:buFont typeface="DM Sans"/>
              <a:buChar char="●"/>
            </a:pPr>
            <a:r>
              <a:rPr lang="en">
                <a:solidFill>
                  <a:schemeClr val="dk2"/>
                </a:solidFill>
                <a:latin typeface="DM Sans"/>
                <a:ea typeface="DM Sans"/>
                <a:cs typeface="DM Sans"/>
                <a:sym typeface="DM Sans"/>
              </a:rPr>
              <a:t>&gt;2000s split has 1595 houses</a:t>
            </a:r>
            <a:endParaRPr>
              <a:solidFill>
                <a:schemeClr val="dk2"/>
              </a:solidFill>
              <a:latin typeface="DM Sans"/>
              <a:ea typeface="DM Sans"/>
              <a:cs typeface="DM Sans"/>
              <a:sym typeface="DM Sans"/>
            </a:endParaRPr>
          </a:p>
          <a:p>
            <a:pPr indent="-317500" lvl="0" marL="457200" rtl="0" algn="l">
              <a:spcBef>
                <a:spcPts val="0"/>
              </a:spcBef>
              <a:spcAft>
                <a:spcPts val="0"/>
              </a:spcAft>
              <a:buClr>
                <a:schemeClr val="dk2"/>
              </a:buClr>
              <a:buSzPts val="1400"/>
              <a:buFont typeface="DM Sans"/>
              <a:buChar char="●"/>
            </a:pPr>
            <a:r>
              <a:rPr lang="en">
                <a:solidFill>
                  <a:schemeClr val="dk2"/>
                </a:solidFill>
                <a:latin typeface="DM Sans"/>
                <a:ea typeface="DM Sans"/>
                <a:cs typeface="DM Sans"/>
                <a:sym typeface="DM Sans"/>
              </a:rPr>
              <a:t>Filtered the house data into a smaller subset of variables</a:t>
            </a:r>
            <a:endParaRPr>
              <a:solidFill>
                <a:schemeClr val="dk2"/>
              </a:solidFill>
              <a:latin typeface="DM Sans"/>
              <a:ea typeface="DM Sans"/>
              <a:cs typeface="DM Sans"/>
              <a:sym typeface="DM Sans"/>
            </a:endParaRPr>
          </a:p>
          <a:p>
            <a:pPr indent="-317500" lvl="1" marL="914400" rtl="0" algn="l">
              <a:spcBef>
                <a:spcPts val="0"/>
              </a:spcBef>
              <a:spcAft>
                <a:spcPts val="0"/>
              </a:spcAft>
              <a:buClr>
                <a:schemeClr val="dk2"/>
              </a:buClr>
              <a:buSzPts val="1400"/>
              <a:buFont typeface="DM Sans"/>
              <a:buChar char="○"/>
            </a:pPr>
            <a:r>
              <a:rPr lang="en">
                <a:solidFill>
                  <a:schemeClr val="dk2"/>
                </a:solidFill>
                <a:latin typeface="DM Sans"/>
                <a:ea typeface="DM Sans"/>
                <a:cs typeface="DM Sans"/>
                <a:sym typeface="DM Sans"/>
              </a:rPr>
              <a:t>Contained ~24 variables from the original dataset</a:t>
            </a:r>
            <a:endParaRPr>
              <a:solidFill>
                <a:schemeClr val="dk2"/>
              </a:solidFill>
              <a:latin typeface="DM Sans"/>
              <a:ea typeface="DM Sans"/>
              <a:cs typeface="DM Sans"/>
              <a:sym typeface="DM Sans"/>
            </a:endParaRPr>
          </a:p>
          <a:p>
            <a:pPr indent="-317500" lvl="1" marL="914400" rtl="0" algn="l">
              <a:spcBef>
                <a:spcPts val="0"/>
              </a:spcBef>
              <a:spcAft>
                <a:spcPts val="0"/>
              </a:spcAft>
              <a:buClr>
                <a:schemeClr val="dk2"/>
              </a:buClr>
              <a:buSzPts val="1400"/>
              <a:buFont typeface="DM Sans"/>
              <a:buChar char="○"/>
            </a:pPr>
            <a:r>
              <a:rPr lang="en">
                <a:solidFill>
                  <a:schemeClr val="dk2"/>
                </a:solidFill>
                <a:latin typeface="DM Sans"/>
                <a:ea typeface="DM Sans"/>
                <a:cs typeface="DM Sans"/>
                <a:sym typeface="DM Sans"/>
              </a:rPr>
              <a:t>Reducing the size of this dataset helped to improve efficiency when the data was eventually combined</a:t>
            </a:r>
            <a:endParaRPr>
              <a:solidFill>
                <a:schemeClr val="dk2"/>
              </a:solidFill>
              <a:latin typeface="DM Sans"/>
              <a:ea typeface="DM Sans"/>
              <a:cs typeface="DM Sans"/>
              <a:sym typeface="DM Sans"/>
            </a:endParaRPr>
          </a:p>
          <a:p>
            <a:pPr indent="0" lvl="0" marL="0" rtl="0" algn="l">
              <a:spcBef>
                <a:spcPts val="0"/>
              </a:spcBef>
              <a:spcAft>
                <a:spcPts val="0"/>
              </a:spcAft>
              <a:buNone/>
            </a:pPr>
            <a:r>
              <a:t/>
            </a:r>
            <a:endParaRPr>
              <a:solidFill>
                <a:schemeClr val="dk2"/>
              </a:solidFill>
              <a:latin typeface="DM Sans"/>
              <a:ea typeface="DM Sans"/>
              <a:cs typeface="DM Sans"/>
              <a:sym typeface="DM Sans"/>
            </a:endParaRPr>
          </a:p>
          <a:p>
            <a:pPr indent="0" lvl="0" marL="457200" rtl="0" algn="l">
              <a:spcBef>
                <a:spcPts val="0"/>
              </a:spcBef>
              <a:spcAft>
                <a:spcPts val="0"/>
              </a:spcAft>
              <a:buNone/>
            </a:pPr>
            <a:r>
              <a:t/>
            </a:r>
            <a:endParaRPr>
              <a:solidFill>
                <a:schemeClr val="dk2"/>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9"/>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Exploratory Analysis</a:t>
            </a:r>
            <a:endParaRPr/>
          </a:p>
        </p:txBody>
      </p:sp>
      <p:sp>
        <p:nvSpPr>
          <p:cNvPr id="302" name="Google Shape;302;p39"/>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Intro to Data Science Presentation</a:t>
            </a:r>
            <a:endParaRPr/>
          </a:p>
        </p:txBody>
      </p:sp>
      <p:sp>
        <p:nvSpPr>
          <p:cNvPr id="303" name="Google Shape;303;p39"/>
          <p:cNvSpPr txBox="1"/>
          <p:nvPr/>
        </p:nvSpPr>
        <p:spPr>
          <a:xfrm>
            <a:off x="504950" y="610650"/>
            <a:ext cx="7738800" cy="9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DM Sans"/>
                <a:ea typeface="DM Sans"/>
                <a:cs typeface="DM Sans"/>
                <a:sym typeface="DM Sans"/>
              </a:rPr>
              <a:t>Merging</a:t>
            </a:r>
            <a:r>
              <a:rPr lang="en" sz="3600">
                <a:solidFill>
                  <a:schemeClr val="dk1"/>
                </a:solidFill>
                <a:latin typeface="DM Sans"/>
                <a:ea typeface="DM Sans"/>
                <a:cs typeface="DM Sans"/>
                <a:sym typeface="DM Sans"/>
              </a:rPr>
              <a:t> the Data </a:t>
            </a:r>
            <a:endParaRPr sz="3600">
              <a:solidFill>
                <a:schemeClr val="dk1"/>
              </a:solidFill>
              <a:latin typeface="DM Sans"/>
              <a:ea typeface="DM Sans"/>
              <a:cs typeface="DM Sans"/>
              <a:sym typeface="DM Sans"/>
            </a:endParaRPr>
          </a:p>
        </p:txBody>
      </p:sp>
      <p:sp>
        <p:nvSpPr>
          <p:cNvPr id="304" name="Google Shape;304;p39"/>
          <p:cNvSpPr txBox="1"/>
          <p:nvPr/>
        </p:nvSpPr>
        <p:spPr>
          <a:xfrm>
            <a:off x="822025" y="1514875"/>
            <a:ext cx="7421700" cy="2924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DM Sans"/>
              <a:buAutoNum type="arabicPeriod"/>
            </a:pPr>
            <a:r>
              <a:rPr lang="en">
                <a:solidFill>
                  <a:schemeClr val="dk2"/>
                </a:solidFill>
                <a:latin typeface="DM Sans"/>
                <a:ea typeface="DM Sans"/>
                <a:cs typeface="DM Sans"/>
                <a:sym typeface="DM Sans"/>
              </a:rPr>
              <a:t>Filter data to one of the 3 possible era values</a:t>
            </a:r>
            <a:endParaRPr>
              <a:solidFill>
                <a:schemeClr val="dk2"/>
              </a:solidFill>
              <a:latin typeface="DM Sans"/>
              <a:ea typeface="DM Sans"/>
              <a:cs typeface="DM Sans"/>
              <a:sym typeface="DM Sans"/>
            </a:endParaRPr>
          </a:p>
          <a:p>
            <a:pPr indent="-317500" lvl="0" marL="457200" rtl="0" algn="l">
              <a:spcBef>
                <a:spcPts val="0"/>
              </a:spcBef>
              <a:spcAft>
                <a:spcPts val="0"/>
              </a:spcAft>
              <a:buClr>
                <a:schemeClr val="dk2"/>
              </a:buClr>
              <a:buSzPts val="1400"/>
              <a:buFont typeface="DM Sans"/>
              <a:buAutoNum type="arabicPeriod"/>
            </a:pPr>
            <a:r>
              <a:rPr lang="en">
                <a:solidFill>
                  <a:schemeClr val="dk2"/>
                </a:solidFill>
                <a:latin typeface="DM Sans"/>
                <a:ea typeface="DM Sans"/>
                <a:cs typeface="DM Sans"/>
                <a:sym typeface="DM Sans"/>
              </a:rPr>
              <a:t>Create a list containing the building ids</a:t>
            </a:r>
            <a:endParaRPr>
              <a:solidFill>
                <a:schemeClr val="dk2"/>
              </a:solidFill>
              <a:latin typeface="DM Sans"/>
              <a:ea typeface="DM Sans"/>
              <a:cs typeface="DM Sans"/>
              <a:sym typeface="DM Sans"/>
            </a:endParaRPr>
          </a:p>
          <a:p>
            <a:pPr indent="-317500" lvl="0" marL="457200" rtl="0" algn="l">
              <a:spcBef>
                <a:spcPts val="0"/>
              </a:spcBef>
              <a:spcAft>
                <a:spcPts val="0"/>
              </a:spcAft>
              <a:buClr>
                <a:schemeClr val="dk2"/>
              </a:buClr>
              <a:buSzPts val="1400"/>
              <a:buFont typeface="DM Sans"/>
              <a:buAutoNum type="arabicPeriod"/>
            </a:pPr>
            <a:r>
              <a:rPr lang="en">
                <a:solidFill>
                  <a:schemeClr val="dk2"/>
                </a:solidFill>
                <a:latin typeface="DM Sans"/>
                <a:ea typeface="DM Sans"/>
                <a:cs typeface="DM Sans"/>
                <a:sym typeface="DM Sans"/>
              </a:rPr>
              <a:t>Identify the first building id in the list and </a:t>
            </a:r>
            <a:r>
              <a:rPr lang="en">
                <a:solidFill>
                  <a:schemeClr val="dk2"/>
                </a:solidFill>
                <a:latin typeface="DM Sans"/>
                <a:ea typeface="DM Sans"/>
                <a:cs typeface="DM Sans"/>
                <a:sym typeface="DM Sans"/>
              </a:rPr>
              <a:t>its</a:t>
            </a:r>
            <a:r>
              <a:rPr lang="en">
                <a:solidFill>
                  <a:schemeClr val="dk2"/>
                </a:solidFill>
                <a:latin typeface="DM Sans"/>
                <a:ea typeface="DM Sans"/>
                <a:cs typeface="DM Sans"/>
                <a:sym typeface="DM Sans"/>
              </a:rPr>
              <a:t> corresponding county</a:t>
            </a:r>
            <a:endParaRPr>
              <a:solidFill>
                <a:schemeClr val="dk2"/>
              </a:solidFill>
              <a:latin typeface="DM Sans"/>
              <a:ea typeface="DM Sans"/>
              <a:cs typeface="DM Sans"/>
              <a:sym typeface="DM Sans"/>
            </a:endParaRPr>
          </a:p>
          <a:p>
            <a:pPr indent="-317500" lvl="0" marL="457200" rtl="0" algn="l">
              <a:spcBef>
                <a:spcPts val="0"/>
              </a:spcBef>
              <a:spcAft>
                <a:spcPts val="0"/>
              </a:spcAft>
              <a:buClr>
                <a:schemeClr val="dk2"/>
              </a:buClr>
              <a:buSzPts val="1400"/>
              <a:buFont typeface="DM Sans"/>
              <a:buAutoNum type="arabicPeriod"/>
            </a:pPr>
            <a:r>
              <a:rPr lang="en">
                <a:solidFill>
                  <a:schemeClr val="dk2"/>
                </a:solidFill>
                <a:latin typeface="DM Sans"/>
                <a:ea typeface="DM Sans"/>
                <a:cs typeface="DM Sans"/>
                <a:sym typeface="DM Sans"/>
              </a:rPr>
              <a:t>Pull the energy data for building, weather data for the county, and filtered static data for house and merge</a:t>
            </a:r>
            <a:endParaRPr>
              <a:solidFill>
                <a:schemeClr val="dk2"/>
              </a:solidFill>
              <a:latin typeface="DM Sans"/>
              <a:ea typeface="DM Sans"/>
              <a:cs typeface="DM Sans"/>
              <a:sym typeface="DM Sans"/>
            </a:endParaRPr>
          </a:p>
          <a:p>
            <a:pPr indent="-317500" lvl="1" marL="1371600" rtl="0" algn="l">
              <a:spcBef>
                <a:spcPts val="0"/>
              </a:spcBef>
              <a:spcAft>
                <a:spcPts val="0"/>
              </a:spcAft>
              <a:buClr>
                <a:schemeClr val="dk2"/>
              </a:buClr>
              <a:buSzPts val="1400"/>
              <a:buFont typeface="DM Sans"/>
              <a:buAutoNum type="alphaLcPeriod"/>
            </a:pPr>
            <a:r>
              <a:rPr lang="en">
                <a:solidFill>
                  <a:schemeClr val="dk2"/>
                </a:solidFill>
                <a:latin typeface="DM Sans"/>
                <a:ea typeface="DM Sans"/>
                <a:cs typeface="DM Sans"/>
                <a:sym typeface="DM Sans"/>
              </a:rPr>
              <a:t>Building id should be added to the energy data </a:t>
            </a:r>
            <a:endParaRPr>
              <a:solidFill>
                <a:schemeClr val="dk2"/>
              </a:solidFill>
              <a:latin typeface="DM Sans"/>
              <a:ea typeface="DM Sans"/>
              <a:cs typeface="DM Sans"/>
              <a:sym typeface="DM Sans"/>
            </a:endParaRPr>
          </a:p>
          <a:p>
            <a:pPr indent="-317500" lvl="1" marL="1371600" rtl="0" algn="l">
              <a:spcBef>
                <a:spcPts val="0"/>
              </a:spcBef>
              <a:spcAft>
                <a:spcPts val="0"/>
              </a:spcAft>
              <a:buClr>
                <a:schemeClr val="dk2"/>
              </a:buClr>
              <a:buSzPts val="1400"/>
              <a:buFont typeface="DM Sans"/>
              <a:buAutoNum type="alphaLcPeriod"/>
            </a:pPr>
            <a:r>
              <a:rPr lang="en">
                <a:solidFill>
                  <a:schemeClr val="dk2"/>
                </a:solidFill>
                <a:latin typeface="DM Sans"/>
                <a:ea typeface="DM Sans"/>
                <a:cs typeface="DM Sans"/>
                <a:sym typeface="DM Sans"/>
              </a:rPr>
              <a:t>Energy data and weather data should be merged by date and time</a:t>
            </a:r>
            <a:endParaRPr>
              <a:solidFill>
                <a:schemeClr val="dk2"/>
              </a:solidFill>
              <a:latin typeface="DM Sans"/>
              <a:ea typeface="DM Sans"/>
              <a:cs typeface="DM Sans"/>
              <a:sym typeface="DM Sans"/>
            </a:endParaRPr>
          </a:p>
          <a:p>
            <a:pPr indent="-317500" lvl="1" marL="1371600" rtl="0" algn="l">
              <a:spcBef>
                <a:spcPts val="0"/>
              </a:spcBef>
              <a:spcAft>
                <a:spcPts val="0"/>
              </a:spcAft>
              <a:buClr>
                <a:schemeClr val="dk2"/>
              </a:buClr>
              <a:buSzPts val="1400"/>
              <a:buFont typeface="DM Sans"/>
              <a:buAutoNum type="alphaLcPeriod"/>
            </a:pPr>
            <a:r>
              <a:rPr lang="en">
                <a:solidFill>
                  <a:schemeClr val="dk2"/>
                </a:solidFill>
                <a:latin typeface="DM Sans"/>
                <a:ea typeface="DM Sans"/>
                <a:cs typeface="DM Sans"/>
                <a:sym typeface="DM Sans"/>
              </a:rPr>
              <a:t>Merged data should be combined with the static houses data using the building id</a:t>
            </a:r>
            <a:endParaRPr>
              <a:solidFill>
                <a:schemeClr val="dk2"/>
              </a:solidFill>
              <a:latin typeface="DM Sans"/>
              <a:ea typeface="DM Sans"/>
              <a:cs typeface="DM Sans"/>
              <a:sym typeface="DM Sans"/>
            </a:endParaRPr>
          </a:p>
          <a:p>
            <a:pPr indent="-317500" lvl="0" marL="457200" rtl="0" algn="l">
              <a:spcBef>
                <a:spcPts val="0"/>
              </a:spcBef>
              <a:spcAft>
                <a:spcPts val="0"/>
              </a:spcAft>
              <a:buClr>
                <a:schemeClr val="dk2"/>
              </a:buClr>
              <a:buSzPts val="1400"/>
              <a:buFont typeface="DM Sans"/>
              <a:buAutoNum type="arabicPeriod"/>
            </a:pPr>
            <a:r>
              <a:rPr lang="en">
                <a:solidFill>
                  <a:schemeClr val="dk2"/>
                </a:solidFill>
                <a:latin typeface="DM Sans"/>
                <a:ea typeface="DM Sans"/>
                <a:cs typeface="DM Sans"/>
                <a:sym typeface="DM Sans"/>
              </a:rPr>
              <a:t>Remove first for </a:t>
            </a:r>
            <a:r>
              <a:rPr lang="en">
                <a:solidFill>
                  <a:schemeClr val="dk2"/>
                </a:solidFill>
                <a:latin typeface="DM Sans"/>
                <a:ea typeface="DM Sans"/>
                <a:cs typeface="DM Sans"/>
                <a:sym typeface="DM Sans"/>
              </a:rPr>
              <a:t>from the buildings id list</a:t>
            </a:r>
            <a:endParaRPr>
              <a:solidFill>
                <a:schemeClr val="dk2"/>
              </a:solidFill>
              <a:latin typeface="DM Sans"/>
              <a:ea typeface="DM Sans"/>
              <a:cs typeface="DM Sans"/>
              <a:sym typeface="DM Sans"/>
            </a:endParaRPr>
          </a:p>
          <a:p>
            <a:pPr indent="-317500" lvl="0" marL="457200" rtl="0" algn="l">
              <a:spcBef>
                <a:spcPts val="0"/>
              </a:spcBef>
              <a:spcAft>
                <a:spcPts val="0"/>
              </a:spcAft>
              <a:buClr>
                <a:schemeClr val="dk2"/>
              </a:buClr>
              <a:buSzPts val="1400"/>
              <a:buFont typeface="DM Sans"/>
              <a:buAutoNum type="arabicPeriod"/>
            </a:pPr>
            <a:r>
              <a:rPr lang="en">
                <a:solidFill>
                  <a:schemeClr val="dk2"/>
                </a:solidFill>
                <a:latin typeface="DM Sans"/>
                <a:ea typeface="DM Sans"/>
                <a:cs typeface="DM Sans"/>
                <a:sym typeface="DM Sans"/>
              </a:rPr>
              <a:t>Use a for loop to repeat this process for the rest of the ids</a:t>
            </a:r>
            <a:endParaRPr>
              <a:solidFill>
                <a:schemeClr val="dk2"/>
              </a:solidFill>
              <a:latin typeface="DM Sans"/>
              <a:ea typeface="DM Sans"/>
              <a:cs typeface="DM Sans"/>
              <a:sym typeface="DM Sans"/>
            </a:endParaRPr>
          </a:p>
          <a:p>
            <a:pPr indent="-317500" lvl="0" marL="457200" rtl="0" algn="l">
              <a:spcBef>
                <a:spcPts val="0"/>
              </a:spcBef>
              <a:spcAft>
                <a:spcPts val="0"/>
              </a:spcAft>
              <a:buClr>
                <a:schemeClr val="dk2"/>
              </a:buClr>
              <a:buSzPts val="1400"/>
              <a:buFont typeface="DM Sans"/>
              <a:buAutoNum type="arabicPeriod"/>
            </a:pPr>
            <a:r>
              <a:rPr lang="en">
                <a:solidFill>
                  <a:schemeClr val="dk2"/>
                </a:solidFill>
                <a:latin typeface="DM Sans"/>
                <a:ea typeface="DM Sans"/>
                <a:cs typeface="DM Sans"/>
                <a:sym typeface="DM Sans"/>
              </a:rPr>
              <a:t>Combine using the rbind() function</a:t>
            </a:r>
            <a:endParaRPr>
              <a:solidFill>
                <a:schemeClr val="dk2"/>
              </a:solidFill>
              <a:latin typeface="DM Sans"/>
              <a:ea typeface="DM Sans"/>
              <a:cs typeface="DM Sans"/>
              <a:sym typeface="DM Sans"/>
            </a:endParaRPr>
          </a:p>
          <a:p>
            <a:pPr indent="-317500" lvl="0" marL="457200" rtl="0" algn="l">
              <a:spcBef>
                <a:spcPts val="0"/>
              </a:spcBef>
              <a:spcAft>
                <a:spcPts val="0"/>
              </a:spcAft>
              <a:buClr>
                <a:schemeClr val="dk2"/>
              </a:buClr>
              <a:buSzPts val="1400"/>
              <a:buFont typeface="DM Sans"/>
              <a:buAutoNum type="arabicPeriod"/>
            </a:pPr>
            <a:r>
              <a:rPr lang="en">
                <a:solidFill>
                  <a:schemeClr val="dk2"/>
                </a:solidFill>
                <a:latin typeface="DM Sans"/>
                <a:ea typeface="DM Sans"/>
                <a:cs typeface="DM Sans"/>
                <a:sym typeface="DM Sans"/>
              </a:rPr>
              <a:t>Filter the data so only july dates are kept</a:t>
            </a:r>
            <a:endParaRPr>
              <a:solidFill>
                <a:schemeClr val="dk2"/>
              </a:solidFill>
              <a:latin typeface="DM Sans"/>
              <a:ea typeface="DM Sans"/>
              <a:cs typeface="DM Sans"/>
              <a:sym typeface="DM Sans"/>
            </a:endParaRPr>
          </a:p>
          <a:p>
            <a:pPr indent="0" lvl="0" marL="0" rtl="0" algn="l">
              <a:spcBef>
                <a:spcPts val="0"/>
              </a:spcBef>
              <a:spcAft>
                <a:spcPts val="0"/>
              </a:spcAft>
              <a:buNone/>
            </a:pPr>
            <a:r>
              <a:t/>
            </a:r>
            <a:endParaRPr>
              <a:solidFill>
                <a:schemeClr val="dk2"/>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0"/>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Exploratory Analysis</a:t>
            </a:r>
            <a:endParaRPr/>
          </a:p>
        </p:txBody>
      </p:sp>
      <p:sp>
        <p:nvSpPr>
          <p:cNvPr id="310" name="Google Shape;310;p40"/>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Clr>
                <a:schemeClr val="hlink"/>
              </a:buClr>
              <a:buSzPts val="1100"/>
              <a:buFont typeface="Arial"/>
              <a:buNone/>
            </a:pPr>
            <a:r>
              <a:rPr lang="en"/>
              <a:t>I</a:t>
            </a:r>
            <a:r>
              <a:rPr lang="en"/>
              <a:t>ntro to Data Science Presentation</a:t>
            </a:r>
            <a:endParaRPr/>
          </a:p>
        </p:txBody>
      </p:sp>
      <p:sp>
        <p:nvSpPr>
          <p:cNvPr id="311" name="Google Shape;311;p40"/>
          <p:cNvSpPr txBox="1"/>
          <p:nvPr/>
        </p:nvSpPr>
        <p:spPr>
          <a:xfrm>
            <a:off x="573450" y="704600"/>
            <a:ext cx="7997100" cy="11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Merriweather"/>
                <a:ea typeface="Merriweather"/>
                <a:cs typeface="Merriweather"/>
                <a:sym typeface="Merriweather"/>
              </a:rPr>
              <a:t>Selecting Variables for the Model</a:t>
            </a:r>
            <a:endParaRPr sz="2600">
              <a:solidFill>
                <a:schemeClr val="dk1"/>
              </a:solidFill>
              <a:latin typeface="Merriweather"/>
              <a:ea typeface="Merriweather"/>
              <a:cs typeface="Merriweather"/>
              <a:sym typeface="Merriweather"/>
            </a:endParaRPr>
          </a:p>
        </p:txBody>
      </p:sp>
      <p:sp>
        <p:nvSpPr>
          <p:cNvPr id="312" name="Google Shape;312;p40"/>
          <p:cNvSpPr txBox="1"/>
          <p:nvPr/>
        </p:nvSpPr>
        <p:spPr>
          <a:xfrm>
            <a:off x="822025" y="1538350"/>
            <a:ext cx="7748400" cy="2853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DM Sans"/>
              <a:buChar char="●"/>
            </a:pPr>
            <a:r>
              <a:rPr lang="en">
                <a:solidFill>
                  <a:schemeClr val="dk2"/>
                </a:solidFill>
                <a:latin typeface="DM Sans"/>
                <a:ea typeface="DM Sans"/>
                <a:cs typeface="DM Sans"/>
                <a:sym typeface="DM Sans"/>
              </a:rPr>
              <a:t>Examined metadata to see the available variables</a:t>
            </a:r>
            <a:endParaRPr>
              <a:solidFill>
                <a:schemeClr val="dk2"/>
              </a:solidFill>
              <a:latin typeface="DM Sans"/>
              <a:ea typeface="DM Sans"/>
              <a:cs typeface="DM Sans"/>
              <a:sym typeface="DM Sans"/>
            </a:endParaRPr>
          </a:p>
          <a:p>
            <a:pPr indent="-317500" lvl="0" marL="457200" rtl="0" algn="l">
              <a:spcBef>
                <a:spcPts val="0"/>
              </a:spcBef>
              <a:spcAft>
                <a:spcPts val="0"/>
              </a:spcAft>
              <a:buClr>
                <a:schemeClr val="dk2"/>
              </a:buClr>
              <a:buSzPts val="1400"/>
              <a:buFont typeface="DM Sans"/>
              <a:buChar char="●"/>
            </a:pPr>
            <a:r>
              <a:rPr lang="en">
                <a:solidFill>
                  <a:schemeClr val="dk2"/>
                </a:solidFill>
                <a:latin typeface="DM Sans"/>
                <a:ea typeface="DM Sans"/>
                <a:cs typeface="DM Sans"/>
                <a:sym typeface="DM Sans"/>
              </a:rPr>
              <a:t>Researched Leading factors that contribute to energy expenditure: </a:t>
            </a:r>
            <a:endParaRPr>
              <a:solidFill>
                <a:schemeClr val="dk2"/>
              </a:solidFill>
              <a:latin typeface="DM Sans"/>
              <a:ea typeface="DM Sans"/>
              <a:cs typeface="DM Sans"/>
              <a:sym typeface="DM Sans"/>
            </a:endParaRPr>
          </a:p>
          <a:p>
            <a:pPr indent="-317500" lvl="0" marL="914400" rtl="0" algn="l">
              <a:spcBef>
                <a:spcPts val="0"/>
              </a:spcBef>
              <a:spcAft>
                <a:spcPts val="0"/>
              </a:spcAft>
              <a:buClr>
                <a:schemeClr val="dk2"/>
              </a:buClr>
              <a:buSzPts val="1400"/>
              <a:buFont typeface="DM Sans"/>
              <a:buChar char="-"/>
            </a:pPr>
            <a:r>
              <a:rPr lang="en">
                <a:solidFill>
                  <a:schemeClr val="hlink"/>
                </a:solidFill>
                <a:latin typeface="Times New Roman"/>
                <a:ea typeface="Times New Roman"/>
                <a:cs typeface="Times New Roman"/>
                <a:sym typeface="Times New Roman"/>
              </a:rPr>
              <a:t>Presence and efficiency of cooling system</a:t>
            </a:r>
            <a:endParaRPr>
              <a:solidFill>
                <a:schemeClr val="hlink"/>
              </a:solidFill>
              <a:latin typeface="Times New Roman"/>
              <a:ea typeface="Times New Roman"/>
              <a:cs typeface="Times New Roman"/>
              <a:sym typeface="Times New Roman"/>
            </a:endParaRPr>
          </a:p>
          <a:p>
            <a:pPr indent="-317500" lvl="0" marL="914400" rtl="0" algn="l">
              <a:spcBef>
                <a:spcPts val="0"/>
              </a:spcBef>
              <a:spcAft>
                <a:spcPts val="0"/>
              </a:spcAft>
              <a:buClr>
                <a:schemeClr val="hlink"/>
              </a:buClr>
              <a:buSzPts val="1400"/>
              <a:buFont typeface="Times New Roman"/>
              <a:buChar char="-"/>
            </a:pPr>
            <a:r>
              <a:rPr lang="en">
                <a:solidFill>
                  <a:schemeClr val="hlink"/>
                </a:solidFill>
                <a:latin typeface="Times New Roman"/>
                <a:ea typeface="Times New Roman"/>
                <a:cs typeface="Times New Roman"/>
                <a:sym typeface="Times New Roman"/>
              </a:rPr>
              <a:t>Dry Bulb Temperature </a:t>
            </a:r>
            <a:endParaRPr>
              <a:solidFill>
                <a:schemeClr val="hlink"/>
              </a:solidFill>
              <a:latin typeface="Times New Roman"/>
              <a:ea typeface="Times New Roman"/>
              <a:cs typeface="Times New Roman"/>
              <a:sym typeface="Times New Roman"/>
            </a:endParaRPr>
          </a:p>
          <a:p>
            <a:pPr indent="-317500" lvl="0" marL="914400" rtl="0" algn="l">
              <a:spcBef>
                <a:spcPts val="0"/>
              </a:spcBef>
              <a:spcAft>
                <a:spcPts val="0"/>
              </a:spcAft>
              <a:buClr>
                <a:schemeClr val="hlink"/>
              </a:buClr>
              <a:buSzPts val="1400"/>
              <a:buFont typeface="Times New Roman"/>
              <a:buChar char="-"/>
            </a:pPr>
            <a:r>
              <a:rPr lang="en">
                <a:solidFill>
                  <a:schemeClr val="hlink"/>
                </a:solidFill>
                <a:latin typeface="Times New Roman"/>
                <a:ea typeface="Times New Roman"/>
                <a:cs typeface="Times New Roman"/>
                <a:sym typeface="Times New Roman"/>
              </a:rPr>
              <a:t>Number of Stories</a:t>
            </a:r>
            <a:endParaRPr>
              <a:solidFill>
                <a:schemeClr val="hlink"/>
              </a:solidFill>
              <a:latin typeface="Times New Roman"/>
              <a:ea typeface="Times New Roman"/>
              <a:cs typeface="Times New Roman"/>
              <a:sym typeface="Times New Roman"/>
            </a:endParaRPr>
          </a:p>
          <a:p>
            <a:pPr indent="-317500" lvl="0" marL="914400" rtl="0" algn="l">
              <a:spcBef>
                <a:spcPts val="0"/>
              </a:spcBef>
              <a:spcAft>
                <a:spcPts val="0"/>
              </a:spcAft>
              <a:buClr>
                <a:schemeClr val="hlink"/>
              </a:buClr>
              <a:buSzPts val="1400"/>
              <a:buFont typeface="Times New Roman"/>
              <a:buChar char="-"/>
            </a:pPr>
            <a:r>
              <a:rPr lang="en">
                <a:solidFill>
                  <a:schemeClr val="hlink"/>
                </a:solidFill>
                <a:latin typeface="Times New Roman"/>
                <a:ea typeface="Times New Roman"/>
                <a:cs typeface="Times New Roman"/>
                <a:sym typeface="Times New Roman"/>
              </a:rPr>
              <a:t>etc</a:t>
            </a:r>
            <a:endParaRPr>
              <a:solidFill>
                <a:schemeClr val="dk2"/>
              </a:solidFill>
              <a:latin typeface="DM Sans"/>
              <a:ea typeface="DM Sans"/>
              <a:cs typeface="DM Sans"/>
              <a:sym typeface="DM Sans"/>
            </a:endParaRPr>
          </a:p>
          <a:p>
            <a:pPr indent="-317500" lvl="0" marL="457200" rtl="0" algn="l">
              <a:spcBef>
                <a:spcPts val="0"/>
              </a:spcBef>
              <a:spcAft>
                <a:spcPts val="0"/>
              </a:spcAft>
              <a:buClr>
                <a:schemeClr val="dk2"/>
              </a:buClr>
              <a:buSzPts val="1400"/>
              <a:buFont typeface="DM Sans"/>
              <a:buChar char="●"/>
            </a:pPr>
            <a:r>
              <a:rPr lang="en">
                <a:solidFill>
                  <a:schemeClr val="dk2"/>
                </a:solidFill>
                <a:latin typeface="DM Sans"/>
                <a:ea typeface="DM Sans"/>
                <a:cs typeface="DM Sans"/>
                <a:sym typeface="DM Sans"/>
              </a:rPr>
              <a:t>Selected a Predictive variable: out.electricity.cooling.energy_consumption</a:t>
            </a:r>
            <a:endParaRPr>
              <a:solidFill>
                <a:schemeClr val="dk2"/>
              </a:solidFill>
              <a:latin typeface="DM Sans"/>
              <a:ea typeface="DM Sans"/>
              <a:cs typeface="DM Sans"/>
              <a:sym typeface="DM Sans"/>
            </a:endParaRPr>
          </a:p>
          <a:p>
            <a:pPr indent="-317500" lvl="0" marL="457200" rtl="0" algn="l">
              <a:spcBef>
                <a:spcPts val="0"/>
              </a:spcBef>
              <a:spcAft>
                <a:spcPts val="0"/>
              </a:spcAft>
              <a:buClr>
                <a:schemeClr val="dk2"/>
              </a:buClr>
              <a:buSzPts val="1400"/>
              <a:buFont typeface="DM Sans"/>
              <a:buChar char="●"/>
            </a:pPr>
            <a:r>
              <a:rPr lang="en">
                <a:solidFill>
                  <a:schemeClr val="dk2"/>
                </a:solidFill>
                <a:latin typeface="DM Sans"/>
                <a:ea typeface="DM Sans"/>
                <a:cs typeface="DM Sans"/>
                <a:sym typeface="DM Sans"/>
              </a:rPr>
              <a:t>From this list we then tested the correlation between these variables</a:t>
            </a:r>
            <a:endParaRPr>
              <a:solidFill>
                <a:schemeClr val="dk2"/>
              </a:solidFill>
              <a:latin typeface="DM Sans"/>
              <a:ea typeface="DM Sans"/>
              <a:cs typeface="DM Sans"/>
              <a:sym typeface="DM Sans"/>
            </a:endParaRPr>
          </a:p>
          <a:p>
            <a:pPr indent="-317500" lvl="1" marL="914400" rtl="0" algn="l">
              <a:spcBef>
                <a:spcPts val="0"/>
              </a:spcBef>
              <a:spcAft>
                <a:spcPts val="0"/>
              </a:spcAft>
              <a:buClr>
                <a:schemeClr val="dk2"/>
              </a:buClr>
              <a:buSzPts val="1400"/>
              <a:buFont typeface="DM Sans"/>
              <a:buChar char="○"/>
            </a:pPr>
            <a:r>
              <a:rPr lang="en">
                <a:solidFill>
                  <a:schemeClr val="dk2"/>
                </a:solidFill>
                <a:latin typeface="DM Sans"/>
                <a:ea typeface="DM Sans"/>
                <a:cs typeface="DM Sans"/>
                <a:sym typeface="DM Sans"/>
              </a:rPr>
              <a:t>Converted all the columns to numeric</a:t>
            </a:r>
            <a:endParaRPr>
              <a:solidFill>
                <a:schemeClr val="dk2"/>
              </a:solidFill>
              <a:latin typeface="DM Sans"/>
              <a:ea typeface="DM Sans"/>
              <a:cs typeface="DM Sans"/>
              <a:sym typeface="DM Sans"/>
            </a:endParaRPr>
          </a:p>
          <a:p>
            <a:pPr indent="-317500" lvl="1" marL="914400" rtl="0" algn="l">
              <a:spcBef>
                <a:spcPts val="0"/>
              </a:spcBef>
              <a:spcAft>
                <a:spcPts val="0"/>
              </a:spcAft>
              <a:buClr>
                <a:schemeClr val="dk2"/>
              </a:buClr>
              <a:buSzPts val="1400"/>
              <a:buFont typeface="DM Sans"/>
              <a:buChar char="○"/>
            </a:pPr>
            <a:r>
              <a:rPr lang="en">
                <a:solidFill>
                  <a:schemeClr val="dk2"/>
                </a:solidFill>
                <a:latin typeface="DM Sans"/>
                <a:ea typeface="DM Sans"/>
                <a:cs typeface="DM Sans"/>
                <a:sym typeface="DM Sans"/>
              </a:rPr>
              <a:t>Ran a correlation matrix</a:t>
            </a:r>
            <a:endParaRPr>
              <a:solidFill>
                <a:schemeClr val="dk2"/>
              </a:solidFill>
              <a:latin typeface="DM Sans"/>
              <a:ea typeface="DM Sans"/>
              <a:cs typeface="DM Sans"/>
              <a:sym typeface="DM Sans"/>
            </a:endParaRPr>
          </a:p>
          <a:p>
            <a:pPr indent="0" lvl="0" marL="0" rtl="0" algn="l">
              <a:spcBef>
                <a:spcPts val="0"/>
              </a:spcBef>
              <a:spcAft>
                <a:spcPts val="0"/>
              </a:spcAft>
              <a:buNone/>
            </a:pPr>
            <a:r>
              <a:t/>
            </a:r>
            <a:endParaRPr>
              <a:solidFill>
                <a:schemeClr val="dk2"/>
              </a:solidFill>
              <a:latin typeface="DM Sans"/>
              <a:ea typeface="DM Sans"/>
              <a:cs typeface="DM Sans"/>
              <a:sym typeface="DM Sans"/>
            </a:endParaRPr>
          </a:p>
          <a:p>
            <a:pPr indent="-317500" lvl="0" marL="457200" rtl="0" algn="l">
              <a:spcBef>
                <a:spcPts val="0"/>
              </a:spcBef>
              <a:spcAft>
                <a:spcPts val="0"/>
              </a:spcAft>
              <a:buClr>
                <a:schemeClr val="dk2"/>
              </a:buClr>
              <a:buSzPts val="1400"/>
              <a:buFont typeface="DM Sans"/>
              <a:buChar char="●"/>
            </a:pPr>
            <a:r>
              <a:rPr lang="en">
                <a:solidFill>
                  <a:schemeClr val="dk2"/>
                </a:solidFill>
                <a:latin typeface="DM Sans"/>
                <a:ea typeface="DM Sans"/>
                <a:cs typeface="DM Sans"/>
                <a:sym typeface="DM Sans"/>
              </a:rPr>
              <a:t>Selected highly correlated variables: 28</a:t>
            </a:r>
            <a:endParaRPr>
              <a:solidFill>
                <a:schemeClr val="dk2"/>
              </a:solidFill>
              <a:latin typeface="DM Sans"/>
              <a:ea typeface="DM Sans"/>
              <a:cs typeface="DM Sans"/>
              <a:sym typeface="DM Sans"/>
            </a:endParaRPr>
          </a:p>
          <a:p>
            <a:pPr indent="0" lvl="0" marL="0" rtl="0" algn="l">
              <a:spcBef>
                <a:spcPts val="0"/>
              </a:spcBef>
              <a:spcAft>
                <a:spcPts val="0"/>
              </a:spcAft>
              <a:buNone/>
            </a:pPr>
            <a:r>
              <a:t/>
            </a:r>
            <a:endParaRPr>
              <a:solidFill>
                <a:schemeClr val="dk2"/>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