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549A2B8-CB67-45A2-BE3F-1C3C312F3868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025AD2E8-ECBC-47FE-9087-CB91EAA786AA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3FB5B5F6-057B-4D55-9E40-BFED06A7BCD0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clinicaltrials.gov/" TargetMode="External"/><Relationship Id="rId3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48640" y="-190440"/>
            <a:ext cx="9360000" cy="478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zxx" sz="3600" spc="-1" strike="noStrike">
                <a:solidFill>
                  <a:srgbClr val="ffffff"/>
                </a:solidFill>
                <a:latin typeface="Noto Sans Black"/>
              </a:rPr>
              <a:t>Διαδίκτυο και Εφαρμογές</a:t>
            </a:r>
            <a:br/>
            <a:br/>
            <a:r>
              <a:rPr b="1" lang="zxx" sz="3600" spc="-1" strike="noStrike">
                <a:solidFill>
                  <a:srgbClr val="ffffff"/>
                </a:solidFill>
                <a:latin typeface="Noto Sans Black"/>
              </a:rPr>
              <a:t>Παρουσίαση Εργαστηριακής Άσκησης</a:t>
            </a:r>
            <a:br/>
            <a:br/>
            <a:r>
              <a:rPr b="1" lang="zxx" sz="3600" spc="-1" strike="noStrike">
                <a:solidFill>
                  <a:srgbClr val="ffffff"/>
                </a:solidFill>
                <a:latin typeface="Noto Sans Black"/>
              </a:rPr>
              <a:t>Appathon</a:t>
            </a:r>
            <a:endParaRPr b="1" lang="zxx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xx" sz="2200" spc="-1" strike="noStrike">
                <a:solidFill>
                  <a:srgbClr val="ffffff"/>
                </a:solidFill>
                <a:latin typeface="Noto Sans Regular"/>
              </a:rPr>
              <a:t>Καλογερόπουλος Ιωάννης</a:t>
            </a:r>
            <a:endParaRPr b="0" lang="zxx" sz="2200" spc="-1" strike="noStrike">
              <a:solidFill>
                <a:srgbClr val="ffffff"/>
              </a:solidFill>
              <a:latin typeface="Noto Sans Regular"/>
            </a:endParaRPr>
          </a:p>
          <a:p>
            <a:pPr algn="ctr"/>
            <a:r>
              <a:rPr b="0" lang="zxx" sz="2200" spc="-1" strike="noStrike">
                <a:solidFill>
                  <a:srgbClr val="ffffff"/>
                </a:solidFill>
                <a:latin typeface="Noto Sans Regular"/>
              </a:rPr>
              <a:t>Α.Μ.: 03116117</a:t>
            </a:r>
            <a:endParaRPr b="0" lang="zxx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Τεχνολογίες που χρησιμοποιήθηκαν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360000" cy="58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Για το 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Backend</a:t>
            </a: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:</a:t>
            </a:r>
            <a:endParaRPr b="0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182880" y="2651760"/>
            <a:ext cx="60350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800" spc="-1" strike="noStrike">
                <a:solidFill>
                  <a:srgbClr val="2c3e50"/>
                </a:solidFill>
                <a:latin typeface="Noto Sans SemiBold"/>
              </a:rPr>
              <a:t>Χρησιμοποιήθηκε η </a:t>
            </a: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Python 3</a:t>
            </a:r>
            <a:r>
              <a:rPr b="0" lang="en-US" sz="2800" spc="-1" strike="noStrike">
                <a:solidFill>
                  <a:srgbClr val="2c3e50"/>
                </a:solidFill>
                <a:latin typeface="Noto Sans SemiBold"/>
              </a:rPr>
              <a:t>.</a:t>
            </a:r>
            <a:endParaRPr b="0" lang="en-US" sz="2800" spc="-1" strike="noStrike">
              <a:solidFill>
                <a:srgbClr val="2c3e50"/>
              </a:solidFill>
              <a:latin typeface="Noto Sans SemiBold"/>
            </a:endParaRPr>
          </a:p>
          <a:p>
            <a:r>
              <a:rPr b="0" lang="en-US" sz="2800" spc="-1" strike="noStrike">
                <a:solidFill>
                  <a:srgbClr val="2c3e50"/>
                </a:solidFill>
                <a:latin typeface="Noto Sans SemiBold"/>
              </a:rPr>
              <a:t>Tο όλο Backend είναι εγκατεστημένο και τρέχει σε ένα virtual environment  που εξασφαλίζει την ικανοποίηση των dependencies, που έχει δημιουργηθεί με το </a:t>
            </a:r>
            <a:r>
              <a:rPr b="1" lang="en-US" sz="2800" spc="-1" strike="noStrike">
                <a:solidFill>
                  <a:srgbClr val="2c3e50"/>
                </a:solidFill>
                <a:latin typeface="Noto Sans SemiBold"/>
              </a:rPr>
              <a:t>pipenv </a:t>
            </a:r>
            <a:r>
              <a:rPr b="0" lang="en-US" sz="2800" spc="-1" strike="noStrike">
                <a:solidFill>
                  <a:srgbClr val="2c3e50"/>
                </a:solidFill>
                <a:latin typeface="Noto Sans SemiBold"/>
              </a:rPr>
              <a:t>της python.</a:t>
            </a:r>
            <a:endParaRPr b="0" lang="en-US" sz="28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406640" y="3017520"/>
            <a:ext cx="179028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Installation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Η παραπάκω διαδικασία για το installation έχει εκτελεστεί σε περιβάλλον 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Ubuntu 20.04</a:t>
            </a: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.</a:t>
            </a:r>
            <a:endParaRPr b="0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Οι εντολές που θα χρησιμοποιηθούν υπάρχουν και στο README αρχείο στο repository στο github.</a:t>
            </a:r>
            <a:endParaRPr b="0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Εγκατάσταση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Frontent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Εγκατάσταση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 NodeJS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SemiBold"/>
              </a:rPr>
              <a:t>curl -sL https://deb.nodesource.com/setup_13.x | sudo -E bash -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SemiBold"/>
              </a:rPr>
              <a:t>sudo apt-get install -y nodejs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Εγκατάσταση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 Angular/CLI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SemiBold"/>
              </a:rPr>
              <a:t>npm install -g @angular/cli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SemiBold"/>
              </a:rPr>
              <a:t>npm update</a:t>
            </a:r>
            <a:endParaRPr b="1" lang="en-US" sz="20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Εγκατάσταση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Εγκατάσταση των dependencies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SemiBold"/>
              </a:rPr>
              <a:t>npm install</a:t>
            </a:r>
            <a:endParaRPr b="1" lang="en-US" sz="24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24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SemiBold"/>
              </a:rPr>
              <a:t>H παραπάνω εντολή θα αναλάβει την ικανοποιήση όλων των dependencies με βάση το </a:t>
            </a:r>
            <a:r>
              <a:rPr b="1" lang="en-US" sz="2400" spc="-1" strike="noStrike">
                <a:solidFill>
                  <a:srgbClr val="2c3e50"/>
                </a:solidFill>
                <a:latin typeface="Noto Sans SemiBold"/>
              </a:rPr>
              <a:t>package.json</a:t>
            </a:r>
            <a:r>
              <a:rPr b="0" lang="en-US" sz="2400" spc="-1" strike="noStrike">
                <a:solidFill>
                  <a:srgbClr val="2c3e50"/>
                </a:solidFill>
                <a:latin typeface="Noto Sans SemiBold"/>
              </a:rPr>
              <a:t>.</a:t>
            </a:r>
            <a:endParaRPr b="1" lang="en-US" sz="24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Εγκατάσταση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7000"/>
          </a:bodyPr>
          <a:p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Backend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Install python3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sudo apt install python3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Install pipenv virtual environment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pip3 install pipenv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Activate virtual environment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pipenv shell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Install all dependencies from Pipfile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pipenv install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Run the backend application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python3 run.py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82880" y="1386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Ευχαριστώ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Καλογερόπουλος Ιωάννης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Α.Μ.: 03116117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Github:https://github.com/jkalogero/Ntua-Appathon-2020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zxx" sz="3600" spc="-1" strike="noStrike">
                <a:solidFill>
                  <a:srgbClr val="ffffff"/>
                </a:solidFill>
                <a:latin typeface="Noto Sans Black"/>
              </a:rPr>
              <a:t>Περιεχόμενα</a:t>
            </a:r>
            <a:endParaRPr b="1" lang="zxx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arenR"/>
            </a:pPr>
            <a:r>
              <a:rPr b="1" lang="zxx" sz="3200" spc="-1" strike="noStrike">
                <a:solidFill>
                  <a:srgbClr val="2c3e50"/>
                </a:solidFill>
                <a:latin typeface="Noto Sans SemiBold"/>
              </a:rPr>
              <a:t> </a:t>
            </a:r>
            <a:r>
              <a:rPr b="1" lang="zxx" sz="3200" spc="-1" strike="noStrike">
                <a:solidFill>
                  <a:srgbClr val="2c3e50"/>
                </a:solidFill>
                <a:latin typeface="Noto Sans SemiBold"/>
              </a:rPr>
              <a:t>Η εφαρμογή</a:t>
            </a:r>
            <a:br/>
            <a:r>
              <a:rPr b="0" lang="zxx" sz="2800" spc="-1" strike="noStrike">
                <a:solidFill>
                  <a:srgbClr val="2c3e50"/>
                </a:solidFill>
                <a:latin typeface="Noto Sans Regular"/>
              </a:rPr>
              <a:t>Παρουσίαση του γραφικού περιβάλλοντος και των δυνατοτήτων της εφαρμογής</a:t>
            </a:r>
            <a:br/>
            <a:r>
              <a:rPr b="1" lang="zxx" sz="2800" spc="-1" strike="noStrike">
                <a:solidFill>
                  <a:srgbClr val="2c3e50"/>
                </a:solidFill>
                <a:latin typeface="Noto Sans SemiBold"/>
              </a:rPr>
              <a:t> </a:t>
            </a:r>
            <a:endParaRPr b="1" lang="zxx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arenR"/>
            </a:pPr>
            <a:r>
              <a:rPr b="1" lang="zxx" sz="3200" spc="-1" strike="noStrike">
                <a:solidFill>
                  <a:srgbClr val="2c3e50"/>
                </a:solidFill>
                <a:latin typeface="Noto Sans SemiBold"/>
              </a:rPr>
              <a:t> </a:t>
            </a:r>
            <a:r>
              <a:rPr b="1" lang="zxx" sz="3200" spc="-1" strike="noStrike">
                <a:solidFill>
                  <a:srgbClr val="2c3e50"/>
                </a:solidFill>
                <a:latin typeface="Noto Sans SemiBold"/>
              </a:rPr>
              <a:t>Λογισμικό και dependencies</a:t>
            </a:r>
            <a:br/>
            <a:r>
              <a:rPr b="0" lang="zxx" sz="2800" spc="-1" strike="noStrike">
                <a:solidFill>
                  <a:srgbClr val="2c3e50"/>
                </a:solidFill>
                <a:latin typeface="Noto Sans SemiBold"/>
              </a:rPr>
              <a:t>Παρουσίαση των τεχνολογιών που χρησιμοποιήθηκαν και των dependencies που υπάρχουν</a:t>
            </a:r>
            <a:br/>
            <a:r>
              <a:rPr b="1" lang="zxx" sz="2800" spc="-1" strike="noStrike">
                <a:solidFill>
                  <a:srgbClr val="2c3e50"/>
                </a:solidFill>
                <a:latin typeface="Noto Sans SemiBold"/>
              </a:rPr>
              <a:t> </a:t>
            </a:r>
            <a:endParaRPr b="1" lang="zxx" sz="28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Font typeface="StarSymbol"/>
              <a:buAutoNum type="arabicParenR"/>
            </a:pPr>
            <a:r>
              <a:rPr b="1" lang="zxx" sz="2800" spc="-1" strike="noStrike">
                <a:solidFill>
                  <a:srgbClr val="2c3e50"/>
                </a:solidFill>
                <a:latin typeface="Noto Sans SemiBold"/>
              </a:rPr>
              <a:t> </a:t>
            </a:r>
            <a:r>
              <a:rPr b="1" lang="zxx" sz="2800" spc="-1" strike="noStrike">
                <a:solidFill>
                  <a:srgbClr val="2c3e50"/>
                </a:solidFill>
                <a:latin typeface="Noto Sans SemiBold"/>
              </a:rPr>
              <a:t>Οδηγίες για το installation και το repo.</a:t>
            </a:r>
            <a:endParaRPr b="1" lang="zxx" sz="28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rcRect l="0" t="2494" r="0" b="0"/>
          <a:stretch/>
        </p:blipFill>
        <p:spPr>
          <a:xfrm>
            <a:off x="1712520" y="1378800"/>
            <a:ext cx="6699960" cy="3101760"/>
          </a:xfrm>
          <a:prstGeom prst="rect">
            <a:avLst/>
          </a:prstGeom>
          <a:ln>
            <a:noFill/>
          </a:ln>
        </p:spPr>
      </p:pic>
      <p:sp>
        <p:nvSpPr>
          <p:cNvPr id="134" name="TextShape 2"/>
          <p:cNvSpPr txBox="1"/>
          <p:nvPr/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500" spc="-1" strike="noStrike">
                <a:solidFill>
                  <a:srgbClr val="2c3e50"/>
                </a:solidFill>
                <a:latin typeface="Noto Sans SemiBold"/>
              </a:rPr>
              <a:t>Η εφαρμογή Medicom συλλέγει δεδομένα από το </a:t>
            </a:r>
            <a:r>
              <a:rPr b="0" lang="en-US" sz="2500" spc="-1" strike="noStrike">
                <a:solidFill>
                  <a:srgbClr val="2c3e50"/>
                </a:solidFill>
                <a:latin typeface="Noto Sans SemiBold"/>
                <a:hlinkClick r:id="rId2"/>
              </a:rPr>
              <a:t>https://clinicaltrials.gov/</a:t>
            </a:r>
            <a:r>
              <a:rPr b="0" lang="en-US" sz="2500" spc="-1" strike="noStrike">
                <a:solidFill>
                  <a:srgbClr val="2c3e50"/>
                </a:solidFill>
                <a:latin typeface="Noto Sans SemiBold"/>
              </a:rPr>
              <a:t> και βρίσκει τα 10 πιο </a:t>
            </a:r>
            <a:r>
              <a:rPr b="0" lang="en-US" sz="2500" spc="-1" strike="noStrike">
                <a:solidFill>
                  <a:srgbClr val="2c3e50"/>
                </a:solidFill>
                <a:latin typeface="Noto Sans SemiBold"/>
              </a:rPr>
              <a:t>χρησιμοποιούμενα φάρμακα που έχουν χρησιμοποιηθεί </a:t>
            </a:r>
            <a:r>
              <a:rPr b="0" lang="en-US" sz="2500" spc="-1" strike="noStrike">
                <a:solidFill>
                  <a:srgbClr val="2c3e50"/>
                </a:solidFill>
                <a:latin typeface="Noto Sans SemiBold"/>
              </a:rPr>
              <a:t>εναντίων μιας συγκεκριμένης ασθένειας στις διάφορες </a:t>
            </a:r>
            <a:r>
              <a:rPr b="0" lang="en-US" sz="2500" spc="-1" strike="noStrike">
                <a:solidFill>
                  <a:srgbClr val="2c3e50"/>
                </a:solidFill>
                <a:latin typeface="Noto Sans SemiBold"/>
              </a:rPr>
              <a:t>έρευνες που έχουν πραγματοποιηθεί.</a:t>
            </a:r>
            <a:endParaRPr b="1" lang="en-US" sz="25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60000" y="5852160"/>
            <a:ext cx="9360000" cy="116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r>
              <a:rPr b="0" lang="en-US" sz="2500" spc="-1" strike="noStrike">
                <a:solidFill>
                  <a:srgbClr val="2c3e50"/>
                </a:solidFill>
                <a:latin typeface="Noto Sans SemiBold"/>
              </a:rPr>
              <a:t>Έχοντας επιλέξει μία συκγεκριμένη ασθένεια και κάνοντας αναζήτηση προκύπτουν τα αποτελέσματα, μαζί με τον αριθμό των φορών που χρησιμοποιήθηκε το κάθε φάρμακο.</a:t>
            </a:r>
            <a:endParaRPr b="0" lang="en-US" sz="25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1440" y="1188720"/>
            <a:ext cx="9914400" cy="461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60000" y="5303520"/>
            <a:ext cx="9360000" cy="171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5000"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Επιλέγοντας από τη λίστα των αποτελεσμάτων ένα συγκεκριμένο φάρμακο, ανοίγει ένα modal που παραθέτει υπόλοιπες ασθένειες εναντίων των οποίων έχει χρησιμοποιηθεί, όπως προκύπτουν από τα δεδομένα.</a:t>
            </a:r>
            <a:endParaRPr b="0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731520" y="1097280"/>
            <a:ext cx="8940960" cy="414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32640" y="5602680"/>
            <a:ext cx="9360000" cy="152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r>
              <a:rPr b="0" lang="en-US" sz="3000" spc="-1" strike="noStrike">
                <a:solidFill>
                  <a:srgbClr val="2c3e50"/>
                </a:solidFill>
                <a:latin typeface="Noto Sans SemiBold"/>
              </a:rPr>
              <a:t>Στο section Statistics παραθέτονται στατιστικά για τα διάφορα “Intervention Drugs”, παρουσιάζοντας σε διάγραμμα τα 10 πιο “δημοφιλή”.</a:t>
            </a:r>
            <a:endParaRPr b="0" lang="en-US" sz="30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48640" y="1260000"/>
            <a:ext cx="9235440" cy="430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Η εφαρμογή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60000" y="5486400"/>
            <a:ext cx="9360000" cy="152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Τέλος, η καρτέλα About περιλαμβάνει </a:t>
            </a: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τυπικές πληροφορίες για το project.</a:t>
            </a:r>
            <a:endParaRPr b="0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14400" y="1364400"/>
            <a:ext cx="8636760" cy="40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Τεχνολογίες που χρησιμοποιήθηκαν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360000" cy="58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Για το </a:t>
            </a:r>
            <a:r>
              <a:rPr b="1" lang="en-US" sz="3200" spc="-1" strike="noStrike">
                <a:solidFill>
                  <a:srgbClr val="2c3e50"/>
                </a:solidFill>
                <a:latin typeface="Noto Sans Regular"/>
              </a:rPr>
              <a:t>Frontend</a:t>
            </a: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: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99720" y="3076200"/>
            <a:ext cx="5386680" cy="293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Χρησιμοποιήθηκε</a:t>
            </a:r>
            <a:r>
              <a:rPr b="0" lang="en-US" sz="1800" spc="-1" strike="noStrike">
                <a:latin typeface="Noto Sans Regular"/>
              </a:rPr>
              <a:t> </a:t>
            </a: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το framework </a:t>
            </a:r>
            <a:r>
              <a:rPr b="1" lang="en-US" sz="3200" spc="-1" strike="noStrike">
                <a:solidFill>
                  <a:srgbClr val="2c3e50"/>
                </a:solidFill>
                <a:latin typeface="Noto Sans Regular"/>
              </a:rPr>
              <a:t>Angular 10</a:t>
            </a:r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.</a:t>
            </a:r>
            <a:endParaRPr b="0" lang="en-US" sz="3200" spc="-1" strike="noStrike">
              <a:latin typeface="Noto Sans Regular"/>
            </a:endParaRPr>
          </a:p>
          <a:p>
            <a:endParaRPr b="0" lang="en-US" sz="3200" spc="-1" strike="noStrike">
              <a:latin typeface="Noto Sans Regular"/>
            </a:endParaRPr>
          </a:p>
          <a:p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Για τη χρήση του framework Angular είναι απαραίτητο το </a:t>
            </a:r>
            <a:r>
              <a:rPr b="1" lang="en-US" sz="3200" spc="-1" strike="noStrike">
                <a:solidFill>
                  <a:srgbClr val="2c3e50"/>
                </a:solidFill>
                <a:latin typeface="Noto Sans Regular"/>
              </a:rPr>
              <a:t>NodeJs</a:t>
            </a:r>
            <a:endParaRPr b="0" lang="en-US" sz="3200" spc="-1" strike="noStrike">
              <a:latin typeface="Noto Sans Regular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949440" y="2743200"/>
            <a:ext cx="1737360" cy="18025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858000" y="4858200"/>
            <a:ext cx="1920240" cy="135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Τεχνολογίες που χρησιμοποιήθηκαν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60000" y="1980000"/>
            <a:ext cx="9360000" cy="2500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Τέλος, για τη διευκόλυνση στη δημιουργία του γραφικού περιβάλλοντος χρησιμοποιήθηκε η Bootstrap 4, ενώ για τη δημιουργία των διαγραμμάτων η βιβλιοθήκη </a:t>
            </a: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ng2-charts </a:t>
            </a: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της Angular</a:t>
            </a:r>
            <a:r>
              <a:rPr b="0" lang="en-US" sz="3200" spc="-1" strike="noStrike">
                <a:solidFill>
                  <a:srgbClr val="2c3e50"/>
                </a:solidFill>
                <a:latin typeface="Noto Sans SemiBold"/>
              </a:rPr>
              <a:t>.</a:t>
            </a:r>
            <a:endParaRPr b="0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796920" y="4754880"/>
            <a:ext cx="1780920" cy="178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2020-08-11T19:54:47Z</dcterms:created>
  <dc:creator/>
  <dc:description/>
  <dc:language>en-US</dc:language>
  <cp:lastModifiedBy/>
  <dcterms:modified xsi:type="dcterms:W3CDTF">2020-08-11T21:07:52Z</dcterms:modified>
  <cp:revision>34</cp:revision>
  <dc:subject/>
  <dc:title>Midnightblue</dc:title>
</cp:coreProperties>
</file>