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kha Jayakumar ." userId="c55cd923da0419d4" providerId="LiveId" clId="{E9BFB8EF-1A72-4973-9075-430940917F99}"/>
    <pc:docChg chg="custSel modSld">
      <pc:chgData name="Anakha Jayakumar ." userId="c55cd923da0419d4" providerId="LiveId" clId="{E9BFB8EF-1A72-4973-9075-430940917F99}" dt="2024-01-15T20:36:24.347" v="84" actId="1076"/>
      <pc:docMkLst>
        <pc:docMk/>
      </pc:docMkLst>
      <pc:sldChg chg="modSp mod">
        <pc:chgData name="Anakha Jayakumar ." userId="c55cd923da0419d4" providerId="LiveId" clId="{E9BFB8EF-1A72-4973-9075-430940917F99}" dt="2024-01-15T20:36:18.409" v="83" actId="1076"/>
        <pc:sldMkLst>
          <pc:docMk/>
          <pc:sldMk cId="3725961168" sldId="258"/>
        </pc:sldMkLst>
        <pc:spChg chg="mod">
          <ac:chgData name="Anakha Jayakumar ." userId="c55cd923da0419d4" providerId="LiveId" clId="{E9BFB8EF-1A72-4973-9075-430940917F99}" dt="2024-01-15T20:36:14.590" v="82" actId="1076"/>
          <ac:spMkLst>
            <pc:docMk/>
            <pc:sldMk cId="3725961168" sldId="258"/>
            <ac:spMk id="2" creationId="{58D4E303-2A7A-4EFC-68A5-29E984B13D07}"/>
          </ac:spMkLst>
        </pc:spChg>
        <pc:spChg chg="mod">
          <ac:chgData name="Anakha Jayakumar ." userId="c55cd923da0419d4" providerId="LiveId" clId="{E9BFB8EF-1A72-4973-9075-430940917F99}" dt="2024-01-15T20:36:18.409" v="83" actId="1076"/>
          <ac:spMkLst>
            <pc:docMk/>
            <pc:sldMk cId="3725961168" sldId="258"/>
            <ac:spMk id="3" creationId="{C1D945B7-18C4-155E-67BE-AB54C3CBF1E6}"/>
          </ac:spMkLst>
        </pc:spChg>
      </pc:sldChg>
      <pc:sldChg chg="modSp mod">
        <pc:chgData name="Anakha Jayakumar ." userId="c55cd923da0419d4" providerId="LiveId" clId="{E9BFB8EF-1A72-4973-9075-430940917F99}" dt="2024-01-15T20:36:24.347" v="84" actId="1076"/>
        <pc:sldMkLst>
          <pc:docMk/>
          <pc:sldMk cId="1961218903" sldId="260"/>
        </pc:sldMkLst>
        <pc:spChg chg="mod">
          <ac:chgData name="Anakha Jayakumar ." userId="c55cd923da0419d4" providerId="LiveId" clId="{E9BFB8EF-1A72-4973-9075-430940917F99}" dt="2024-01-15T20:36:24.347" v="84" actId="1076"/>
          <ac:spMkLst>
            <pc:docMk/>
            <pc:sldMk cId="1961218903" sldId="260"/>
            <ac:spMk id="3" creationId="{A9EAEBCE-4BA5-F031-C097-AC3DE274D3D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00EA-DEE6-7628-C096-4048762898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E4F2CA-8EF3-C3DC-DBD1-5B93FEEE5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C2649B-746D-01D5-F670-EC0E26201FA4}"/>
              </a:ext>
            </a:extLst>
          </p:cNvPr>
          <p:cNvSpPr>
            <a:spLocks noGrp="1"/>
          </p:cNvSpPr>
          <p:nvPr>
            <p:ph type="dt" sz="half" idx="10"/>
          </p:nvPr>
        </p:nvSpPr>
        <p:spPr/>
        <p:txBody>
          <a:bodyPr/>
          <a:lstStyle/>
          <a:p>
            <a:fld id="{58912CE9-EF4E-4D1C-B36A-F6E5ED4BBD5E}" type="datetimeFigureOut">
              <a:rPr lang="en-IN" smtClean="0"/>
              <a:t>15-01-2024</a:t>
            </a:fld>
            <a:endParaRPr lang="en-IN"/>
          </a:p>
        </p:txBody>
      </p:sp>
      <p:sp>
        <p:nvSpPr>
          <p:cNvPr id="5" name="Footer Placeholder 4">
            <a:extLst>
              <a:ext uri="{FF2B5EF4-FFF2-40B4-BE49-F238E27FC236}">
                <a16:creationId xmlns:a16="http://schemas.microsoft.com/office/drawing/2014/main" id="{AF6AF32A-6B41-6E64-CC8B-5F30928042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81AA3-C071-8EFF-2BE6-C9B061D7A3A2}"/>
              </a:ext>
            </a:extLst>
          </p:cNvPr>
          <p:cNvSpPr>
            <a:spLocks noGrp="1"/>
          </p:cNvSpPr>
          <p:nvPr>
            <p:ph type="sldNum" sz="quarter" idx="12"/>
          </p:nvPr>
        </p:nvSpPr>
        <p:spPr/>
        <p:txBody>
          <a:bodyPr/>
          <a:lstStyle/>
          <a:p>
            <a:fld id="{8E65673C-E5C2-49C1-9B28-221D2C282CB5}" type="slidenum">
              <a:rPr lang="en-IN" smtClean="0"/>
              <a:t>‹#›</a:t>
            </a:fld>
            <a:endParaRPr lang="en-IN"/>
          </a:p>
        </p:txBody>
      </p:sp>
    </p:spTree>
    <p:extLst>
      <p:ext uri="{BB962C8B-B14F-4D97-AF65-F5344CB8AC3E}">
        <p14:creationId xmlns:p14="http://schemas.microsoft.com/office/powerpoint/2010/main" val="4153491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F3F3-69D7-8697-063D-5EAAE4CFBC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967A62-88FB-FCDD-7455-0316D9B6C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B651CE-DD1D-A9D9-16FD-910EF62ADD96}"/>
              </a:ext>
            </a:extLst>
          </p:cNvPr>
          <p:cNvSpPr>
            <a:spLocks noGrp="1"/>
          </p:cNvSpPr>
          <p:nvPr>
            <p:ph type="dt" sz="half" idx="10"/>
          </p:nvPr>
        </p:nvSpPr>
        <p:spPr/>
        <p:txBody>
          <a:bodyPr/>
          <a:lstStyle/>
          <a:p>
            <a:fld id="{58912CE9-EF4E-4D1C-B36A-F6E5ED4BBD5E}" type="datetimeFigureOut">
              <a:rPr lang="en-IN" smtClean="0"/>
              <a:t>15-01-2024</a:t>
            </a:fld>
            <a:endParaRPr lang="en-IN"/>
          </a:p>
        </p:txBody>
      </p:sp>
      <p:sp>
        <p:nvSpPr>
          <p:cNvPr id="5" name="Footer Placeholder 4">
            <a:extLst>
              <a:ext uri="{FF2B5EF4-FFF2-40B4-BE49-F238E27FC236}">
                <a16:creationId xmlns:a16="http://schemas.microsoft.com/office/drawing/2014/main" id="{3FEE950C-4517-108C-0D71-63D9D56488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1CD706-59EC-1FA0-359C-CA49FD63559C}"/>
              </a:ext>
            </a:extLst>
          </p:cNvPr>
          <p:cNvSpPr>
            <a:spLocks noGrp="1"/>
          </p:cNvSpPr>
          <p:nvPr>
            <p:ph type="sldNum" sz="quarter" idx="12"/>
          </p:nvPr>
        </p:nvSpPr>
        <p:spPr/>
        <p:txBody>
          <a:bodyPr/>
          <a:lstStyle/>
          <a:p>
            <a:fld id="{8E65673C-E5C2-49C1-9B28-221D2C282CB5}" type="slidenum">
              <a:rPr lang="en-IN" smtClean="0"/>
              <a:t>‹#›</a:t>
            </a:fld>
            <a:endParaRPr lang="en-IN"/>
          </a:p>
        </p:txBody>
      </p:sp>
    </p:spTree>
    <p:extLst>
      <p:ext uri="{BB962C8B-B14F-4D97-AF65-F5344CB8AC3E}">
        <p14:creationId xmlns:p14="http://schemas.microsoft.com/office/powerpoint/2010/main" val="3329522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9CC8DB-168E-5391-933D-EB3805B65C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9E7828-8951-1C20-0EB6-D66965E42B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DA0A8-1357-278E-6F59-1125ACE0F832}"/>
              </a:ext>
            </a:extLst>
          </p:cNvPr>
          <p:cNvSpPr>
            <a:spLocks noGrp="1"/>
          </p:cNvSpPr>
          <p:nvPr>
            <p:ph type="dt" sz="half" idx="10"/>
          </p:nvPr>
        </p:nvSpPr>
        <p:spPr/>
        <p:txBody>
          <a:bodyPr/>
          <a:lstStyle/>
          <a:p>
            <a:fld id="{58912CE9-EF4E-4D1C-B36A-F6E5ED4BBD5E}" type="datetimeFigureOut">
              <a:rPr lang="en-IN" smtClean="0"/>
              <a:t>15-01-2024</a:t>
            </a:fld>
            <a:endParaRPr lang="en-IN"/>
          </a:p>
        </p:txBody>
      </p:sp>
      <p:sp>
        <p:nvSpPr>
          <p:cNvPr id="5" name="Footer Placeholder 4">
            <a:extLst>
              <a:ext uri="{FF2B5EF4-FFF2-40B4-BE49-F238E27FC236}">
                <a16:creationId xmlns:a16="http://schemas.microsoft.com/office/drawing/2014/main" id="{F058A85D-9768-1C88-907C-62BE5207D5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17FCE3-66AC-F4CE-3240-E9702153CB5F}"/>
              </a:ext>
            </a:extLst>
          </p:cNvPr>
          <p:cNvSpPr>
            <a:spLocks noGrp="1"/>
          </p:cNvSpPr>
          <p:nvPr>
            <p:ph type="sldNum" sz="quarter" idx="12"/>
          </p:nvPr>
        </p:nvSpPr>
        <p:spPr/>
        <p:txBody>
          <a:bodyPr/>
          <a:lstStyle/>
          <a:p>
            <a:fld id="{8E65673C-E5C2-49C1-9B28-221D2C282CB5}" type="slidenum">
              <a:rPr lang="en-IN" smtClean="0"/>
              <a:t>‹#›</a:t>
            </a:fld>
            <a:endParaRPr lang="en-IN"/>
          </a:p>
        </p:txBody>
      </p:sp>
    </p:spTree>
    <p:extLst>
      <p:ext uri="{BB962C8B-B14F-4D97-AF65-F5344CB8AC3E}">
        <p14:creationId xmlns:p14="http://schemas.microsoft.com/office/powerpoint/2010/main" val="133987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0170-07E8-13F5-FF3B-9CA237EBF6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BB3ECD-2521-86D3-1C59-DBED645A7A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DDCA7C-EFB1-9407-E0A6-BEB91C7ED4FC}"/>
              </a:ext>
            </a:extLst>
          </p:cNvPr>
          <p:cNvSpPr>
            <a:spLocks noGrp="1"/>
          </p:cNvSpPr>
          <p:nvPr>
            <p:ph type="dt" sz="half" idx="10"/>
          </p:nvPr>
        </p:nvSpPr>
        <p:spPr/>
        <p:txBody>
          <a:bodyPr/>
          <a:lstStyle/>
          <a:p>
            <a:fld id="{58912CE9-EF4E-4D1C-B36A-F6E5ED4BBD5E}" type="datetimeFigureOut">
              <a:rPr lang="en-IN" smtClean="0"/>
              <a:t>15-01-2024</a:t>
            </a:fld>
            <a:endParaRPr lang="en-IN"/>
          </a:p>
        </p:txBody>
      </p:sp>
      <p:sp>
        <p:nvSpPr>
          <p:cNvPr id="5" name="Footer Placeholder 4">
            <a:extLst>
              <a:ext uri="{FF2B5EF4-FFF2-40B4-BE49-F238E27FC236}">
                <a16:creationId xmlns:a16="http://schemas.microsoft.com/office/drawing/2014/main" id="{9C0E8067-56E2-8396-1F41-7B80340DB7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36CAF5-348F-F3AA-2D5D-0CEBD94100E6}"/>
              </a:ext>
            </a:extLst>
          </p:cNvPr>
          <p:cNvSpPr>
            <a:spLocks noGrp="1"/>
          </p:cNvSpPr>
          <p:nvPr>
            <p:ph type="sldNum" sz="quarter" idx="12"/>
          </p:nvPr>
        </p:nvSpPr>
        <p:spPr/>
        <p:txBody>
          <a:bodyPr/>
          <a:lstStyle/>
          <a:p>
            <a:fld id="{8E65673C-E5C2-49C1-9B28-221D2C282CB5}" type="slidenum">
              <a:rPr lang="en-IN" smtClean="0"/>
              <a:t>‹#›</a:t>
            </a:fld>
            <a:endParaRPr lang="en-IN"/>
          </a:p>
        </p:txBody>
      </p:sp>
    </p:spTree>
    <p:extLst>
      <p:ext uri="{BB962C8B-B14F-4D97-AF65-F5344CB8AC3E}">
        <p14:creationId xmlns:p14="http://schemas.microsoft.com/office/powerpoint/2010/main" val="424079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B061-34EF-AC55-E505-370E26796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307F2D-4C3D-EEBC-241C-E09C65C00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C8EDA3-8515-2A4E-DAC3-75FBA004F7DD}"/>
              </a:ext>
            </a:extLst>
          </p:cNvPr>
          <p:cNvSpPr>
            <a:spLocks noGrp="1"/>
          </p:cNvSpPr>
          <p:nvPr>
            <p:ph type="dt" sz="half" idx="10"/>
          </p:nvPr>
        </p:nvSpPr>
        <p:spPr/>
        <p:txBody>
          <a:bodyPr/>
          <a:lstStyle/>
          <a:p>
            <a:fld id="{58912CE9-EF4E-4D1C-B36A-F6E5ED4BBD5E}" type="datetimeFigureOut">
              <a:rPr lang="en-IN" smtClean="0"/>
              <a:t>15-01-2024</a:t>
            </a:fld>
            <a:endParaRPr lang="en-IN"/>
          </a:p>
        </p:txBody>
      </p:sp>
      <p:sp>
        <p:nvSpPr>
          <p:cNvPr id="5" name="Footer Placeholder 4">
            <a:extLst>
              <a:ext uri="{FF2B5EF4-FFF2-40B4-BE49-F238E27FC236}">
                <a16:creationId xmlns:a16="http://schemas.microsoft.com/office/drawing/2014/main" id="{22EA2E97-1BCC-8142-2B3D-940D6BA37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AA2790-4F4A-FE0C-EFEB-EA9628EFEF55}"/>
              </a:ext>
            </a:extLst>
          </p:cNvPr>
          <p:cNvSpPr>
            <a:spLocks noGrp="1"/>
          </p:cNvSpPr>
          <p:nvPr>
            <p:ph type="sldNum" sz="quarter" idx="12"/>
          </p:nvPr>
        </p:nvSpPr>
        <p:spPr/>
        <p:txBody>
          <a:bodyPr/>
          <a:lstStyle/>
          <a:p>
            <a:fld id="{8E65673C-E5C2-49C1-9B28-221D2C282CB5}" type="slidenum">
              <a:rPr lang="en-IN" smtClean="0"/>
              <a:t>‹#›</a:t>
            </a:fld>
            <a:endParaRPr lang="en-IN"/>
          </a:p>
        </p:txBody>
      </p:sp>
    </p:spTree>
    <p:extLst>
      <p:ext uri="{BB962C8B-B14F-4D97-AF65-F5344CB8AC3E}">
        <p14:creationId xmlns:p14="http://schemas.microsoft.com/office/powerpoint/2010/main" val="300240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FCE8-1475-3FAD-51F6-FACDAC5BCC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AAE0A9-8C0B-9F7D-E78F-499852811C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9E7E02-6C4F-3C77-3EFB-6447A92032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9914E0-CC29-0936-9D79-2CA654F92BEE}"/>
              </a:ext>
            </a:extLst>
          </p:cNvPr>
          <p:cNvSpPr>
            <a:spLocks noGrp="1"/>
          </p:cNvSpPr>
          <p:nvPr>
            <p:ph type="dt" sz="half" idx="10"/>
          </p:nvPr>
        </p:nvSpPr>
        <p:spPr/>
        <p:txBody>
          <a:bodyPr/>
          <a:lstStyle/>
          <a:p>
            <a:fld id="{58912CE9-EF4E-4D1C-B36A-F6E5ED4BBD5E}" type="datetimeFigureOut">
              <a:rPr lang="en-IN" smtClean="0"/>
              <a:t>15-01-2024</a:t>
            </a:fld>
            <a:endParaRPr lang="en-IN"/>
          </a:p>
        </p:txBody>
      </p:sp>
      <p:sp>
        <p:nvSpPr>
          <p:cNvPr id="6" name="Footer Placeholder 5">
            <a:extLst>
              <a:ext uri="{FF2B5EF4-FFF2-40B4-BE49-F238E27FC236}">
                <a16:creationId xmlns:a16="http://schemas.microsoft.com/office/drawing/2014/main" id="{EEF23541-D8C1-CDD2-F30E-63C1941F46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2FF501-0304-B711-7E2E-D729C588B364}"/>
              </a:ext>
            </a:extLst>
          </p:cNvPr>
          <p:cNvSpPr>
            <a:spLocks noGrp="1"/>
          </p:cNvSpPr>
          <p:nvPr>
            <p:ph type="sldNum" sz="quarter" idx="12"/>
          </p:nvPr>
        </p:nvSpPr>
        <p:spPr/>
        <p:txBody>
          <a:bodyPr/>
          <a:lstStyle/>
          <a:p>
            <a:fld id="{8E65673C-E5C2-49C1-9B28-221D2C282CB5}" type="slidenum">
              <a:rPr lang="en-IN" smtClean="0"/>
              <a:t>‹#›</a:t>
            </a:fld>
            <a:endParaRPr lang="en-IN"/>
          </a:p>
        </p:txBody>
      </p:sp>
    </p:spTree>
    <p:extLst>
      <p:ext uri="{BB962C8B-B14F-4D97-AF65-F5344CB8AC3E}">
        <p14:creationId xmlns:p14="http://schemas.microsoft.com/office/powerpoint/2010/main" val="316014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D042-1F01-C919-F61D-980344123A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0BD37A-EB8D-0991-4037-CAA92F7344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3D7871-5CAA-E11A-995B-AC8541E563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C94FBF-91FC-D6E6-8C26-C6ADC3CCFF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3E6B27-4E92-7488-0DDD-33258AEDD8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BE28CB-D954-4BBE-EF1D-EE30A118A4F9}"/>
              </a:ext>
            </a:extLst>
          </p:cNvPr>
          <p:cNvSpPr>
            <a:spLocks noGrp="1"/>
          </p:cNvSpPr>
          <p:nvPr>
            <p:ph type="dt" sz="half" idx="10"/>
          </p:nvPr>
        </p:nvSpPr>
        <p:spPr/>
        <p:txBody>
          <a:bodyPr/>
          <a:lstStyle/>
          <a:p>
            <a:fld id="{58912CE9-EF4E-4D1C-B36A-F6E5ED4BBD5E}" type="datetimeFigureOut">
              <a:rPr lang="en-IN" smtClean="0"/>
              <a:t>15-01-2024</a:t>
            </a:fld>
            <a:endParaRPr lang="en-IN"/>
          </a:p>
        </p:txBody>
      </p:sp>
      <p:sp>
        <p:nvSpPr>
          <p:cNvPr id="8" name="Footer Placeholder 7">
            <a:extLst>
              <a:ext uri="{FF2B5EF4-FFF2-40B4-BE49-F238E27FC236}">
                <a16:creationId xmlns:a16="http://schemas.microsoft.com/office/drawing/2014/main" id="{D393AD5D-606F-9AC1-C51C-407B50EC10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4EED75-03A4-9B72-F01D-58E9BB816C06}"/>
              </a:ext>
            </a:extLst>
          </p:cNvPr>
          <p:cNvSpPr>
            <a:spLocks noGrp="1"/>
          </p:cNvSpPr>
          <p:nvPr>
            <p:ph type="sldNum" sz="quarter" idx="12"/>
          </p:nvPr>
        </p:nvSpPr>
        <p:spPr/>
        <p:txBody>
          <a:bodyPr/>
          <a:lstStyle/>
          <a:p>
            <a:fld id="{8E65673C-E5C2-49C1-9B28-221D2C282CB5}" type="slidenum">
              <a:rPr lang="en-IN" smtClean="0"/>
              <a:t>‹#›</a:t>
            </a:fld>
            <a:endParaRPr lang="en-IN"/>
          </a:p>
        </p:txBody>
      </p:sp>
    </p:spTree>
    <p:extLst>
      <p:ext uri="{BB962C8B-B14F-4D97-AF65-F5344CB8AC3E}">
        <p14:creationId xmlns:p14="http://schemas.microsoft.com/office/powerpoint/2010/main" val="644034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6E9A-1B5F-5C41-97CD-A99A101520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0EA325-1ECA-390B-54DA-6510ED531010}"/>
              </a:ext>
            </a:extLst>
          </p:cNvPr>
          <p:cNvSpPr>
            <a:spLocks noGrp="1"/>
          </p:cNvSpPr>
          <p:nvPr>
            <p:ph type="dt" sz="half" idx="10"/>
          </p:nvPr>
        </p:nvSpPr>
        <p:spPr/>
        <p:txBody>
          <a:bodyPr/>
          <a:lstStyle/>
          <a:p>
            <a:fld id="{58912CE9-EF4E-4D1C-B36A-F6E5ED4BBD5E}" type="datetimeFigureOut">
              <a:rPr lang="en-IN" smtClean="0"/>
              <a:t>15-01-2024</a:t>
            </a:fld>
            <a:endParaRPr lang="en-IN"/>
          </a:p>
        </p:txBody>
      </p:sp>
      <p:sp>
        <p:nvSpPr>
          <p:cNvPr id="4" name="Footer Placeholder 3">
            <a:extLst>
              <a:ext uri="{FF2B5EF4-FFF2-40B4-BE49-F238E27FC236}">
                <a16:creationId xmlns:a16="http://schemas.microsoft.com/office/drawing/2014/main" id="{F2832707-2FE7-C99A-D608-A429FF8D7B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377AF8-2B9E-EEA6-86FB-FC4B46A37C3E}"/>
              </a:ext>
            </a:extLst>
          </p:cNvPr>
          <p:cNvSpPr>
            <a:spLocks noGrp="1"/>
          </p:cNvSpPr>
          <p:nvPr>
            <p:ph type="sldNum" sz="quarter" idx="12"/>
          </p:nvPr>
        </p:nvSpPr>
        <p:spPr/>
        <p:txBody>
          <a:bodyPr/>
          <a:lstStyle/>
          <a:p>
            <a:fld id="{8E65673C-E5C2-49C1-9B28-221D2C282CB5}" type="slidenum">
              <a:rPr lang="en-IN" smtClean="0"/>
              <a:t>‹#›</a:t>
            </a:fld>
            <a:endParaRPr lang="en-IN"/>
          </a:p>
        </p:txBody>
      </p:sp>
    </p:spTree>
    <p:extLst>
      <p:ext uri="{BB962C8B-B14F-4D97-AF65-F5344CB8AC3E}">
        <p14:creationId xmlns:p14="http://schemas.microsoft.com/office/powerpoint/2010/main" val="398545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7C2C81-7BCB-D708-6156-B4291F292E10}"/>
              </a:ext>
            </a:extLst>
          </p:cNvPr>
          <p:cNvSpPr>
            <a:spLocks noGrp="1"/>
          </p:cNvSpPr>
          <p:nvPr>
            <p:ph type="dt" sz="half" idx="10"/>
          </p:nvPr>
        </p:nvSpPr>
        <p:spPr/>
        <p:txBody>
          <a:bodyPr/>
          <a:lstStyle/>
          <a:p>
            <a:fld id="{58912CE9-EF4E-4D1C-B36A-F6E5ED4BBD5E}" type="datetimeFigureOut">
              <a:rPr lang="en-IN" smtClean="0"/>
              <a:t>15-01-2024</a:t>
            </a:fld>
            <a:endParaRPr lang="en-IN"/>
          </a:p>
        </p:txBody>
      </p:sp>
      <p:sp>
        <p:nvSpPr>
          <p:cNvPr id="3" name="Footer Placeholder 2">
            <a:extLst>
              <a:ext uri="{FF2B5EF4-FFF2-40B4-BE49-F238E27FC236}">
                <a16:creationId xmlns:a16="http://schemas.microsoft.com/office/drawing/2014/main" id="{D0CF61E8-1B85-B55A-4878-AE3935816A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B7AD09-4E21-107B-F073-BAFA6C59122B}"/>
              </a:ext>
            </a:extLst>
          </p:cNvPr>
          <p:cNvSpPr>
            <a:spLocks noGrp="1"/>
          </p:cNvSpPr>
          <p:nvPr>
            <p:ph type="sldNum" sz="quarter" idx="12"/>
          </p:nvPr>
        </p:nvSpPr>
        <p:spPr/>
        <p:txBody>
          <a:bodyPr/>
          <a:lstStyle/>
          <a:p>
            <a:fld id="{8E65673C-E5C2-49C1-9B28-221D2C282CB5}" type="slidenum">
              <a:rPr lang="en-IN" smtClean="0"/>
              <a:t>‹#›</a:t>
            </a:fld>
            <a:endParaRPr lang="en-IN"/>
          </a:p>
        </p:txBody>
      </p:sp>
    </p:spTree>
    <p:extLst>
      <p:ext uri="{BB962C8B-B14F-4D97-AF65-F5344CB8AC3E}">
        <p14:creationId xmlns:p14="http://schemas.microsoft.com/office/powerpoint/2010/main" val="2659190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900A-849D-6B10-9D53-3935727EF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AEEAC6-C383-5463-9A83-79DCEE5361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71C405-8E66-7684-DC9F-96C178FF6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495B3-FDE7-9FF9-FE33-EAB34E9910D2}"/>
              </a:ext>
            </a:extLst>
          </p:cNvPr>
          <p:cNvSpPr>
            <a:spLocks noGrp="1"/>
          </p:cNvSpPr>
          <p:nvPr>
            <p:ph type="dt" sz="half" idx="10"/>
          </p:nvPr>
        </p:nvSpPr>
        <p:spPr/>
        <p:txBody>
          <a:bodyPr/>
          <a:lstStyle/>
          <a:p>
            <a:fld id="{58912CE9-EF4E-4D1C-B36A-F6E5ED4BBD5E}" type="datetimeFigureOut">
              <a:rPr lang="en-IN" smtClean="0"/>
              <a:t>15-01-2024</a:t>
            </a:fld>
            <a:endParaRPr lang="en-IN"/>
          </a:p>
        </p:txBody>
      </p:sp>
      <p:sp>
        <p:nvSpPr>
          <p:cNvPr id="6" name="Footer Placeholder 5">
            <a:extLst>
              <a:ext uri="{FF2B5EF4-FFF2-40B4-BE49-F238E27FC236}">
                <a16:creationId xmlns:a16="http://schemas.microsoft.com/office/drawing/2014/main" id="{3E214306-EA6E-2290-C868-5B581CCB4D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5B1DF8-0B38-7EC9-BA29-EFAE29716A2B}"/>
              </a:ext>
            </a:extLst>
          </p:cNvPr>
          <p:cNvSpPr>
            <a:spLocks noGrp="1"/>
          </p:cNvSpPr>
          <p:nvPr>
            <p:ph type="sldNum" sz="quarter" idx="12"/>
          </p:nvPr>
        </p:nvSpPr>
        <p:spPr/>
        <p:txBody>
          <a:bodyPr/>
          <a:lstStyle/>
          <a:p>
            <a:fld id="{8E65673C-E5C2-49C1-9B28-221D2C282CB5}" type="slidenum">
              <a:rPr lang="en-IN" smtClean="0"/>
              <a:t>‹#›</a:t>
            </a:fld>
            <a:endParaRPr lang="en-IN"/>
          </a:p>
        </p:txBody>
      </p:sp>
    </p:spTree>
    <p:extLst>
      <p:ext uri="{BB962C8B-B14F-4D97-AF65-F5344CB8AC3E}">
        <p14:creationId xmlns:p14="http://schemas.microsoft.com/office/powerpoint/2010/main" val="169765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3060-3BB2-41C3-1BEA-162F9136C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7A30F2-F52C-6C93-C525-A9B41233B9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9C9869-D9C3-B4FB-599B-097899C4F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5BE2E2-DA03-A1A2-6CAB-BF48F5176C6E}"/>
              </a:ext>
            </a:extLst>
          </p:cNvPr>
          <p:cNvSpPr>
            <a:spLocks noGrp="1"/>
          </p:cNvSpPr>
          <p:nvPr>
            <p:ph type="dt" sz="half" idx="10"/>
          </p:nvPr>
        </p:nvSpPr>
        <p:spPr/>
        <p:txBody>
          <a:bodyPr/>
          <a:lstStyle/>
          <a:p>
            <a:fld id="{58912CE9-EF4E-4D1C-B36A-F6E5ED4BBD5E}" type="datetimeFigureOut">
              <a:rPr lang="en-IN" smtClean="0"/>
              <a:t>15-01-2024</a:t>
            </a:fld>
            <a:endParaRPr lang="en-IN"/>
          </a:p>
        </p:txBody>
      </p:sp>
      <p:sp>
        <p:nvSpPr>
          <p:cNvPr id="6" name="Footer Placeholder 5">
            <a:extLst>
              <a:ext uri="{FF2B5EF4-FFF2-40B4-BE49-F238E27FC236}">
                <a16:creationId xmlns:a16="http://schemas.microsoft.com/office/drawing/2014/main" id="{CBE9123D-5A61-792F-2ABA-2167F2E237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2B604C-9262-56CA-5A4B-86F0170D9D5A}"/>
              </a:ext>
            </a:extLst>
          </p:cNvPr>
          <p:cNvSpPr>
            <a:spLocks noGrp="1"/>
          </p:cNvSpPr>
          <p:nvPr>
            <p:ph type="sldNum" sz="quarter" idx="12"/>
          </p:nvPr>
        </p:nvSpPr>
        <p:spPr/>
        <p:txBody>
          <a:bodyPr/>
          <a:lstStyle/>
          <a:p>
            <a:fld id="{8E65673C-E5C2-49C1-9B28-221D2C282CB5}" type="slidenum">
              <a:rPr lang="en-IN" smtClean="0"/>
              <a:t>‹#›</a:t>
            </a:fld>
            <a:endParaRPr lang="en-IN"/>
          </a:p>
        </p:txBody>
      </p:sp>
    </p:spTree>
    <p:extLst>
      <p:ext uri="{BB962C8B-B14F-4D97-AF65-F5344CB8AC3E}">
        <p14:creationId xmlns:p14="http://schemas.microsoft.com/office/powerpoint/2010/main" val="16402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32679-E62C-537D-5766-E4B8DBAFE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8C439D-BEF0-CB6A-72D3-1710D0376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A8E785-BDF5-8DBE-7D84-707ABAC993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12CE9-EF4E-4D1C-B36A-F6E5ED4BBD5E}" type="datetimeFigureOut">
              <a:rPr lang="en-IN" smtClean="0"/>
              <a:t>15-01-2024</a:t>
            </a:fld>
            <a:endParaRPr lang="en-IN"/>
          </a:p>
        </p:txBody>
      </p:sp>
      <p:sp>
        <p:nvSpPr>
          <p:cNvPr id="5" name="Footer Placeholder 4">
            <a:extLst>
              <a:ext uri="{FF2B5EF4-FFF2-40B4-BE49-F238E27FC236}">
                <a16:creationId xmlns:a16="http://schemas.microsoft.com/office/drawing/2014/main" id="{E58B4E98-3E3B-F8EB-EE3B-7E4965EA9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5DAC30-3882-652A-C41E-C331526CC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65673C-E5C2-49C1-9B28-221D2C282CB5}" type="slidenum">
              <a:rPr lang="en-IN" smtClean="0"/>
              <a:t>‹#›</a:t>
            </a:fld>
            <a:endParaRPr lang="en-IN"/>
          </a:p>
        </p:txBody>
      </p:sp>
    </p:spTree>
    <p:extLst>
      <p:ext uri="{BB962C8B-B14F-4D97-AF65-F5344CB8AC3E}">
        <p14:creationId xmlns:p14="http://schemas.microsoft.com/office/powerpoint/2010/main" val="414084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E482A4-255C-499D-F803-98E109ED1EE6}"/>
              </a:ext>
            </a:extLst>
          </p:cNvPr>
          <p:cNvSpPr/>
          <p:nvPr/>
        </p:nvSpPr>
        <p:spPr>
          <a:xfrm>
            <a:off x="3227729" y="1526657"/>
            <a:ext cx="5932641" cy="1754326"/>
          </a:xfrm>
          <a:prstGeom prst="rect">
            <a:avLst/>
          </a:prstGeom>
          <a:noFill/>
        </p:spPr>
        <p:txBody>
          <a:bodyPr wrap="squar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CST2550</a:t>
            </a:r>
          </a:p>
          <a:p>
            <a:pPr algn="ctr"/>
            <a:r>
              <a:rPr lang="en-US" sz="5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COURSEWORK-1 </a:t>
            </a:r>
          </a:p>
        </p:txBody>
      </p:sp>
      <p:sp>
        <p:nvSpPr>
          <p:cNvPr id="3" name="Rectangle 2">
            <a:extLst>
              <a:ext uri="{FF2B5EF4-FFF2-40B4-BE49-F238E27FC236}">
                <a16:creationId xmlns:a16="http://schemas.microsoft.com/office/drawing/2014/main" id="{158F9479-C11D-B13D-23D9-A8E62263C0B8}"/>
              </a:ext>
            </a:extLst>
          </p:cNvPr>
          <p:cNvSpPr/>
          <p:nvPr/>
        </p:nvSpPr>
        <p:spPr>
          <a:xfrm>
            <a:off x="4118127" y="4100440"/>
            <a:ext cx="3755387" cy="83099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cap="none" spc="0" dirty="0">
                <a:ln/>
                <a:solidFill>
                  <a:schemeClr val="accent2">
                    <a:lumMod val="50000"/>
                  </a:schemeClr>
                </a:solidFill>
                <a:effectLst/>
                <a:latin typeface="Times New Roman" panose="02020603050405020304" pitchFamily="18" charset="0"/>
                <a:cs typeface="Times New Roman" panose="02020603050405020304" pitchFamily="18" charset="0"/>
              </a:rPr>
              <a:t>ANAKHA JAYAKUMAR</a:t>
            </a:r>
          </a:p>
          <a:p>
            <a:pPr algn="ctr"/>
            <a:r>
              <a:rPr lang="en-US" sz="2400" b="1" dirty="0">
                <a:ln/>
                <a:solidFill>
                  <a:schemeClr val="accent2">
                    <a:lumMod val="50000"/>
                  </a:schemeClr>
                </a:solidFill>
                <a:latin typeface="Times New Roman" panose="02020603050405020304" pitchFamily="18" charset="0"/>
                <a:cs typeface="Times New Roman" panose="02020603050405020304" pitchFamily="18" charset="0"/>
              </a:rPr>
              <a:t>STUDENT ID :M00895343</a:t>
            </a:r>
            <a:endParaRPr lang="en-US" sz="2400" b="1" cap="none" spc="0" dirty="0">
              <a:ln/>
              <a:solidFill>
                <a:schemeClr val="accent2">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59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D4E303-2A7A-4EFC-68A5-29E984B13D07}"/>
              </a:ext>
            </a:extLst>
          </p:cNvPr>
          <p:cNvSpPr txBox="1"/>
          <p:nvPr/>
        </p:nvSpPr>
        <p:spPr>
          <a:xfrm>
            <a:off x="930360" y="2497142"/>
            <a:ext cx="7979965" cy="230832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project is on a library management system and the system is designed for librarians without requiring any prior training but can operate effectively In this system librarians will be able to manage the members and the collection of books of different genres available in the library which is provided in the CSV file and </a:t>
            </a:r>
            <a:r>
              <a:rPr lang="en-US" dirty="0">
                <a:latin typeface="Times New Roman" panose="02020603050405020304" pitchFamily="18" charset="0"/>
                <a:cs typeface="Times New Roman" panose="02020603050405020304" pitchFamily="18" charset="0"/>
              </a:rPr>
              <a:t>The file contains details of all books that are available for members.</a:t>
            </a:r>
          </a:p>
          <a:p>
            <a:r>
              <a:rPr lang="en-US" dirty="0">
                <a:latin typeface="Times New Roman" panose="02020603050405020304" pitchFamily="18" charset="0"/>
                <a:cs typeface="Times New Roman" panose="02020603050405020304" pitchFamily="18" charset="0"/>
              </a:rPr>
              <a:t>The books are available to borrow and return within three days.</a:t>
            </a:r>
            <a:r>
              <a:rPr lang="en-IN" dirty="0">
                <a:latin typeface="Times New Roman" panose="02020603050405020304" pitchFamily="18" charset="0"/>
                <a:cs typeface="Times New Roman" panose="02020603050405020304" pitchFamily="18" charset="0"/>
              </a:rPr>
              <a:t> the system allows them to issue books and also asses the returns. The system also automatically calculates the fines for overdue books based on a rate of 1 pound per day.</a:t>
            </a:r>
          </a:p>
        </p:txBody>
      </p:sp>
      <p:sp>
        <p:nvSpPr>
          <p:cNvPr id="3" name="Rectangle 2">
            <a:extLst>
              <a:ext uri="{FF2B5EF4-FFF2-40B4-BE49-F238E27FC236}">
                <a16:creationId xmlns:a16="http://schemas.microsoft.com/office/drawing/2014/main" id="{C1D945B7-18C4-155E-67BE-AB54C3CBF1E6}"/>
              </a:ext>
            </a:extLst>
          </p:cNvPr>
          <p:cNvSpPr/>
          <p:nvPr/>
        </p:nvSpPr>
        <p:spPr>
          <a:xfrm>
            <a:off x="1044364" y="1045230"/>
            <a:ext cx="377334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2">
                    <a:lumMod val="50000"/>
                  </a:schemeClr>
                </a:solidFill>
                <a:effectLst/>
              </a:rPr>
              <a:t>Introduction</a:t>
            </a:r>
          </a:p>
        </p:txBody>
      </p:sp>
    </p:spTree>
    <p:extLst>
      <p:ext uri="{BB962C8B-B14F-4D97-AF65-F5344CB8AC3E}">
        <p14:creationId xmlns:p14="http://schemas.microsoft.com/office/powerpoint/2010/main" val="372596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le profile with solid fill">
            <a:extLst>
              <a:ext uri="{FF2B5EF4-FFF2-40B4-BE49-F238E27FC236}">
                <a16:creationId xmlns:a16="http://schemas.microsoft.com/office/drawing/2014/main" id="{B808289D-0E71-7A09-9C4A-8D17B6BEDE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444" y="416333"/>
            <a:ext cx="914400" cy="914400"/>
          </a:xfrm>
          <a:prstGeom prst="rect">
            <a:avLst/>
          </a:prstGeom>
        </p:spPr>
      </p:pic>
      <p:pic>
        <p:nvPicPr>
          <p:cNvPr id="7" name="Graphic 6" descr="Open book outline">
            <a:extLst>
              <a:ext uri="{FF2B5EF4-FFF2-40B4-BE49-F238E27FC236}">
                <a16:creationId xmlns:a16="http://schemas.microsoft.com/office/drawing/2014/main" id="{482F3A35-501E-97DD-AEF8-D1505E655A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5452" y="2805232"/>
            <a:ext cx="819150" cy="819150"/>
          </a:xfrm>
          <a:prstGeom prst="rect">
            <a:avLst/>
          </a:prstGeom>
        </p:spPr>
      </p:pic>
      <p:pic>
        <p:nvPicPr>
          <p:cNvPr id="8" name="Picture 7">
            <a:extLst>
              <a:ext uri="{FF2B5EF4-FFF2-40B4-BE49-F238E27FC236}">
                <a16:creationId xmlns:a16="http://schemas.microsoft.com/office/drawing/2014/main" id="{E1ECD121-96C6-B15F-5386-6CA342523FA5}"/>
              </a:ext>
            </a:extLst>
          </p:cNvPr>
          <p:cNvPicPr>
            <a:picLocks noChangeAspect="1"/>
          </p:cNvPicPr>
          <p:nvPr/>
        </p:nvPicPr>
        <p:blipFill>
          <a:blip r:embed="rId6"/>
          <a:stretch>
            <a:fillRect/>
          </a:stretch>
        </p:blipFill>
        <p:spPr>
          <a:xfrm>
            <a:off x="7047031" y="531614"/>
            <a:ext cx="914479" cy="914479"/>
          </a:xfrm>
          <a:prstGeom prst="rect">
            <a:avLst/>
          </a:prstGeom>
        </p:spPr>
      </p:pic>
      <p:pic>
        <p:nvPicPr>
          <p:cNvPr id="10" name="Graphic 9" descr="Monitor outline">
            <a:extLst>
              <a:ext uri="{FF2B5EF4-FFF2-40B4-BE49-F238E27FC236}">
                <a16:creationId xmlns:a16="http://schemas.microsoft.com/office/drawing/2014/main" id="{4A7331B6-909D-F853-A935-040D4880FF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43400" y="1770533"/>
            <a:ext cx="618104" cy="618104"/>
          </a:xfrm>
          <a:prstGeom prst="rect">
            <a:avLst/>
          </a:prstGeom>
        </p:spPr>
      </p:pic>
      <p:sp>
        <p:nvSpPr>
          <p:cNvPr id="11" name="Rectangle 10">
            <a:extLst>
              <a:ext uri="{FF2B5EF4-FFF2-40B4-BE49-F238E27FC236}">
                <a16:creationId xmlns:a16="http://schemas.microsoft.com/office/drawing/2014/main" id="{375B9DF1-0772-843A-2DAB-BB1515AB6B97}"/>
              </a:ext>
            </a:extLst>
          </p:cNvPr>
          <p:cNvSpPr/>
          <p:nvPr/>
        </p:nvSpPr>
        <p:spPr>
          <a:xfrm>
            <a:off x="883663" y="1270430"/>
            <a:ext cx="1449961" cy="276999"/>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LIBRARIAN</a:t>
            </a:r>
          </a:p>
        </p:txBody>
      </p:sp>
      <p:sp>
        <p:nvSpPr>
          <p:cNvPr id="12" name="Rectangle 11">
            <a:extLst>
              <a:ext uri="{FF2B5EF4-FFF2-40B4-BE49-F238E27FC236}">
                <a16:creationId xmlns:a16="http://schemas.microsoft.com/office/drawing/2014/main" id="{7F21D6CB-C804-F626-2BDC-1474AAA5E6E9}"/>
              </a:ext>
            </a:extLst>
          </p:cNvPr>
          <p:cNvSpPr/>
          <p:nvPr/>
        </p:nvSpPr>
        <p:spPr>
          <a:xfrm>
            <a:off x="2877425" y="1855142"/>
            <a:ext cx="1276760" cy="461665"/>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REGISTERING</a:t>
            </a:r>
          </a:p>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NEW MEMBER</a:t>
            </a:r>
          </a:p>
        </p:txBody>
      </p:sp>
      <p:sp>
        <p:nvSpPr>
          <p:cNvPr id="13" name="Rectangle 12">
            <a:extLst>
              <a:ext uri="{FF2B5EF4-FFF2-40B4-BE49-F238E27FC236}">
                <a16:creationId xmlns:a16="http://schemas.microsoft.com/office/drawing/2014/main" id="{843712C3-6504-2D8F-D994-639F72FC4CAE}"/>
              </a:ext>
            </a:extLst>
          </p:cNvPr>
          <p:cNvSpPr/>
          <p:nvPr/>
        </p:nvSpPr>
        <p:spPr>
          <a:xfrm>
            <a:off x="2790824" y="2997273"/>
            <a:ext cx="1612942" cy="1292662"/>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ISSUING</a:t>
            </a:r>
          </a:p>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AVAILABLE BOOKS</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a:extLst>
              <a:ext uri="{FF2B5EF4-FFF2-40B4-BE49-F238E27FC236}">
                <a16:creationId xmlns:a16="http://schemas.microsoft.com/office/drawing/2014/main" id="{FF8136D4-64B4-9DAC-8A05-F404B4957DC3}"/>
              </a:ext>
            </a:extLst>
          </p:cNvPr>
          <p:cNvSpPr/>
          <p:nvPr/>
        </p:nvSpPr>
        <p:spPr>
          <a:xfrm>
            <a:off x="5743069" y="3104277"/>
            <a:ext cx="1545616"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RETURNING BOOK</a:t>
            </a:r>
          </a:p>
        </p:txBody>
      </p:sp>
      <p:sp>
        <p:nvSpPr>
          <p:cNvPr id="16" name="Rectangle 15">
            <a:extLst>
              <a:ext uri="{FF2B5EF4-FFF2-40B4-BE49-F238E27FC236}">
                <a16:creationId xmlns:a16="http://schemas.microsoft.com/office/drawing/2014/main" id="{66F6767E-9808-D015-0587-B21C036BC9C6}"/>
              </a:ext>
            </a:extLst>
          </p:cNvPr>
          <p:cNvSpPr/>
          <p:nvPr/>
        </p:nvSpPr>
        <p:spPr>
          <a:xfrm>
            <a:off x="7078512" y="1399134"/>
            <a:ext cx="851516"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MEMBER</a:t>
            </a:r>
          </a:p>
        </p:txBody>
      </p:sp>
      <p:cxnSp>
        <p:nvCxnSpPr>
          <p:cNvPr id="20" name="Connector: Elbow 19">
            <a:extLst>
              <a:ext uri="{FF2B5EF4-FFF2-40B4-BE49-F238E27FC236}">
                <a16:creationId xmlns:a16="http://schemas.microsoft.com/office/drawing/2014/main" id="{6AB92E19-1BBC-C4FB-4926-C621552A76B8}"/>
              </a:ext>
            </a:extLst>
          </p:cNvPr>
          <p:cNvCxnSpPr>
            <a:cxnSpLocks/>
            <a:endCxn id="12" idx="1"/>
          </p:cNvCxnSpPr>
          <p:nvPr/>
        </p:nvCxnSpPr>
        <p:spPr>
          <a:xfrm>
            <a:off x="1608642" y="1546444"/>
            <a:ext cx="1268783" cy="5395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BA448E9-A633-5C43-32AC-8B07930911C9}"/>
              </a:ext>
            </a:extLst>
          </p:cNvPr>
          <p:cNvCxnSpPr/>
          <p:nvPr/>
        </p:nvCxnSpPr>
        <p:spPr>
          <a:xfrm>
            <a:off x="3515805" y="2486025"/>
            <a:ext cx="0" cy="415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5C30AA8-CFD7-7116-AE84-37EDF703E527}"/>
              </a:ext>
            </a:extLst>
          </p:cNvPr>
          <p:cNvCxnSpPr/>
          <p:nvPr/>
        </p:nvCxnSpPr>
        <p:spPr>
          <a:xfrm flipH="1">
            <a:off x="6690049" y="1855142"/>
            <a:ext cx="839755" cy="1249135"/>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1" name="Rectangle 30">
            <a:extLst>
              <a:ext uri="{FF2B5EF4-FFF2-40B4-BE49-F238E27FC236}">
                <a16:creationId xmlns:a16="http://schemas.microsoft.com/office/drawing/2014/main" id="{FBDACA0A-86C1-8503-B852-791653012CE4}"/>
              </a:ext>
            </a:extLst>
          </p:cNvPr>
          <p:cNvSpPr/>
          <p:nvPr/>
        </p:nvSpPr>
        <p:spPr>
          <a:xfrm>
            <a:off x="4397002" y="4055819"/>
            <a:ext cx="1462836"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CALCULATE FINE</a:t>
            </a:r>
          </a:p>
        </p:txBody>
      </p:sp>
      <p:cxnSp>
        <p:nvCxnSpPr>
          <p:cNvPr id="37" name="Straight Connector 36">
            <a:extLst>
              <a:ext uri="{FF2B5EF4-FFF2-40B4-BE49-F238E27FC236}">
                <a16:creationId xmlns:a16="http://schemas.microsoft.com/office/drawing/2014/main" id="{975B07E7-7793-FE37-D59F-772014E93AA3}"/>
              </a:ext>
            </a:extLst>
          </p:cNvPr>
          <p:cNvCxnSpPr/>
          <p:nvPr/>
        </p:nvCxnSpPr>
        <p:spPr>
          <a:xfrm>
            <a:off x="1608642" y="1685925"/>
            <a:ext cx="0" cy="250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B8ECFB-9374-717E-909F-CF451D04EBF1}"/>
              </a:ext>
            </a:extLst>
          </p:cNvPr>
          <p:cNvCxnSpPr/>
          <p:nvPr/>
        </p:nvCxnSpPr>
        <p:spPr>
          <a:xfrm>
            <a:off x="1608642" y="4194318"/>
            <a:ext cx="26274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E1C9AE6-4F16-F4AB-81EF-3739654FACC9}"/>
              </a:ext>
            </a:extLst>
          </p:cNvPr>
          <p:cNvCxnSpPr/>
          <p:nvPr/>
        </p:nvCxnSpPr>
        <p:spPr>
          <a:xfrm flipH="1">
            <a:off x="6096000" y="3643604"/>
            <a:ext cx="419877" cy="55071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470E5E10-2654-17AC-D440-E6FF952DBAE7}"/>
              </a:ext>
            </a:extLst>
          </p:cNvPr>
          <p:cNvCxnSpPr/>
          <p:nvPr/>
        </p:nvCxnSpPr>
        <p:spPr>
          <a:xfrm flipV="1">
            <a:off x="3975426" y="1203649"/>
            <a:ext cx="3134500" cy="190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6013959-DA3D-CAEF-352C-8FA561CA75CE}"/>
              </a:ext>
            </a:extLst>
          </p:cNvPr>
          <p:cNvCxnSpPr/>
          <p:nvPr/>
        </p:nvCxnSpPr>
        <p:spPr>
          <a:xfrm>
            <a:off x="6783355" y="3652352"/>
            <a:ext cx="0" cy="1498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A2924CF-F5AE-29DF-14BF-D637E65232C7}"/>
              </a:ext>
            </a:extLst>
          </p:cNvPr>
          <p:cNvCxnSpPr/>
          <p:nvPr/>
        </p:nvCxnSpPr>
        <p:spPr>
          <a:xfrm flipH="1">
            <a:off x="1371600" y="5057192"/>
            <a:ext cx="5411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A135FEE-0B82-56D8-D4BC-47C1902BAA4A}"/>
              </a:ext>
            </a:extLst>
          </p:cNvPr>
          <p:cNvCxnSpPr/>
          <p:nvPr/>
        </p:nvCxnSpPr>
        <p:spPr>
          <a:xfrm flipV="1">
            <a:off x="1371600" y="1685925"/>
            <a:ext cx="0" cy="337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8B2CC6A-6E0A-B1E9-AAF9-25CA1A7CF608}"/>
              </a:ext>
            </a:extLst>
          </p:cNvPr>
          <p:cNvSpPr/>
          <p:nvPr/>
        </p:nvSpPr>
        <p:spPr>
          <a:xfrm>
            <a:off x="8638055" y="2647557"/>
            <a:ext cx="1523174" cy="461665"/>
          </a:xfrm>
          <a:prstGeom prst="rect">
            <a:avLst/>
          </a:prstGeom>
          <a:noFill/>
        </p:spPr>
        <p:txBody>
          <a:bodyPr wrap="none" lIns="91440" tIns="45720" rIns="91440" bIns="45720">
            <a:spAutoFit/>
          </a:bodyPr>
          <a:lstStyle/>
          <a:p>
            <a:pPr algn="ctr"/>
            <a:r>
              <a:rPr lang="en-US" sz="2400" b="0" cap="none" spc="0" dirty="0">
                <a:ln w="0"/>
                <a:solidFill>
                  <a:schemeClr val="accent2">
                    <a:lumMod val="50000"/>
                  </a:schemeClr>
                </a:solidFill>
                <a:effectLst>
                  <a:outerShdw blurRad="38100" dist="19050" dir="2700000" algn="tl" rotWithShape="0">
                    <a:schemeClr val="dk1">
                      <a:alpha val="40000"/>
                    </a:schemeClr>
                  </a:outerShdw>
                </a:effectLst>
              </a:rPr>
              <a:t>LIBRARIAN</a:t>
            </a:r>
          </a:p>
        </p:txBody>
      </p:sp>
      <p:sp>
        <p:nvSpPr>
          <p:cNvPr id="54" name="TextBox 53">
            <a:extLst>
              <a:ext uri="{FF2B5EF4-FFF2-40B4-BE49-F238E27FC236}">
                <a16:creationId xmlns:a16="http://schemas.microsoft.com/office/drawing/2014/main" id="{B2571EA9-3FD5-ED3E-4A47-58FBAB594998}"/>
              </a:ext>
            </a:extLst>
          </p:cNvPr>
          <p:cNvSpPr txBox="1"/>
          <p:nvPr/>
        </p:nvSpPr>
        <p:spPr>
          <a:xfrm>
            <a:off x="8118461" y="3104277"/>
            <a:ext cx="3164905" cy="1477328"/>
          </a:xfrm>
          <a:prstGeom prst="rect">
            <a:avLst/>
          </a:prstGeom>
          <a:noFill/>
        </p:spPr>
        <p:txBody>
          <a:bodyPr wrap="none" rtlCol="0">
            <a:spAutoFit/>
          </a:bodyPr>
          <a:lstStyle/>
          <a:p>
            <a:r>
              <a:rPr lang="en-IN" dirty="0"/>
              <a:t>Registers new member</a:t>
            </a:r>
          </a:p>
          <a:p>
            <a:r>
              <a:rPr lang="en-IN" dirty="0"/>
              <a:t>Check and issue available books</a:t>
            </a:r>
          </a:p>
          <a:p>
            <a:r>
              <a:rPr lang="en-IN" dirty="0"/>
              <a:t>Take back the return books</a:t>
            </a:r>
          </a:p>
          <a:p>
            <a:r>
              <a:rPr lang="en-IN" dirty="0"/>
              <a:t>Checks fine </a:t>
            </a:r>
          </a:p>
          <a:p>
            <a:endParaRPr lang="en-IN" dirty="0"/>
          </a:p>
        </p:txBody>
      </p:sp>
      <p:sp>
        <p:nvSpPr>
          <p:cNvPr id="55" name="Rectangle 54">
            <a:extLst>
              <a:ext uri="{FF2B5EF4-FFF2-40B4-BE49-F238E27FC236}">
                <a16:creationId xmlns:a16="http://schemas.microsoft.com/office/drawing/2014/main" id="{605AFC72-5141-99A3-5FFB-16BA299C22C6}"/>
              </a:ext>
            </a:extLst>
          </p:cNvPr>
          <p:cNvSpPr/>
          <p:nvPr/>
        </p:nvSpPr>
        <p:spPr>
          <a:xfrm>
            <a:off x="8727022" y="4527574"/>
            <a:ext cx="1345240" cy="461665"/>
          </a:xfrm>
          <a:prstGeom prst="rect">
            <a:avLst/>
          </a:prstGeom>
          <a:noFill/>
        </p:spPr>
        <p:txBody>
          <a:bodyPr wrap="none" lIns="91440" tIns="45720" rIns="91440" bIns="45720">
            <a:spAutoFit/>
          </a:bodyPr>
          <a:lstStyle/>
          <a:p>
            <a:pPr algn="ctr"/>
            <a:r>
              <a:rPr lang="en-US" sz="2400" dirty="0">
                <a:ln w="0"/>
                <a:solidFill>
                  <a:schemeClr val="accent2">
                    <a:lumMod val="50000"/>
                  </a:schemeClr>
                </a:solidFill>
                <a:effectLst>
                  <a:outerShdw blurRad="38100" dist="19050" dir="2700000" algn="tl" rotWithShape="0">
                    <a:schemeClr val="dk1">
                      <a:alpha val="40000"/>
                    </a:schemeClr>
                  </a:outerShdw>
                </a:effectLst>
              </a:rPr>
              <a:t>MEMBER</a:t>
            </a:r>
            <a:endParaRPr lang="en-US" sz="5400" b="0" cap="none" spc="0" dirty="0">
              <a:ln w="0"/>
              <a:solidFill>
                <a:schemeClr val="accent2">
                  <a:lumMod val="50000"/>
                </a:schemeClr>
              </a:solidFill>
              <a:effectLst>
                <a:outerShdw blurRad="38100" dist="19050" dir="2700000" algn="tl" rotWithShape="0">
                  <a:schemeClr val="dk1">
                    <a:alpha val="40000"/>
                  </a:schemeClr>
                </a:outerShdw>
              </a:effectLst>
            </a:endParaRPr>
          </a:p>
        </p:txBody>
      </p:sp>
      <p:sp>
        <p:nvSpPr>
          <p:cNvPr id="56" name="TextBox 55">
            <a:extLst>
              <a:ext uri="{FF2B5EF4-FFF2-40B4-BE49-F238E27FC236}">
                <a16:creationId xmlns:a16="http://schemas.microsoft.com/office/drawing/2014/main" id="{75C6585B-610D-AAA8-0F92-77FBB42624FF}"/>
              </a:ext>
            </a:extLst>
          </p:cNvPr>
          <p:cNvSpPr txBox="1"/>
          <p:nvPr/>
        </p:nvSpPr>
        <p:spPr>
          <a:xfrm>
            <a:off x="8171682" y="5038325"/>
            <a:ext cx="3164903" cy="1200329"/>
          </a:xfrm>
          <a:prstGeom prst="rect">
            <a:avLst/>
          </a:prstGeom>
          <a:noFill/>
        </p:spPr>
        <p:txBody>
          <a:bodyPr wrap="square" rtlCol="0">
            <a:spAutoFit/>
          </a:bodyPr>
          <a:lstStyle/>
          <a:p>
            <a:r>
              <a:rPr lang="en-IN" dirty="0"/>
              <a:t>Ask for a book</a:t>
            </a:r>
          </a:p>
          <a:p>
            <a:r>
              <a:rPr lang="en-IN" dirty="0"/>
              <a:t>Take the book if it’s available</a:t>
            </a:r>
          </a:p>
          <a:p>
            <a:r>
              <a:rPr lang="en-IN" dirty="0"/>
              <a:t>Return book on time  or </a:t>
            </a:r>
          </a:p>
          <a:p>
            <a:r>
              <a:rPr lang="en-IN" dirty="0"/>
              <a:t>Fine for overdue</a:t>
            </a:r>
          </a:p>
        </p:txBody>
      </p:sp>
      <p:sp>
        <p:nvSpPr>
          <p:cNvPr id="59" name="Rectangle 58">
            <a:extLst>
              <a:ext uri="{FF2B5EF4-FFF2-40B4-BE49-F238E27FC236}">
                <a16:creationId xmlns:a16="http://schemas.microsoft.com/office/drawing/2014/main" id="{2B5E7318-C8BC-09F9-5FE5-E1BCE6A26BD9}"/>
              </a:ext>
            </a:extLst>
          </p:cNvPr>
          <p:cNvSpPr/>
          <p:nvPr/>
        </p:nvSpPr>
        <p:spPr>
          <a:xfrm>
            <a:off x="2501132" y="588744"/>
            <a:ext cx="4473596" cy="400110"/>
          </a:xfrm>
          <a:prstGeom prst="rect">
            <a:avLst/>
          </a:prstGeom>
          <a:noFill/>
        </p:spPr>
        <p:txBody>
          <a:bodyPr wrap="none" lIns="91440" tIns="45720" rIns="91440" bIns="45720">
            <a:spAutoFit/>
          </a:bodyPr>
          <a:lstStyle/>
          <a:p>
            <a:pPr algn="ctr"/>
            <a:r>
              <a:rPr lang="en-US" sz="2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LIBRARY MANAGEMENT SYSTEM</a:t>
            </a:r>
          </a:p>
        </p:txBody>
      </p:sp>
      <p:sp>
        <p:nvSpPr>
          <p:cNvPr id="60" name="Rectangle 59">
            <a:extLst>
              <a:ext uri="{FF2B5EF4-FFF2-40B4-BE49-F238E27FC236}">
                <a16:creationId xmlns:a16="http://schemas.microsoft.com/office/drawing/2014/main" id="{067C5F27-4423-01A2-3394-4B18240B223C}"/>
              </a:ext>
            </a:extLst>
          </p:cNvPr>
          <p:cNvSpPr/>
          <p:nvPr/>
        </p:nvSpPr>
        <p:spPr>
          <a:xfrm>
            <a:off x="718457" y="416333"/>
            <a:ext cx="7211571" cy="5042533"/>
          </a:xfrm>
          <a:prstGeom prst="rect">
            <a:avLst/>
          </a:prstGeom>
          <a:solidFill>
            <a:schemeClr val="accent2">
              <a:lumMod val="7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597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User with solid fill">
            <a:extLst>
              <a:ext uri="{FF2B5EF4-FFF2-40B4-BE49-F238E27FC236}">
                <a16:creationId xmlns:a16="http://schemas.microsoft.com/office/drawing/2014/main" id="{55C1D96C-FD63-58BD-58D5-BA6B6C2CF4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6745" y="1100230"/>
            <a:ext cx="575388" cy="575388"/>
          </a:xfrm>
          <a:prstGeom prst="rect">
            <a:avLst/>
          </a:prstGeom>
        </p:spPr>
      </p:pic>
      <p:sp>
        <p:nvSpPr>
          <p:cNvPr id="4" name="TextBox 3">
            <a:extLst>
              <a:ext uri="{FF2B5EF4-FFF2-40B4-BE49-F238E27FC236}">
                <a16:creationId xmlns:a16="http://schemas.microsoft.com/office/drawing/2014/main" id="{4DBE2BBD-D4BF-9B43-0723-37C67B57118C}"/>
              </a:ext>
            </a:extLst>
          </p:cNvPr>
          <p:cNvSpPr txBox="1"/>
          <p:nvPr/>
        </p:nvSpPr>
        <p:spPr>
          <a:xfrm>
            <a:off x="3200400" y="1306286"/>
            <a:ext cx="591829"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IDLE</a:t>
            </a:r>
          </a:p>
        </p:txBody>
      </p:sp>
      <p:sp>
        <p:nvSpPr>
          <p:cNvPr id="5" name="TextBox 4">
            <a:extLst>
              <a:ext uri="{FF2B5EF4-FFF2-40B4-BE49-F238E27FC236}">
                <a16:creationId xmlns:a16="http://schemas.microsoft.com/office/drawing/2014/main" id="{CC146E82-C474-188B-21E8-D9EBA86D8B44}"/>
              </a:ext>
            </a:extLst>
          </p:cNvPr>
          <p:cNvSpPr txBox="1"/>
          <p:nvPr/>
        </p:nvSpPr>
        <p:spPr>
          <a:xfrm>
            <a:off x="4922675" y="1306286"/>
            <a:ext cx="234664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BORROWING BOOK</a:t>
            </a:r>
          </a:p>
        </p:txBody>
      </p:sp>
      <p:sp>
        <p:nvSpPr>
          <p:cNvPr id="6" name="TextBox 5">
            <a:extLst>
              <a:ext uri="{FF2B5EF4-FFF2-40B4-BE49-F238E27FC236}">
                <a16:creationId xmlns:a16="http://schemas.microsoft.com/office/drawing/2014/main" id="{38ED2BF1-BDBD-048C-0782-9F3F34B9816A}"/>
              </a:ext>
            </a:extLst>
          </p:cNvPr>
          <p:cNvSpPr txBox="1"/>
          <p:nvPr/>
        </p:nvSpPr>
        <p:spPr>
          <a:xfrm>
            <a:off x="7627775" y="1306286"/>
            <a:ext cx="2085392"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RETURN BOOK</a:t>
            </a:r>
          </a:p>
        </p:txBody>
      </p:sp>
      <p:pic>
        <p:nvPicPr>
          <p:cNvPr id="7" name="Picture 6">
            <a:extLst>
              <a:ext uri="{FF2B5EF4-FFF2-40B4-BE49-F238E27FC236}">
                <a16:creationId xmlns:a16="http://schemas.microsoft.com/office/drawing/2014/main" id="{D07BB001-047B-C344-8E47-A3FB627517C7}"/>
              </a:ext>
            </a:extLst>
          </p:cNvPr>
          <p:cNvPicPr>
            <a:picLocks noChangeAspect="1"/>
          </p:cNvPicPr>
          <p:nvPr/>
        </p:nvPicPr>
        <p:blipFill>
          <a:blip r:embed="rId4"/>
          <a:stretch>
            <a:fillRect/>
          </a:stretch>
        </p:blipFill>
        <p:spPr>
          <a:xfrm>
            <a:off x="1583253" y="4149475"/>
            <a:ext cx="573074" cy="573074"/>
          </a:xfrm>
          <a:prstGeom prst="rect">
            <a:avLst/>
          </a:prstGeom>
        </p:spPr>
      </p:pic>
      <p:sp>
        <p:nvSpPr>
          <p:cNvPr id="8" name="TextBox 7">
            <a:extLst>
              <a:ext uri="{FF2B5EF4-FFF2-40B4-BE49-F238E27FC236}">
                <a16:creationId xmlns:a16="http://schemas.microsoft.com/office/drawing/2014/main" id="{C38B93A9-27E1-8B4B-79CF-FBA9306C16C0}"/>
              </a:ext>
            </a:extLst>
          </p:cNvPr>
          <p:cNvSpPr txBox="1"/>
          <p:nvPr/>
        </p:nvSpPr>
        <p:spPr>
          <a:xfrm>
            <a:off x="2636143" y="4112847"/>
            <a:ext cx="1079142"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ADD</a:t>
            </a:r>
          </a:p>
          <a:p>
            <a:r>
              <a:rPr lang="en-IN" sz="1400" dirty="0">
                <a:latin typeface="Times New Roman" panose="02020603050405020304" pitchFamily="18" charset="0"/>
                <a:cs typeface="Times New Roman" panose="02020603050405020304" pitchFamily="18" charset="0"/>
              </a:rPr>
              <a:t>MEMBER</a:t>
            </a:r>
            <a:r>
              <a:rPr lang="en-IN"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35F844FE-DF61-0B5D-F943-A8A8715DC9F2}"/>
              </a:ext>
            </a:extLst>
          </p:cNvPr>
          <p:cNvSpPr txBox="1"/>
          <p:nvPr/>
        </p:nvSpPr>
        <p:spPr>
          <a:xfrm>
            <a:off x="4581331" y="4112847"/>
            <a:ext cx="963725" cy="523220"/>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MEMBER</a:t>
            </a:r>
          </a:p>
          <a:p>
            <a:r>
              <a:rPr lang="en-IN" sz="1400" dirty="0">
                <a:latin typeface="Times New Roman" panose="02020603050405020304" pitchFamily="18" charset="0"/>
                <a:cs typeface="Times New Roman" panose="02020603050405020304" pitchFamily="18" charset="0"/>
              </a:rPr>
              <a:t> DETAILS</a:t>
            </a:r>
          </a:p>
        </p:txBody>
      </p:sp>
      <p:sp>
        <p:nvSpPr>
          <p:cNvPr id="10" name="TextBox 9">
            <a:extLst>
              <a:ext uri="{FF2B5EF4-FFF2-40B4-BE49-F238E27FC236}">
                <a16:creationId xmlns:a16="http://schemas.microsoft.com/office/drawing/2014/main" id="{56C878CC-D264-05D1-D55B-3624E92C2FF9}"/>
              </a:ext>
            </a:extLst>
          </p:cNvPr>
          <p:cNvSpPr txBox="1"/>
          <p:nvPr/>
        </p:nvSpPr>
        <p:spPr>
          <a:xfrm>
            <a:off x="6567869" y="4112847"/>
            <a:ext cx="990977" cy="523220"/>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ISSUSING</a:t>
            </a:r>
          </a:p>
          <a:p>
            <a:r>
              <a:rPr lang="en-IN" sz="1400" dirty="0">
                <a:latin typeface="Times New Roman" panose="02020603050405020304" pitchFamily="18" charset="0"/>
                <a:cs typeface="Times New Roman" panose="02020603050405020304" pitchFamily="18" charset="0"/>
              </a:rPr>
              <a:t>BOOKS</a:t>
            </a:r>
          </a:p>
        </p:txBody>
      </p:sp>
      <p:sp>
        <p:nvSpPr>
          <p:cNvPr id="11" name="TextBox 10">
            <a:extLst>
              <a:ext uri="{FF2B5EF4-FFF2-40B4-BE49-F238E27FC236}">
                <a16:creationId xmlns:a16="http://schemas.microsoft.com/office/drawing/2014/main" id="{FC0DDE88-4066-04E1-8B5D-629B15910521}"/>
              </a:ext>
            </a:extLst>
          </p:cNvPr>
          <p:cNvSpPr txBox="1"/>
          <p:nvPr/>
        </p:nvSpPr>
        <p:spPr>
          <a:xfrm>
            <a:off x="8207583" y="4039590"/>
            <a:ext cx="1348274"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RETURN BOOK</a:t>
            </a:r>
          </a:p>
        </p:txBody>
      </p:sp>
      <p:sp>
        <p:nvSpPr>
          <p:cNvPr id="12" name="TextBox 11">
            <a:extLst>
              <a:ext uri="{FF2B5EF4-FFF2-40B4-BE49-F238E27FC236}">
                <a16:creationId xmlns:a16="http://schemas.microsoft.com/office/drawing/2014/main" id="{FA653AC8-3BEB-7E7A-5E7D-7D7947AE06C8}"/>
              </a:ext>
            </a:extLst>
          </p:cNvPr>
          <p:cNvSpPr txBox="1"/>
          <p:nvPr/>
        </p:nvSpPr>
        <p:spPr>
          <a:xfrm>
            <a:off x="9555857" y="4039589"/>
            <a:ext cx="2200987" cy="523220"/>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BOOKS BORROWED BY </a:t>
            </a:r>
          </a:p>
          <a:p>
            <a:r>
              <a:rPr lang="en-IN" sz="1400" dirty="0">
                <a:latin typeface="Times New Roman" panose="02020603050405020304" pitchFamily="18" charset="0"/>
                <a:cs typeface="Times New Roman" panose="02020603050405020304" pitchFamily="18" charset="0"/>
              </a:rPr>
              <a:t>    MEMBER</a:t>
            </a:r>
          </a:p>
        </p:txBody>
      </p:sp>
      <p:cxnSp>
        <p:nvCxnSpPr>
          <p:cNvPr id="14" name="Straight Connector 13">
            <a:extLst>
              <a:ext uri="{FF2B5EF4-FFF2-40B4-BE49-F238E27FC236}">
                <a16:creationId xmlns:a16="http://schemas.microsoft.com/office/drawing/2014/main" id="{F15CD33D-D6A1-DB03-21C3-F7FF567DAD2C}"/>
              </a:ext>
            </a:extLst>
          </p:cNvPr>
          <p:cNvCxnSpPr>
            <a:stCxn id="6" idx="0"/>
          </p:cNvCxnSpPr>
          <p:nvPr/>
        </p:nvCxnSpPr>
        <p:spPr>
          <a:xfrm flipV="1">
            <a:off x="8670471" y="895739"/>
            <a:ext cx="0" cy="410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9FEB245-0BCF-2918-F3CC-F84E395DBB88}"/>
              </a:ext>
            </a:extLst>
          </p:cNvPr>
          <p:cNvCxnSpPr/>
          <p:nvPr/>
        </p:nvCxnSpPr>
        <p:spPr>
          <a:xfrm flipH="1">
            <a:off x="3497917" y="895739"/>
            <a:ext cx="51725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1FD6083-82BC-B95D-E4DC-E259EDF113C1}"/>
              </a:ext>
            </a:extLst>
          </p:cNvPr>
          <p:cNvCxnSpPr>
            <a:cxnSpLocks/>
          </p:cNvCxnSpPr>
          <p:nvPr/>
        </p:nvCxnSpPr>
        <p:spPr>
          <a:xfrm flipH="1">
            <a:off x="3497916" y="895739"/>
            <a:ext cx="1" cy="410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79E8F23-65DF-BB99-4B2D-AC2B39DED98D}"/>
              </a:ext>
            </a:extLst>
          </p:cNvPr>
          <p:cNvCxnSpPr/>
          <p:nvPr/>
        </p:nvCxnSpPr>
        <p:spPr>
          <a:xfrm>
            <a:off x="3993502" y="1490952"/>
            <a:ext cx="746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BA27707-DDD1-16EE-93D0-E868238FB930}"/>
              </a:ext>
            </a:extLst>
          </p:cNvPr>
          <p:cNvCxnSpPr>
            <a:cxnSpLocks/>
            <a:endCxn id="6" idx="1"/>
          </p:cNvCxnSpPr>
          <p:nvPr/>
        </p:nvCxnSpPr>
        <p:spPr>
          <a:xfrm flipV="1">
            <a:off x="7004347" y="1460175"/>
            <a:ext cx="623428" cy="30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0808411-021D-919C-7343-7134FFC52DF3}"/>
              </a:ext>
            </a:extLst>
          </p:cNvPr>
          <p:cNvCxnSpPr/>
          <p:nvPr/>
        </p:nvCxnSpPr>
        <p:spPr>
          <a:xfrm>
            <a:off x="2509935" y="1490952"/>
            <a:ext cx="578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9887888-27AF-4519-9D8E-8BA3A639FCC1}"/>
              </a:ext>
            </a:extLst>
          </p:cNvPr>
          <p:cNvCxnSpPr>
            <a:cxnSpLocks/>
            <a:stCxn id="7" idx="3"/>
            <a:endCxn id="8" idx="1"/>
          </p:cNvCxnSpPr>
          <p:nvPr/>
        </p:nvCxnSpPr>
        <p:spPr>
          <a:xfrm>
            <a:off x="2156327" y="4436012"/>
            <a:ext cx="4798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26A8333-67F9-76A5-47C7-443737962B42}"/>
              </a:ext>
            </a:extLst>
          </p:cNvPr>
          <p:cNvCxnSpPr>
            <a:stCxn id="8" idx="3"/>
          </p:cNvCxnSpPr>
          <p:nvPr/>
        </p:nvCxnSpPr>
        <p:spPr>
          <a:xfrm flipV="1">
            <a:off x="3715285" y="4436012"/>
            <a:ext cx="6514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E3C0F25-4BB2-0818-1518-7B60A3255ED7}"/>
              </a:ext>
            </a:extLst>
          </p:cNvPr>
          <p:cNvCxnSpPr/>
          <p:nvPr/>
        </p:nvCxnSpPr>
        <p:spPr>
          <a:xfrm>
            <a:off x="5784980" y="4436012"/>
            <a:ext cx="662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399ABB0-C54F-72BC-33C2-3EF150E569BB}"/>
              </a:ext>
            </a:extLst>
          </p:cNvPr>
          <p:cNvCxnSpPr>
            <a:cxnSpLocks/>
            <a:stCxn id="10" idx="3"/>
          </p:cNvCxnSpPr>
          <p:nvPr/>
        </p:nvCxnSpPr>
        <p:spPr>
          <a:xfrm>
            <a:off x="7558846" y="4374457"/>
            <a:ext cx="556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469E60C-1C15-BE0E-6BF3-BF93DA922B86}"/>
              </a:ext>
            </a:extLst>
          </p:cNvPr>
          <p:cNvCxnSpPr/>
          <p:nvPr/>
        </p:nvCxnSpPr>
        <p:spPr>
          <a:xfrm>
            <a:off x="9171992" y="4436012"/>
            <a:ext cx="4758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0E1A2A4B-D81D-C7BF-1EDE-91957E326F24}"/>
              </a:ext>
            </a:extLst>
          </p:cNvPr>
          <p:cNvCxnSpPr>
            <a:endCxn id="10" idx="0"/>
          </p:cNvCxnSpPr>
          <p:nvPr/>
        </p:nvCxnSpPr>
        <p:spPr>
          <a:xfrm rot="16200000" flipH="1">
            <a:off x="5513077" y="2562566"/>
            <a:ext cx="2153418" cy="9471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0653E4E7-1A1B-57CB-6260-0745F08419CB}"/>
              </a:ext>
            </a:extLst>
          </p:cNvPr>
          <p:cNvCxnSpPr/>
          <p:nvPr/>
        </p:nvCxnSpPr>
        <p:spPr>
          <a:xfrm rot="16200000" flipH="1">
            <a:off x="7609114" y="2738534"/>
            <a:ext cx="1922107" cy="3638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ACC3DCB-CA65-261E-35E5-0EE39AD4FF04}"/>
              </a:ext>
            </a:extLst>
          </p:cNvPr>
          <p:cNvSpPr txBox="1"/>
          <p:nvPr/>
        </p:nvSpPr>
        <p:spPr>
          <a:xfrm>
            <a:off x="8026705" y="5367048"/>
            <a:ext cx="1042273"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OVERDUE</a:t>
            </a:r>
          </a:p>
        </p:txBody>
      </p:sp>
      <p:cxnSp>
        <p:nvCxnSpPr>
          <p:cNvPr id="45" name="Straight Arrow Connector 44">
            <a:extLst>
              <a:ext uri="{FF2B5EF4-FFF2-40B4-BE49-F238E27FC236}">
                <a16:creationId xmlns:a16="http://schemas.microsoft.com/office/drawing/2014/main" id="{A64F4ECA-EE99-7FD1-10D6-3E9F120D26B4}"/>
              </a:ext>
            </a:extLst>
          </p:cNvPr>
          <p:cNvCxnSpPr/>
          <p:nvPr/>
        </p:nvCxnSpPr>
        <p:spPr>
          <a:xfrm>
            <a:off x="8752115" y="4722549"/>
            <a:ext cx="0" cy="644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9B72E48-C3F7-D866-2502-462F4A0D3F33}"/>
              </a:ext>
            </a:extLst>
          </p:cNvPr>
          <p:cNvCxnSpPr/>
          <p:nvPr/>
        </p:nvCxnSpPr>
        <p:spPr>
          <a:xfrm>
            <a:off x="9555857" y="5551714"/>
            <a:ext cx="521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9981409-1BC7-E73D-0486-0A4BE76EC6F4}"/>
              </a:ext>
            </a:extLst>
          </p:cNvPr>
          <p:cNvSpPr txBox="1"/>
          <p:nvPr/>
        </p:nvSpPr>
        <p:spPr>
          <a:xfrm>
            <a:off x="10220269" y="5413214"/>
            <a:ext cx="1366080" cy="523220"/>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    IF YES</a:t>
            </a:r>
          </a:p>
          <a:p>
            <a:r>
              <a:rPr lang="en-IN" sz="1400" dirty="0">
                <a:latin typeface="Times New Roman" panose="02020603050405020304" pitchFamily="18" charset="0"/>
                <a:cs typeface="Times New Roman" panose="02020603050405020304" pitchFamily="18" charset="0"/>
              </a:rPr>
              <a:t>CHARGE FINE</a:t>
            </a:r>
          </a:p>
        </p:txBody>
      </p:sp>
      <p:sp>
        <p:nvSpPr>
          <p:cNvPr id="49" name="Rectangle 48">
            <a:extLst>
              <a:ext uri="{FF2B5EF4-FFF2-40B4-BE49-F238E27FC236}">
                <a16:creationId xmlns:a16="http://schemas.microsoft.com/office/drawing/2014/main" id="{40C1FDA5-D785-6E3E-C92E-7839E74BC969}"/>
              </a:ext>
            </a:extLst>
          </p:cNvPr>
          <p:cNvSpPr/>
          <p:nvPr/>
        </p:nvSpPr>
        <p:spPr>
          <a:xfrm>
            <a:off x="-586561" y="1237036"/>
            <a:ext cx="2797561" cy="338554"/>
          </a:xfrm>
          <a:prstGeom prst="rect">
            <a:avLst/>
          </a:prstGeom>
          <a:noFill/>
        </p:spPr>
        <p:txBody>
          <a:bodyPr wrap="square" lIns="91440" tIns="45720" rIns="91440" bIns="45720">
            <a:spAutoFit/>
          </a:bodyPr>
          <a:lstStyle/>
          <a:p>
            <a:pPr algn="ctr"/>
            <a:r>
              <a:rPr lang="en-US" sz="1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MEMBER</a:t>
            </a:r>
          </a:p>
        </p:txBody>
      </p:sp>
      <p:sp>
        <p:nvSpPr>
          <p:cNvPr id="53" name="Rectangle 52">
            <a:extLst>
              <a:ext uri="{FF2B5EF4-FFF2-40B4-BE49-F238E27FC236}">
                <a16:creationId xmlns:a16="http://schemas.microsoft.com/office/drawing/2014/main" id="{83A6B909-1D52-F108-CCD1-99EAAFD6C738}"/>
              </a:ext>
            </a:extLst>
          </p:cNvPr>
          <p:cNvSpPr/>
          <p:nvPr/>
        </p:nvSpPr>
        <p:spPr>
          <a:xfrm>
            <a:off x="182444" y="4112847"/>
            <a:ext cx="1354858" cy="707886"/>
          </a:xfrm>
          <a:prstGeom prst="rect">
            <a:avLst/>
          </a:prstGeom>
          <a:noFill/>
        </p:spPr>
        <p:txBody>
          <a:bodyPr wrap="none" lIns="91440" tIns="45720" rIns="91440" bIns="45720">
            <a:spAutoFit/>
          </a:bodyPr>
          <a:lstStyle/>
          <a:p>
            <a:pPr algn="ctr"/>
            <a:r>
              <a:rPr lang="en-US" sz="1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a:t>
            </a:r>
            <a:r>
              <a:rPr lang="en-US" sz="2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pPr algn="ctr"/>
            <a:r>
              <a:rPr lang="en-US" sz="1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LIBRARI</a:t>
            </a:r>
            <a:r>
              <a:rPr lang="en-US" sz="1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a:t>
            </a:r>
            <a:endParaRPr lang="en-US" sz="2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id="{B90F3B48-6A18-649B-BB75-FC8511842980}"/>
              </a:ext>
            </a:extLst>
          </p:cNvPr>
          <p:cNvSpPr/>
          <p:nvPr/>
        </p:nvSpPr>
        <p:spPr>
          <a:xfrm>
            <a:off x="182444" y="307910"/>
            <a:ext cx="11742078" cy="6055568"/>
          </a:xfrm>
          <a:prstGeom prst="rect">
            <a:avLst/>
          </a:prstGeom>
          <a:noFill/>
          <a:ln>
            <a:solidFill>
              <a:schemeClr val="accent2">
                <a:lumMod val="60000"/>
                <a:lumOff val="40000"/>
              </a:schemeClr>
            </a:solidFill>
          </a:ln>
          <a:effectLst>
            <a:glow rad="101600">
              <a:schemeClr val="accent2">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635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93D1A6-5C3E-A07C-0A02-F97A2D355948}"/>
              </a:ext>
            </a:extLst>
          </p:cNvPr>
          <p:cNvSpPr txBox="1"/>
          <p:nvPr/>
        </p:nvSpPr>
        <p:spPr>
          <a:xfrm>
            <a:off x="545433" y="2005263"/>
            <a:ext cx="10725948" cy="34163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UML is used to define requirements, design solutions, and track progress, making them a valuable tool in software development. the UML diagram provided for this library management system has four classes Person, Librarian, Member, Book. </a:t>
            </a:r>
          </a:p>
          <a:p>
            <a:r>
              <a:rPr lang="en-IN" dirty="0">
                <a:latin typeface="Times New Roman" panose="02020603050405020304" pitchFamily="18" charset="0"/>
                <a:cs typeface="Times New Roman" panose="02020603050405020304" pitchFamily="18" charset="0"/>
              </a:rPr>
              <a:t>The attributes of each class are specified in the UML diagram and used in the code example the member class in the diagram had attributes like member ID, name, address, and email these are in the MEMBER class in the code. In the same way, all other classes are written in the code.</a:t>
            </a:r>
          </a:p>
          <a:p>
            <a:r>
              <a:rPr lang="en-IN" dirty="0">
                <a:latin typeface="Times New Roman" panose="02020603050405020304" pitchFamily="18" charset="0"/>
                <a:cs typeface="Times New Roman" panose="02020603050405020304" pitchFamily="18" charset="0"/>
              </a:rPr>
              <a:t>UML diagram illustrates how the data flows between different components and how certain functionalities are intended to work. the functionalities like adding members, issuing and returning books, and displaying the information were designed with the librarian in mind, following the principles outlined in the UML diagram.</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summary, the UML diagram played a pivotal role in guiding the translation of the systems design into working software.</a:t>
            </a:r>
          </a:p>
        </p:txBody>
      </p:sp>
      <p:sp>
        <p:nvSpPr>
          <p:cNvPr id="3" name="Rectangle 2">
            <a:extLst>
              <a:ext uri="{FF2B5EF4-FFF2-40B4-BE49-F238E27FC236}">
                <a16:creationId xmlns:a16="http://schemas.microsoft.com/office/drawing/2014/main" id="{A9EAEBCE-4BA5-F031-C097-AC3DE274D3D7}"/>
              </a:ext>
            </a:extLst>
          </p:cNvPr>
          <p:cNvSpPr/>
          <p:nvPr/>
        </p:nvSpPr>
        <p:spPr>
          <a:xfrm>
            <a:off x="545433" y="790086"/>
            <a:ext cx="4527650"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solidFill>
                  <a:schemeClr val="accent2">
                    <a:lumMod val="50000"/>
                  </a:schemeClr>
                </a:solidFill>
                <a:effectLst/>
                <a:latin typeface="Times New Roman" panose="02020603050405020304" pitchFamily="18" charset="0"/>
                <a:cs typeface="Times New Roman" panose="02020603050405020304" pitchFamily="18" charset="0"/>
              </a:rPr>
              <a:t>IMPLEMENTATION</a:t>
            </a:r>
            <a:endParaRPr lang="en-US" sz="5400" b="1" cap="none" spc="0" dirty="0">
              <a:ln/>
              <a:solidFill>
                <a:schemeClr val="accent2">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21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A8C0B-2142-A4A3-484D-7909E9239042}"/>
              </a:ext>
            </a:extLst>
          </p:cNvPr>
          <p:cNvSpPr txBox="1"/>
          <p:nvPr/>
        </p:nvSpPr>
        <p:spPr>
          <a:xfrm>
            <a:off x="886573" y="971203"/>
            <a:ext cx="9801726" cy="4647426"/>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A make file is typically used to automate the building process of the project by a set of rules. It’s a text file that contains a set of rules for compiling and linking the code related to the project. </a:t>
            </a:r>
          </a:p>
          <a:p>
            <a:r>
              <a:rPr lang="en-IN" sz="1200" dirty="0">
                <a:latin typeface="Times New Roman" panose="02020603050405020304" pitchFamily="18" charset="0"/>
                <a:cs typeface="Times New Roman" panose="02020603050405020304" pitchFamily="18" charset="0"/>
              </a:rPr>
              <a:t>For the library system the </a:t>
            </a:r>
            <a:r>
              <a:rPr lang="en-IN" sz="1200" dirty="0" err="1">
                <a:latin typeface="Times New Roman" panose="02020603050405020304" pitchFamily="18" charset="0"/>
                <a:cs typeface="Times New Roman" panose="02020603050405020304" pitchFamily="18" charset="0"/>
              </a:rPr>
              <a:t>makefile</a:t>
            </a:r>
            <a:r>
              <a:rPr lang="en-IN" sz="1200" dirty="0">
                <a:latin typeface="Times New Roman" panose="02020603050405020304" pitchFamily="18" charset="0"/>
                <a:cs typeface="Times New Roman" panose="02020603050405020304" pitchFamily="18" charset="0"/>
              </a:rPr>
              <a:t> of the C++ project. it includes all the rules and settings that help in compilation and linking.</a:t>
            </a:r>
          </a:p>
          <a:p>
            <a:r>
              <a:rPr lang="en-IN" sz="1200" b="1" dirty="0">
                <a:latin typeface="Times New Roman" panose="02020603050405020304" pitchFamily="18" charset="0"/>
                <a:cs typeface="Times New Roman" panose="02020603050405020304" pitchFamily="18" charset="0"/>
              </a:rPr>
              <a:t>CC </a:t>
            </a:r>
            <a:r>
              <a:rPr lang="en-IN" sz="1200" dirty="0">
                <a:latin typeface="Times New Roman" panose="02020603050405020304" pitchFamily="18" charset="0"/>
                <a:cs typeface="Times New Roman" panose="02020603050405020304" pitchFamily="18" charset="0"/>
              </a:rPr>
              <a:t>= G++ ( compiler)</a:t>
            </a:r>
          </a:p>
          <a:p>
            <a:r>
              <a:rPr lang="en-US" sz="1200" b="1" dirty="0">
                <a:latin typeface="Times New Roman" panose="02020603050405020304" pitchFamily="18" charset="0"/>
                <a:cs typeface="Times New Roman" panose="02020603050405020304" pitchFamily="18" charset="0"/>
              </a:rPr>
              <a:t>CXXFLAGS</a:t>
            </a:r>
            <a:r>
              <a:rPr lang="en-US" sz="1200" dirty="0">
                <a:latin typeface="Times New Roman" panose="02020603050405020304" pitchFamily="18" charset="0"/>
                <a:cs typeface="Times New Roman" panose="02020603050405020304" pitchFamily="18" charset="0"/>
              </a:rPr>
              <a:t>: Compiler flags for C++ compilation. It includes -std=</a:t>
            </a:r>
            <a:r>
              <a:rPr lang="en-US" sz="1200" dirty="0" err="1">
                <a:latin typeface="Times New Roman" panose="02020603050405020304" pitchFamily="18" charset="0"/>
                <a:cs typeface="Times New Roman" panose="02020603050405020304" pitchFamily="18" charset="0"/>
              </a:rPr>
              <a:t>c++</a:t>
            </a:r>
            <a:r>
              <a:rPr lang="en-US" sz="1200" dirty="0">
                <a:latin typeface="Times New Roman" panose="02020603050405020304" pitchFamily="18" charset="0"/>
                <a:cs typeface="Times New Roman" panose="02020603050405020304" pitchFamily="18" charset="0"/>
              </a:rPr>
              <a:t>11 to use the C++11 standard and -Wall to enable most warning messages.</a:t>
            </a:r>
          </a:p>
          <a:p>
            <a:r>
              <a:rPr lang="en-US" sz="1200" b="1" dirty="0">
                <a:latin typeface="Times New Roman" panose="02020603050405020304" pitchFamily="18" charset="0"/>
                <a:cs typeface="Times New Roman" panose="02020603050405020304" pitchFamily="18" charset="0"/>
              </a:rPr>
              <a:t>LDFLAGS</a:t>
            </a:r>
            <a:r>
              <a:rPr lang="en-US" sz="1200" dirty="0">
                <a:latin typeface="Times New Roman" panose="02020603050405020304" pitchFamily="18" charset="0"/>
                <a:cs typeface="Times New Roman" panose="02020603050405020304" pitchFamily="18" charset="0"/>
              </a:rPr>
              <a:t>: Linker flags. It can be customized if needed.</a:t>
            </a:r>
          </a:p>
          <a:p>
            <a:r>
              <a:rPr lang="en-US" sz="1200" b="1" dirty="0">
                <a:latin typeface="Times New Roman" panose="02020603050405020304" pitchFamily="18" charset="0"/>
                <a:cs typeface="Times New Roman" panose="02020603050405020304" pitchFamily="18" charset="0"/>
              </a:rPr>
              <a:t>APPNAME</a:t>
            </a:r>
            <a:r>
              <a:rPr lang="en-US" sz="1200" dirty="0">
                <a:latin typeface="Times New Roman" panose="02020603050405020304" pitchFamily="18" charset="0"/>
                <a:cs typeface="Times New Roman" panose="02020603050405020304" pitchFamily="18" charset="0"/>
              </a:rPr>
              <a:t>: Specifies the name of the executable.</a:t>
            </a:r>
          </a:p>
          <a:p>
            <a:r>
              <a:rPr lang="en-US" sz="1200" b="1" dirty="0">
                <a:latin typeface="Times New Roman" panose="02020603050405020304" pitchFamily="18" charset="0"/>
                <a:cs typeface="Times New Roman" panose="02020603050405020304" pitchFamily="18" charset="0"/>
              </a:rPr>
              <a:t>EXT</a:t>
            </a:r>
            <a:r>
              <a:rPr lang="en-US" sz="1200" dirty="0">
                <a:latin typeface="Times New Roman" panose="02020603050405020304" pitchFamily="18" charset="0"/>
                <a:cs typeface="Times New Roman" panose="02020603050405020304" pitchFamily="18" charset="0"/>
              </a:rPr>
              <a:t>: Extension of source files (.</a:t>
            </a:r>
            <a:r>
              <a:rPr lang="en-US" sz="1200" dirty="0" err="1">
                <a:latin typeface="Times New Roman" panose="02020603050405020304" pitchFamily="18" charset="0"/>
                <a:cs typeface="Times New Roman" panose="02020603050405020304" pitchFamily="18" charset="0"/>
              </a:rPr>
              <a:t>cpp</a:t>
            </a:r>
            <a:r>
              <a:rPr lang="en-US" sz="1200" dirty="0">
                <a:latin typeface="Times New Roman" panose="02020603050405020304" pitchFamily="18" charset="0"/>
                <a:cs typeface="Times New Roman" panose="02020603050405020304" pitchFamily="18" charset="0"/>
              </a:rPr>
              <a:t> in this case).</a:t>
            </a:r>
          </a:p>
          <a:p>
            <a:r>
              <a:rPr lang="en-US" sz="1200" b="1" dirty="0">
                <a:latin typeface="Times New Roman" panose="02020603050405020304" pitchFamily="18" charset="0"/>
                <a:cs typeface="Times New Roman" panose="02020603050405020304" pitchFamily="18" charset="0"/>
              </a:rPr>
              <a:t>SRCDIR</a:t>
            </a:r>
            <a:r>
              <a:rPr lang="en-US" sz="1200" dirty="0">
                <a:latin typeface="Times New Roman" panose="02020603050405020304" pitchFamily="18" charset="0"/>
                <a:cs typeface="Times New Roman" panose="02020603050405020304" pitchFamily="18" charset="0"/>
              </a:rPr>
              <a:t>: Directory where source files are located.</a:t>
            </a:r>
          </a:p>
          <a:p>
            <a:r>
              <a:rPr lang="en-US" sz="1200" b="1" dirty="0">
                <a:latin typeface="Times New Roman" panose="02020603050405020304" pitchFamily="18" charset="0"/>
                <a:cs typeface="Times New Roman" panose="02020603050405020304" pitchFamily="18" charset="0"/>
              </a:rPr>
              <a:t>OBJDIR</a:t>
            </a:r>
            <a:r>
              <a:rPr lang="en-US" sz="1200" dirty="0">
                <a:latin typeface="Times New Roman" panose="02020603050405020304" pitchFamily="18" charset="0"/>
                <a:cs typeface="Times New Roman" panose="02020603050405020304" pitchFamily="18" charset="0"/>
              </a:rPr>
              <a:t>: Directory where object files will be stored.</a:t>
            </a:r>
          </a:p>
          <a:p>
            <a:r>
              <a:rPr lang="en-US" sz="1200" b="1" dirty="0">
                <a:latin typeface="Times New Roman" panose="02020603050405020304" pitchFamily="18" charset="0"/>
                <a:cs typeface="Times New Roman" panose="02020603050405020304" pitchFamily="18" charset="0"/>
              </a:rPr>
              <a:t>SRC</a:t>
            </a:r>
            <a:r>
              <a:rPr lang="en-US" sz="1200" dirty="0">
                <a:latin typeface="Times New Roman" panose="02020603050405020304" pitchFamily="18" charset="0"/>
                <a:cs typeface="Times New Roman" panose="02020603050405020304" pitchFamily="18" charset="0"/>
              </a:rPr>
              <a:t>: A list of all source files with the specified extension in the source directory.</a:t>
            </a:r>
          </a:p>
          <a:p>
            <a:r>
              <a:rPr lang="en-US" sz="1200" b="1" dirty="0">
                <a:latin typeface="Times New Roman" panose="02020603050405020304" pitchFamily="18" charset="0"/>
                <a:cs typeface="Times New Roman" panose="02020603050405020304" pitchFamily="18" charset="0"/>
              </a:rPr>
              <a:t>OBJ</a:t>
            </a:r>
            <a:r>
              <a:rPr lang="en-US" sz="1200" dirty="0">
                <a:latin typeface="Times New Roman" panose="02020603050405020304" pitchFamily="18" charset="0"/>
                <a:cs typeface="Times New Roman" panose="02020603050405020304" pitchFamily="18" charset="0"/>
              </a:rPr>
              <a:t>: Corresponding object files that will be generated in the object directory.</a:t>
            </a:r>
          </a:p>
          <a:p>
            <a:r>
              <a:rPr lang="en-US" sz="1200" b="1" dirty="0">
                <a:latin typeface="Times New Roman" panose="02020603050405020304" pitchFamily="18" charset="0"/>
                <a:cs typeface="Times New Roman" panose="02020603050405020304" pitchFamily="18" charset="0"/>
              </a:rPr>
              <a:t>DEP</a:t>
            </a:r>
            <a:r>
              <a:rPr lang="en-US" sz="1200" dirty="0">
                <a:latin typeface="Times New Roman" panose="02020603050405020304" pitchFamily="18" charset="0"/>
                <a:cs typeface="Times New Roman" panose="02020603050405020304" pitchFamily="18" charset="0"/>
              </a:rPr>
              <a:t>: Dependency files generated during the compilation process.</a:t>
            </a:r>
          </a:p>
          <a:p>
            <a:r>
              <a:rPr lang="en-US" sz="1200" b="1" dirty="0">
                <a:latin typeface="Times New Roman" panose="02020603050405020304" pitchFamily="18" charset="0"/>
                <a:cs typeface="Times New Roman" panose="02020603050405020304" pitchFamily="18" charset="0"/>
              </a:rPr>
              <a:t>all</a:t>
            </a:r>
            <a:r>
              <a:rPr lang="en-US" sz="1200" dirty="0">
                <a:latin typeface="Times New Roman" panose="02020603050405020304" pitchFamily="18" charset="0"/>
                <a:cs typeface="Times New Roman" panose="02020603050405020304" pitchFamily="18" charset="0"/>
              </a:rPr>
              <a:t>: The default target. It depends on the $(APPNAME) target.</a:t>
            </a:r>
          </a:p>
          <a:p>
            <a:r>
              <a:rPr lang="en-US" sz="1200" dirty="0">
                <a:latin typeface="Times New Roman" panose="02020603050405020304" pitchFamily="18" charset="0"/>
                <a:cs typeface="Times New Roman" panose="02020603050405020304" pitchFamily="18" charset="0"/>
              </a:rPr>
              <a:t>$(APPNAME): The target to build the executable. It depends on the object files ($(OBJ)). The $@ variable represents the target name, and $^ represents the dependencies.</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Usage:</a:t>
            </a:r>
          </a:p>
          <a:p>
            <a:r>
              <a:rPr lang="en-US" sz="1200" dirty="0">
                <a:latin typeface="Times New Roman" panose="02020603050405020304" pitchFamily="18" charset="0"/>
                <a:cs typeface="Times New Roman" panose="02020603050405020304" pitchFamily="18" charset="0"/>
              </a:rPr>
              <a:t>make: Builds the executable.</a:t>
            </a:r>
          </a:p>
          <a:p>
            <a:r>
              <a:rPr lang="en-US" sz="1200" dirty="0">
                <a:latin typeface="Times New Roman" panose="02020603050405020304" pitchFamily="18" charset="0"/>
                <a:cs typeface="Times New Roman" panose="02020603050405020304" pitchFamily="18" charset="0"/>
              </a:rPr>
              <a:t>make clean: Cleans the project.</a:t>
            </a:r>
          </a:p>
          <a:p>
            <a:r>
              <a:rPr lang="en-US" sz="1200" dirty="0">
                <a:latin typeface="Times New Roman" panose="02020603050405020304" pitchFamily="18" charset="0"/>
                <a:cs typeface="Times New Roman" panose="02020603050405020304" pitchFamily="18" charset="0"/>
              </a:rPr>
              <a:t>make </a:t>
            </a:r>
            <a:r>
              <a:rPr lang="en-US" sz="1200" dirty="0" err="1">
                <a:latin typeface="Times New Roman" panose="02020603050405020304" pitchFamily="18" charset="0"/>
                <a:cs typeface="Times New Roman" panose="02020603050405020304" pitchFamily="18" charset="0"/>
              </a:rPr>
              <a:t>cleandep</a:t>
            </a:r>
            <a:r>
              <a:rPr lang="en-US" sz="1200" dirty="0">
                <a:latin typeface="Times New Roman" panose="02020603050405020304" pitchFamily="18" charset="0"/>
                <a:cs typeface="Times New Roman" panose="02020603050405020304" pitchFamily="18" charset="0"/>
              </a:rPr>
              <a:t>: Cleans only dependency files.</a:t>
            </a:r>
          </a:p>
          <a:p>
            <a:r>
              <a:rPr lang="en-US" sz="1200" dirty="0">
                <a:latin typeface="Times New Roman" panose="02020603050405020304" pitchFamily="18" charset="0"/>
                <a:cs typeface="Times New Roman" panose="02020603050405020304" pitchFamily="18" charset="0"/>
              </a:rPr>
              <a:t>make </a:t>
            </a:r>
            <a:r>
              <a:rPr lang="en-US" sz="1200" dirty="0" err="1">
                <a:latin typeface="Times New Roman" panose="02020603050405020304" pitchFamily="18" charset="0"/>
                <a:cs typeface="Times New Roman" panose="02020603050405020304" pitchFamily="18" charset="0"/>
              </a:rPr>
              <a:t>cleanw</a:t>
            </a:r>
            <a:r>
              <a:rPr lang="en-US" sz="1200" dirty="0">
                <a:latin typeface="Times New Roman" panose="02020603050405020304" pitchFamily="18" charset="0"/>
                <a:cs typeface="Times New Roman" panose="02020603050405020304" pitchFamily="18" charset="0"/>
              </a:rPr>
              <a:t>: Additional cleaning for Windows.</a:t>
            </a:r>
          </a:p>
          <a:p>
            <a:r>
              <a:rPr lang="en-US" sz="1200" dirty="0">
                <a:latin typeface="Times New Roman" panose="02020603050405020304" pitchFamily="18" charset="0"/>
                <a:cs typeface="Times New Roman" panose="02020603050405020304" pitchFamily="18" charset="0"/>
              </a:rPr>
              <a:t>make </a:t>
            </a:r>
            <a:r>
              <a:rPr lang="en-US" sz="1200" dirty="0" err="1">
                <a:latin typeface="Times New Roman" panose="02020603050405020304" pitchFamily="18" charset="0"/>
                <a:cs typeface="Times New Roman" panose="02020603050405020304" pitchFamily="18" charset="0"/>
              </a:rPr>
              <a:t>cleandepw</a:t>
            </a:r>
            <a:r>
              <a:rPr lang="en-US" sz="1200" dirty="0">
                <a:latin typeface="Times New Roman" panose="02020603050405020304" pitchFamily="18" charset="0"/>
                <a:cs typeface="Times New Roman" panose="02020603050405020304" pitchFamily="18" charset="0"/>
              </a:rPr>
              <a:t>: Cleans only dependency files for Windows</a:t>
            </a:r>
          </a:p>
        </p:txBody>
      </p:sp>
    </p:spTree>
    <p:extLst>
      <p:ext uri="{BB962C8B-B14F-4D97-AF65-F5344CB8AC3E}">
        <p14:creationId xmlns:p14="http://schemas.microsoft.com/office/powerpoint/2010/main" val="854509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5227A8-1381-C2C4-E2A6-6BD61B41620A}"/>
              </a:ext>
            </a:extLst>
          </p:cNvPr>
          <p:cNvSpPr txBox="1"/>
          <p:nvPr/>
        </p:nvSpPr>
        <p:spPr>
          <a:xfrm>
            <a:off x="527425" y="542650"/>
            <a:ext cx="9272337" cy="526297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Summary</a:t>
            </a:r>
          </a:p>
          <a:p>
            <a:r>
              <a:rPr lang="en-IN" dirty="0">
                <a:latin typeface="Times New Roman" panose="02020603050405020304" pitchFamily="18" charset="0"/>
                <a:cs typeface="Times New Roman" panose="02020603050405020304" pitchFamily="18" charset="0"/>
              </a:rPr>
              <a:t>This coding of the project is implemented in C++ This program is for a librarian to track the details of their books and members. the data source is provided as CSV files.</a:t>
            </a:r>
            <a:r>
              <a:rPr lang="en-US" dirty="0">
                <a:latin typeface="Times New Roman" panose="02020603050405020304" pitchFamily="18" charset="0"/>
                <a:cs typeface="Times New Roman" panose="02020603050405020304" pitchFamily="18" charset="0"/>
              </a:rPr>
              <a:t> All books have an id, name, author, type, and page count. The program will only be used by the librarian at the library (not by customers/members) and will not </a:t>
            </a:r>
          </a:p>
          <a:p>
            <a:r>
              <a:rPr lang="en-US" dirty="0">
                <a:latin typeface="Times New Roman" panose="02020603050405020304" pitchFamily="18" charset="0"/>
                <a:cs typeface="Times New Roman" panose="02020603050405020304" pitchFamily="18" charset="0"/>
              </a:rPr>
              <a:t>take payment details. </a:t>
            </a:r>
            <a:endParaRPr lang="en-US" sz="2800" b="1" dirty="0">
              <a:latin typeface="Times New Roman" panose="02020603050405020304" pitchFamily="18" charset="0"/>
              <a:cs typeface="Times New Roman" panose="02020603050405020304" pitchFamily="18" charset="0"/>
            </a:endParaRPr>
          </a:p>
          <a:p>
            <a:endParaRPr lang="en-US" sz="2800" b="1" dirty="0"/>
          </a:p>
          <a:p>
            <a:r>
              <a:rPr lang="en-US" sz="2800" b="1" dirty="0">
                <a:latin typeface="Times New Roman" panose="02020603050405020304" pitchFamily="18" charset="0"/>
                <a:cs typeface="Times New Roman" panose="02020603050405020304" pitchFamily="18" charset="0"/>
              </a:rPr>
              <a:t>Limitations of work</a:t>
            </a:r>
          </a:p>
          <a:p>
            <a:r>
              <a:rPr lang="en-US" dirty="0">
                <a:latin typeface="Times New Roman" panose="02020603050405020304" pitchFamily="18" charset="0"/>
                <a:cs typeface="Times New Roman" panose="02020603050405020304" pitchFamily="18" charset="0"/>
              </a:rPr>
              <a:t>The code reads information of books from a CSV file.</a:t>
            </a:r>
          </a:p>
          <a:p>
            <a:r>
              <a:rPr lang="en-US" dirty="0">
                <a:latin typeface="Times New Roman" panose="02020603050405020304" pitchFamily="18" charset="0"/>
                <a:cs typeface="Times New Roman" panose="02020603050405020304" pitchFamily="18" charset="0"/>
              </a:rPr>
              <a:t>Minimal validation of user </a:t>
            </a:r>
          </a:p>
          <a:p>
            <a:endParaRPr lang="en-US" dirty="0"/>
          </a:p>
          <a:p>
            <a:r>
              <a:rPr lang="en-US" sz="2800" b="1" dirty="0">
                <a:latin typeface="Times New Roman" panose="02020603050405020304" pitchFamily="18" charset="0"/>
                <a:cs typeface="Times New Roman" panose="02020603050405020304" pitchFamily="18" charset="0"/>
              </a:rPr>
              <a:t>Avoid limitations</a:t>
            </a:r>
          </a:p>
          <a:p>
            <a:r>
              <a:rPr lang="en-US" dirty="0">
                <a:latin typeface="Times New Roman" panose="02020603050405020304" pitchFamily="18" charset="0"/>
                <a:cs typeface="Times New Roman" panose="02020603050405020304" pitchFamily="18" charset="0"/>
              </a:rPr>
              <a:t>Implement thorough input validation at all user interaction points. Validate user input for adding members, issuing/returning books, and any other user prompts.</a:t>
            </a:r>
          </a:p>
          <a:p>
            <a:r>
              <a:rPr lang="en-US" sz="2000" dirty="0">
                <a:latin typeface="Times New Roman" panose="02020603050405020304" pitchFamily="18" charset="0"/>
                <a:cs typeface="Times New Roman" panose="02020603050405020304" pitchFamily="18" charset="0"/>
              </a:rPr>
              <a:t>Make file paths, such as the one for the CSV file, configurable. Allow users to specify file paths or provide the file path as a command-line argument to enhance flexibility.</a:t>
            </a:r>
          </a:p>
        </p:txBody>
      </p:sp>
    </p:spTree>
    <p:extLst>
      <p:ext uri="{BB962C8B-B14F-4D97-AF65-F5344CB8AC3E}">
        <p14:creationId xmlns:p14="http://schemas.microsoft.com/office/powerpoint/2010/main" val="2120552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829</Words>
  <Application>Microsoft Office PowerPoint</Application>
  <PresentationFormat>Widescreen</PresentationFormat>
  <Paragraphs>83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Anakha Jayakumar .</dc:creator>
  <cp:lastModifiedBy>Anakha Jayakumar .</cp:lastModifiedBy>
  <cp:revision>1</cp:revision>
  <dcterms:created xsi:type="dcterms:W3CDTF">2024-01-15T15:47:44Z</dcterms:created>
  <dcterms:modified xsi:type="dcterms:W3CDTF">2024-01-15T20:36:25Z</dcterms:modified>
</cp:coreProperties>
</file>