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7" d="100"/>
          <a:sy n="67" d="100"/>
        </p:scale>
        <p:origin x="582"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3/15/2018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702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262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3/15/2018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575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948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3/15/2018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1326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3/15/2018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206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3/15/2018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0417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5817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3/15/2018</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82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5997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3/15/2018</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5367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3/15/2018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2062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1104" y="2075504"/>
            <a:ext cx="8679915" cy="1748729"/>
          </a:xfrm>
        </p:spPr>
        <p:txBody>
          <a:bodyPr/>
          <a:lstStyle/>
          <a:p>
            <a:r>
              <a:rPr lang="en-US" dirty="0" smtClean="0"/>
              <a:t>SPOTIFY</a:t>
            </a:r>
            <a:endParaRPr lang="en-US" dirty="0"/>
          </a:p>
        </p:txBody>
      </p:sp>
      <p:sp>
        <p:nvSpPr>
          <p:cNvPr id="3" name="Subtitle 2"/>
          <p:cNvSpPr>
            <a:spLocks noGrp="1"/>
          </p:cNvSpPr>
          <p:nvPr>
            <p:ph type="subTitle" idx="1"/>
          </p:nvPr>
        </p:nvSpPr>
        <p:spPr/>
        <p:txBody>
          <a:bodyPr/>
          <a:lstStyle/>
          <a:p>
            <a:r>
              <a:rPr lang="en-US" dirty="0" smtClean="0"/>
              <a:t>Demi Chu, Justin Kang, Nico Paik</a:t>
            </a:r>
            <a:endParaRPr lang="en-US" dirty="0"/>
          </a:p>
        </p:txBody>
      </p:sp>
    </p:spTree>
    <p:extLst>
      <p:ext uri="{BB962C8B-B14F-4D97-AF65-F5344CB8AC3E}">
        <p14:creationId xmlns:p14="http://schemas.microsoft.com/office/powerpoint/2010/main" val="196163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Background</a:t>
            </a:r>
            <a:endParaRPr lang="en-US" dirty="0"/>
          </a:p>
        </p:txBody>
      </p:sp>
      <p:sp>
        <p:nvSpPr>
          <p:cNvPr id="3" name="Content Placeholder 2"/>
          <p:cNvSpPr>
            <a:spLocks noGrp="1"/>
          </p:cNvSpPr>
          <p:nvPr>
            <p:ph idx="1"/>
          </p:nvPr>
        </p:nvSpPr>
        <p:spPr/>
        <p:txBody>
          <a:bodyPr/>
          <a:lstStyle/>
          <a:p>
            <a:pPr marL="0" indent="0">
              <a:buNone/>
            </a:pPr>
            <a:r>
              <a:rPr lang="en-US" dirty="0" smtClean="0"/>
              <a:t>Spotify is a music, podcast, and video streaming service, which was officially launched on October 7</a:t>
            </a:r>
            <a:r>
              <a:rPr lang="en-US" baseline="30000" dirty="0" smtClean="0"/>
              <a:t>th</a:t>
            </a:r>
            <a:r>
              <a:rPr lang="en-US" dirty="0" smtClean="0"/>
              <a:t>, 2008. It provided digital rights management protected content from record labels and media companies. Spotify provides the basic features for free with advertisements or limitations while additional features, such as improved streaming quality and music downloads are offered via paid subscriptions.</a:t>
            </a:r>
            <a:endParaRPr lang="en-US" dirty="0"/>
          </a:p>
        </p:txBody>
      </p:sp>
    </p:spTree>
    <p:extLst>
      <p:ext uri="{BB962C8B-B14F-4D97-AF65-F5344CB8AC3E}">
        <p14:creationId xmlns:p14="http://schemas.microsoft.com/office/powerpoint/2010/main" val="1919147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en-US" dirty="0"/>
          </a:p>
        </p:txBody>
      </p:sp>
      <p:sp>
        <p:nvSpPr>
          <p:cNvPr id="3" name="Content Placeholder 2"/>
          <p:cNvSpPr>
            <a:spLocks noGrp="1"/>
          </p:cNvSpPr>
          <p:nvPr>
            <p:ph idx="1"/>
          </p:nvPr>
        </p:nvSpPr>
        <p:spPr/>
        <p:txBody>
          <a:bodyPr>
            <a:normAutofit/>
          </a:bodyPr>
          <a:lstStyle/>
          <a:p>
            <a:r>
              <a:rPr lang="en-US" sz="2400" dirty="0" smtClean="0"/>
              <a:t>Demi Chu</a:t>
            </a:r>
          </a:p>
          <a:p>
            <a:r>
              <a:rPr lang="en-US" sz="2400" dirty="0"/>
              <a:t>Justin </a:t>
            </a:r>
            <a:r>
              <a:rPr lang="en-US" sz="2400" dirty="0" smtClean="0"/>
              <a:t>Kang</a:t>
            </a:r>
          </a:p>
          <a:p>
            <a:r>
              <a:rPr lang="en-US" sz="2400" dirty="0" smtClean="0"/>
              <a:t>Nico Paik</a:t>
            </a:r>
          </a:p>
        </p:txBody>
      </p:sp>
    </p:spTree>
    <p:extLst>
      <p:ext uri="{BB962C8B-B14F-4D97-AF65-F5344CB8AC3E}">
        <p14:creationId xmlns:p14="http://schemas.microsoft.com/office/powerpoint/2010/main" val="411403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a:t>
            </a:r>
            <a:endParaRPr lang="en-US" dirty="0"/>
          </a:p>
        </p:txBody>
      </p:sp>
      <p:sp>
        <p:nvSpPr>
          <p:cNvPr id="38" name="TextBox 37"/>
          <p:cNvSpPr txBox="1"/>
          <p:nvPr/>
        </p:nvSpPr>
        <p:spPr>
          <a:xfrm>
            <a:off x="4930045" y="1657427"/>
            <a:ext cx="1246555" cy="1384995"/>
          </a:xfrm>
          <a:prstGeom prst="rect">
            <a:avLst/>
          </a:prstGeom>
          <a:noFill/>
          <a:ln>
            <a:solidFill>
              <a:schemeClr val="tx1"/>
            </a:solidFill>
          </a:ln>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User</a:t>
            </a:r>
          </a:p>
          <a:p>
            <a:r>
              <a:rPr lang="en-US" sz="1400" dirty="0" err="1" smtClean="0">
                <a:latin typeface="Times New Roman" panose="02020603050405020304" pitchFamily="18" charset="0"/>
                <a:cs typeface="Times New Roman" panose="02020603050405020304" pitchFamily="18" charset="0"/>
              </a:rPr>
              <a:t>UserID</a:t>
            </a:r>
            <a:r>
              <a:rPr lang="en-US" sz="1400" dirty="0" smtClean="0">
                <a:latin typeface="Times New Roman" panose="02020603050405020304" pitchFamily="18" charset="0"/>
                <a:cs typeface="Times New Roman" panose="02020603050405020304" pitchFamily="18" charset="0"/>
              </a:rPr>
              <a:t> (PK)</a:t>
            </a:r>
          </a:p>
          <a:p>
            <a:r>
              <a:rPr lang="en-US" sz="1400" dirty="0" smtClean="0">
                <a:latin typeface="Times New Roman" panose="02020603050405020304" pitchFamily="18" charset="0"/>
                <a:cs typeface="Times New Roman" panose="02020603050405020304" pitchFamily="18" charset="0"/>
              </a:rPr>
              <a:t>Username</a:t>
            </a:r>
          </a:p>
          <a:p>
            <a:r>
              <a:rPr lang="en-US" sz="1400" dirty="0" smtClean="0">
                <a:latin typeface="Times New Roman" panose="02020603050405020304" pitchFamily="18" charset="0"/>
                <a:cs typeface="Times New Roman" panose="02020603050405020304" pitchFamily="18" charset="0"/>
              </a:rPr>
              <a:t>Email</a:t>
            </a:r>
          </a:p>
          <a:p>
            <a:r>
              <a:rPr lang="en-US" sz="1400" dirty="0" err="1" smtClean="0">
                <a:latin typeface="Times New Roman" panose="02020603050405020304" pitchFamily="18" charset="0"/>
                <a:cs typeface="Times New Roman" panose="02020603050405020304" pitchFamily="18" charset="0"/>
              </a:rPr>
              <a:t>LastName</a:t>
            </a:r>
            <a:endParaRPr lang="en-US" sz="1400" dirty="0">
              <a:latin typeface="Times New Roman" panose="02020603050405020304" pitchFamily="18" charset="0"/>
              <a:cs typeface="Times New Roman" panose="02020603050405020304" pitchFamily="18" charset="0"/>
            </a:endParaRPr>
          </a:p>
          <a:p>
            <a:r>
              <a:rPr lang="en-US" sz="1400" dirty="0" err="1" smtClean="0">
                <a:latin typeface="Times New Roman" panose="02020603050405020304" pitchFamily="18" charset="0"/>
                <a:cs typeface="Times New Roman" panose="02020603050405020304" pitchFamily="18" charset="0"/>
              </a:rPr>
              <a:t>FirstName</a:t>
            </a:r>
            <a:endParaRPr lang="en-US" sz="1400" dirty="0" smtClean="0">
              <a:latin typeface="Times New Roman" panose="02020603050405020304" pitchFamily="18" charset="0"/>
              <a:cs typeface="Times New Roman" panose="02020603050405020304" pitchFamily="18" charset="0"/>
            </a:endParaRPr>
          </a:p>
        </p:txBody>
      </p:sp>
      <p:sp>
        <p:nvSpPr>
          <p:cNvPr id="39" name="TextBox 38"/>
          <p:cNvSpPr txBox="1"/>
          <p:nvPr/>
        </p:nvSpPr>
        <p:spPr>
          <a:xfrm>
            <a:off x="4949425" y="3643288"/>
            <a:ext cx="1413533" cy="1169551"/>
          </a:xfrm>
          <a:prstGeom prst="rect">
            <a:avLst/>
          </a:prstGeom>
          <a:noFill/>
          <a:ln>
            <a:solidFill>
              <a:schemeClr val="tx1"/>
            </a:solidFill>
          </a:ln>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Search </a:t>
            </a:r>
          </a:p>
          <a:p>
            <a:r>
              <a:rPr lang="en-US" sz="1400" dirty="0" err="1" smtClean="0">
                <a:latin typeface="Times New Roman" panose="02020603050405020304" pitchFamily="18" charset="0"/>
                <a:cs typeface="Times New Roman" panose="02020603050405020304" pitchFamily="18" charset="0"/>
              </a:rPr>
              <a:t>SearchID</a:t>
            </a:r>
            <a:r>
              <a:rPr lang="en-US" sz="1400" dirty="0" smtClean="0">
                <a:latin typeface="Times New Roman" panose="02020603050405020304" pitchFamily="18" charset="0"/>
                <a:cs typeface="Times New Roman" panose="02020603050405020304" pitchFamily="18" charset="0"/>
              </a:rPr>
              <a:t> (PK)</a:t>
            </a:r>
          </a:p>
          <a:p>
            <a:r>
              <a:rPr lang="en-US" sz="1400" dirty="0" err="1" smtClean="0">
                <a:latin typeface="Times New Roman" panose="02020603050405020304" pitchFamily="18" charset="0"/>
                <a:cs typeface="Times New Roman" panose="02020603050405020304" pitchFamily="18" charset="0"/>
              </a:rPr>
              <a:t>SongID</a:t>
            </a:r>
            <a:r>
              <a:rPr lang="en-US" sz="1400" dirty="0" smtClean="0">
                <a:latin typeface="Times New Roman" panose="02020603050405020304" pitchFamily="18" charset="0"/>
                <a:cs typeface="Times New Roman" panose="02020603050405020304" pitchFamily="18" charset="0"/>
              </a:rPr>
              <a:t> (FK)</a:t>
            </a:r>
          </a:p>
          <a:p>
            <a:r>
              <a:rPr lang="en-US" sz="1400" dirty="0" err="1" smtClean="0">
                <a:latin typeface="Times New Roman" panose="02020603050405020304" pitchFamily="18" charset="0"/>
                <a:cs typeface="Times New Roman" panose="02020603050405020304" pitchFamily="18" charset="0"/>
              </a:rPr>
              <a:t>ArtistID</a:t>
            </a:r>
            <a:r>
              <a:rPr lang="en-US" sz="1400" dirty="0" smtClean="0">
                <a:latin typeface="Times New Roman" panose="02020603050405020304" pitchFamily="18" charset="0"/>
                <a:cs typeface="Times New Roman" panose="02020603050405020304" pitchFamily="18" charset="0"/>
              </a:rPr>
              <a:t> (FK)</a:t>
            </a:r>
          </a:p>
          <a:p>
            <a:r>
              <a:rPr lang="en-US" sz="1400" dirty="0" err="1" smtClean="0">
                <a:latin typeface="Times New Roman" panose="02020603050405020304" pitchFamily="18" charset="0"/>
                <a:cs typeface="Times New Roman" panose="02020603050405020304" pitchFamily="18" charset="0"/>
              </a:rPr>
              <a:t>AlbumID</a:t>
            </a:r>
            <a:r>
              <a:rPr lang="en-US" sz="1400" dirty="0" smtClean="0">
                <a:latin typeface="Times New Roman" panose="02020603050405020304" pitchFamily="18" charset="0"/>
                <a:cs typeface="Times New Roman" panose="02020603050405020304" pitchFamily="18" charset="0"/>
              </a:rPr>
              <a:t> (FK)</a:t>
            </a:r>
          </a:p>
        </p:txBody>
      </p:sp>
      <p:sp>
        <p:nvSpPr>
          <p:cNvPr id="40" name="TextBox 39"/>
          <p:cNvSpPr txBox="1"/>
          <p:nvPr/>
        </p:nvSpPr>
        <p:spPr>
          <a:xfrm>
            <a:off x="7078400" y="272432"/>
            <a:ext cx="1598967" cy="1169551"/>
          </a:xfrm>
          <a:prstGeom prst="rect">
            <a:avLst/>
          </a:prstGeom>
          <a:noFill/>
          <a:ln>
            <a:solidFill>
              <a:schemeClr val="tx1"/>
            </a:solidFill>
          </a:ln>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Song</a:t>
            </a:r>
          </a:p>
          <a:p>
            <a:r>
              <a:rPr lang="en-US" sz="1400" dirty="0" err="1" smtClean="0">
                <a:latin typeface="Times New Roman" panose="02020603050405020304" pitchFamily="18" charset="0"/>
                <a:cs typeface="Times New Roman" panose="02020603050405020304" pitchFamily="18" charset="0"/>
              </a:rPr>
              <a:t>SongID</a:t>
            </a:r>
            <a:r>
              <a:rPr lang="en-US" sz="1400" dirty="0" smtClean="0">
                <a:latin typeface="Times New Roman" panose="02020603050405020304" pitchFamily="18" charset="0"/>
                <a:cs typeface="Times New Roman" panose="02020603050405020304" pitchFamily="18" charset="0"/>
              </a:rPr>
              <a:t> (PK)</a:t>
            </a:r>
          </a:p>
          <a:p>
            <a:r>
              <a:rPr lang="en-US" sz="1400" dirty="0" err="1" smtClean="0">
                <a:latin typeface="Times New Roman" panose="02020603050405020304" pitchFamily="18" charset="0"/>
                <a:cs typeface="Times New Roman" panose="02020603050405020304" pitchFamily="18" charset="0"/>
              </a:rPr>
              <a:t>SongName</a:t>
            </a:r>
            <a:endParaRPr lang="en-US" sz="1400" dirty="0" smtClean="0">
              <a:latin typeface="Times New Roman" panose="02020603050405020304" pitchFamily="18" charset="0"/>
              <a:cs typeface="Times New Roman" panose="02020603050405020304" pitchFamily="18" charset="0"/>
            </a:endParaRPr>
          </a:p>
          <a:p>
            <a:r>
              <a:rPr lang="en-US" sz="1400" dirty="0" err="1" smtClean="0">
                <a:latin typeface="Times New Roman" panose="02020603050405020304" pitchFamily="18" charset="0"/>
                <a:cs typeface="Times New Roman" panose="02020603050405020304" pitchFamily="18" charset="0"/>
              </a:rPr>
              <a:t>ArtistID</a:t>
            </a:r>
            <a:r>
              <a:rPr lang="en-US" sz="1400" dirty="0" smtClean="0">
                <a:latin typeface="Times New Roman" panose="02020603050405020304" pitchFamily="18" charset="0"/>
                <a:cs typeface="Times New Roman" panose="02020603050405020304" pitchFamily="18" charset="0"/>
              </a:rPr>
              <a:t> (FK)</a:t>
            </a:r>
          </a:p>
          <a:p>
            <a:r>
              <a:rPr lang="en-US" sz="1400" dirty="0" err="1" smtClean="0">
                <a:latin typeface="Times New Roman" panose="02020603050405020304" pitchFamily="18" charset="0"/>
                <a:cs typeface="Times New Roman" panose="02020603050405020304" pitchFamily="18" charset="0"/>
              </a:rPr>
              <a:t>SongLength</a:t>
            </a:r>
            <a:endParaRPr lang="en-US" sz="1400" dirty="0" smtClean="0">
              <a:latin typeface="Times New Roman" panose="02020603050405020304" pitchFamily="18" charset="0"/>
              <a:cs typeface="Times New Roman" panose="02020603050405020304" pitchFamily="18" charset="0"/>
            </a:endParaRPr>
          </a:p>
        </p:txBody>
      </p:sp>
      <p:sp>
        <p:nvSpPr>
          <p:cNvPr id="41" name="TextBox 40"/>
          <p:cNvSpPr txBox="1"/>
          <p:nvPr/>
        </p:nvSpPr>
        <p:spPr>
          <a:xfrm>
            <a:off x="9874335" y="3630131"/>
            <a:ext cx="1563013" cy="1169551"/>
          </a:xfrm>
          <a:prstGeom prst="rect">
            <a:avLst/>
          </a:prstGeom>
          <a:noFill/>
          <a:ln>
            <a:solidFill>
              <a:schemeClr val="tx1"/>
            </a:solidFill>
          </a:ln>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Album</a:t>
            </a:r>
          </a:p>
          <a:p>
            <a:r>
              <a:rPr lang="en-US" sz="1400" dirty="0" err="1" smtClean="0">
                <a:latin typeface="Times New Roman" panose="02020603050405020304" pitchFamily="18" charset="0"/>
                <a:cs typeface="Times New Roman" panose="02020603050405020304" pitchFamily="18" charset="0"/>
              </a:rPr>
              <a:t>AlbumID</a:t>
            </a:r>
            <a:r>
              <a:rPr lang="en-US" sz="1400" dirty="0" smtClean="0">
                <a:latin typeface="Times New Roman" panose="02020603050405020304" pitchFamily="18" charset="0"/>
                <a:cs typeface="Times New Roman" panose="02020603050405020304" pitchFamily="18" charset="0"/>
              </a:rPr>
              <a:t> (PK)</a:t>
            </a:r>
          </a:p>
          <a:p>
            <a:r>
              <a:rPr lang="en-US" sz="1400" dirty="0" err="1" smtClean="0">
                <a:latin typeface="Times New Roman" panose="02020603050405020304" pitchFamily="18" charset="0"/>
                <a:cs typeface="Times New Roman" panose="02020603050405020304" pitchFamily="18" charset="0"/>
              </a:rPr>
              <a:t>AlbumName</a:t>
            </a:r>
            <a:endParaRPr lang="en-US" sz="1400" dirty="0" smtClean="0">
              <a:latin typeface="Times New Roman" panose="02020603050405020304" pitchFamily="18" charset="0"/>
              <a:cs typeface="Times New Roman" panose="02020603050405020304" pitchFamily="18" charset="0"/>
            </a:endParaRPr>
          </a:p>
          <a:p>
            <a:r>
              <a:rPr lang="en-US" sz="1400" dirty="0" err="1" smtClean="0">
                <a:latin typeface="Times New Roman" panose="02020603050405020304" pitchFamily="18" charset="0"/>
                <a:cs typeface="Times New Roman" panose="02020603050405020304" pitchFamily="18" charset="0"/>
              </a:rPr>
              <a:t>ReleaseDate</a:t>
            </a:r>
            <a:endParaRPr lang="en-US" sz="1400" dirty="0" smtClean="0">
              <a:latin typeface="Times New Roman" panose="02020603050405020304" pitchFamily="18" charset="0"/>
              <a:cs typeface="Times New Roman" panose="02020603050405020304" pitchFamily="18" charset="0"/>
            </a:endParaRPr>
          </a:p>
          <a:p>
            <a:r>
              <a:rPr lang="en-US" sz="1400" dirty="0" err="1" smtClean="0">
                <a:latin typeface="Times New Roman" panose="02020603050405020304" pitchFamily="18" charset="0"/>
                <a:cs typeface="Times New Roman" panose="02020603050405020304" pitchFamily="18" charset="0"/>
              </a:rPr>
              <a:t>ArtistID</a:t>
            </a:r>
            <a:r>
              <a:rPr lang="en-US" sz="1400" dirty="0" smtClean="0">
                <a:latin typeface="Times New Roman" panose="02020603050405020304" pitchFamily="18" charset="0"/>
                <a:cs typeface="Times New Roman" panose="02020603050405020304" pitchFamily="18" charset="0"/>
              </a:rPr>
              <a:t> (FK)</a:t>
            </a:r>
          </a:p>
        </p:txBody>
      </p:sp>
      <p:sp>
        <p:nvSpPr>
          <p:cNvPr id="42" name="TextBox 41"/>
          <p:cNvSpPr txBox="1"/>
          <p:nvPr/>
        </p:nvSpPr>
        <p:spPr>
          <a:xfrm>
            <a:off x="9518347" y="1557538"/>
            <a:ext cx="1309974" cy="1169551"/>
          </a:xfrm>
          <a:prstGeom prst="rect">
            <a:avLst/>
          </a:prstGeom>
          <a:noFill/>
          <a:ln>
            <a:solidFill>
              <a:schemeClr val="tx1"/>
            </a:solidFill>
          </a:ln>
        </p:spPr>
        <p:txBody>
          <a:bodyPr wrap="none" rtlCol="0">
            <a:spAutoFit/>
          </a:bodyPr>
          <a:lstStyle/>
          <a:p>
            <a:r>
              <a:rPr lang="en-US" sz="1400" b="1" dirty="0" smtClean="0">
                <a:latin typeface="Times New Roman" panose="02020603050405020304" pitchFamily="18" charset="0"/>
                <a:cs typeface="Times New Roman" panose="02020603050405020304" pitchFamily="18" charset="0"/>
              </a:rPr>
              <a:t>Artist</a:t>
            </a:r>
          </a:p>
          <a:p>
            <a:r>
              <a:rPr lang="en-US" sz="1400" dirty="0" err="1" smtClean="0">
                <a:latin typeface="Times New Roman" panose="02020603050405020304" pitchFamily="18" charset="0"/>
                <a:cs typeface="Times New Roman" panose="02020603050405020304" pitchFamily="18" charset="0"/>
              </a:rPr>
              <a:t>ArtistID</a:t>
            </a:r>
            <a:r>
              <a:rPr lang="en-US" sz="1400" dirty="0" smtClean="0">
                <a:latin typeface="Times New Roman" panose="02020603050405020304" pitchFamily="18" charset="0"/>
                <a:cs typeface="Times New Roman" panose="02020603050405020304" pitchFamily="18" charset="0"/>
              </a:rPr>
              <a:t> (PK)</a:t>
            </a:r>
          </a:p>
          <a:p>
            <a:r>
              <a:rPr lang="en-US" sz="1400" dirty="0" err="1" smtClean="0">
                <a:latin typeface="Times New Roman" panose="02020603050405020304" pitchFamily="18" charset="0"/>
                <a:cs typeface="Times New Roman" panose="02020603050405020304" pitchFamily="18" charset="0"/>
              </a:rPr>
              <a:t>LastName</a:t>
            </a:r>
            <a:endParaRPr lang="en-US" sz="1400" dirty="0" smtClean="0">
              <a:latin typeface="Times New Roman" panose="02020603050405020304" pitchFamily="18" charset="0"/>
              <a:cs typeface="Times New Roman" panose="02020603050405020304" pitchFamily="18" charset="0"/>
            </a:endParaRPr>
          </a:p>
          <a:p>
            <a:r>
              <a:rPr lang="en-US" sz="1400" dirty="0" err="1" smtClean="0">
                <a:latin typeface="Times New Roman" panose="02020603050405020304" pitchFamily="18" charset="0"/>
                <a:cs typeface="Times New Roman" panose="02020603050405020304" pitchFamily="18" charset="0"/>
              </a:rPr>
              <a:t>FirstName</a:t>
            </a:r>
            <a:endParaRPr lang="en-US" sz="1400" dirty="0" smtClean="0">
              <a:latin typeface="Times New Roman" panose="02020603050405020304" pitchFamily="18" charset="0"/>
              <a:cs typeface="Times New Roman" panose="02020603050405020304" pitchFamily="18" charset="0"/>
            </a:endParaRPr>
          </a:p>
          <a:p>
            <a:r>
              <a:rPr lang="en-US" sz="1400" dirty="0" err="1" smtClean="0">
                <a:latin typeface="Times New Roman" panose="02020603050405020304" pitchFamily="18" charset="0"/>
                <a:cs typeface="Times New Roman" panose="02020603050405020304" pitchFamily="18" charset="0"/>
              </a:rPr>
              <a:t>AlbumID</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(FK</a:t>
            </a:r>
            <a:r>
              <a:rPr lang="en-US" sz="1400" dirty="0" smtClean="0">
                <a:latin typeface="Times New Roman" panose="02020603050405020304" pitchFamily="18" charset="0"/>
                <a:cs typeface="Times New Roman" panose="02020603050405020304" pitchFamily="18" charset="0"/>
              </a:rPr>
              <a:t>)</a:t>
            </a:r>
          </a:p>
        </p:txBody>
      </p:sp>
      <p:sp>
        <p:nvSpPr>
          <p:cNvPr id="43" name="TextBox 42"/>
          <p:cNvSpPr txBox="1"/>
          <p:nvPr/>
        </p:nvSpPr>
        <p:spPr>
          <a:xfrm>
            <a:off x="8052135" y="4640333"/>
            <a:ext cx="1598967" cy="1384995"/>
          </a:xfrm>
          <a:prstGeom prst="rect">
            <a:avLst/>
          </a:prstGeom>
          <a:noFill/>
          <a:ln>
            <a:solidFill>
              <a:schemeClr val="tx1"/>
            </a:solidFill>
          </a:ln>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Rating</a:t>
            </a:r>
          </a:p>
          <a:p>
            <a:r>
              <a:rPr lang="en-US" sz="1400" dirty="0" err="1" smtClean="0">
                <a:latin typeface="Times New Roman" panose="02020603050405020304" pitchFamily="18" charset="0"/>
                <a:cs typeface="Times New Roman" panose="02020603050405020304" pitchFamily="18" charset="0"/>
              </a:rPr>
              <a:t>RatingID</a:t>
            </a:r>
            <a:r>
              <a:rPr lang="en-US" sz="1400" dirty="0" smtClean="0">
                <a:latin typeface="Times New Roman" panose="02020603050405020304" pitchFamily="18" charset="0"/>
                <a:cs typeface="Times New Roman" panose="02020603050405020304" pitchFamily="18" charset="0"/>
              </a:rPr>
              <a:t> (PK)</a:t>
            </a:r>
          </a:p>
          <a:p>
            <a:r>
              <a:rPr lang="en-US" sz="1400" smtClean="0">
                <a:latin typeface="Times New Roman" panose="02020603050405020304" pitchFamily="18" charset="0"/>
                <a:cs typeface="Times New Roman" panose="02020603050405020304" pitchFamily="18" charset="0"/>
              </a:rPr>
              <a:t>ChartRating</a:t>
            </a:r>
            <a:endParaRPr lang="en-US" sz="1400" dirty="0" smtClean="0">
              <a:latin typeface="Times New Roman" panose="02020603050405020304" pitchFamily="18" charset="0"/>
              <a:cs typeface="Times New Roman" panose="02020603050405020304" pitchFamily="18" charset="0"/>
            </a:endParaRPr>
          </a:p>
          <a:p>
            <a:r>
              <a:rPr lang="en-US" sz="1400" dirty="0" err="1">
                <a:latin typeface="Times New Roman" panose="02020603050405020304" pitchFamily="18" charset="0"/>
                <a:cs typeface="Times New Roman" panose="02020603050405020304" pitchFamily="18" charset="0"/>
              </a:rPr>
              <a:t>UserID</a:t>
            </a:r>
            <a:r>
              <a:rPr lang="en-US" sz="1400" dirty="0">
                <a:latin typeface="Times New Roman" panose="02020603050405020304" pitchFamily="18" charset="0"/>
                <a:cs typeface="Times New Roman" panose="02020603050405020304" pitchFamily="18" charset="0"/>
              </a:rPr>
              <a:t> (FK</a:t>
            </a:r>
            <a:r>
              <a:rPr lang="en-US" sz="1400" dirty="0" smtClean="0">
                <a:latin typeface="Times New Roman" panose="02020603050405020304" pitchFamily="18" charset="0"/>
                <a:cs typeface="Times New Roman" panose="02020603050405020304" pitchFamily="18" charset="0"/>
              </a:rPr>
              <a:t>)</a:t>
            </a:r>
          </a:p>
          <a:p>
            <a:r>
              <a:rPr lang="en-US" sz="1400" dirty="0" err="1" smtClean="0">
                <a:latin typeface="Times New Roman" panose="02020603050405020304" pitchFamily="18" charset="0"/>
                <a:cs typeface="Times New Roman" panose="02020603050405020304" pitchFamily="18" charset="0"/>
              </a:rPr>
              <a:t>SongID</a:t>
            </a:r>
            <a:r>
              <a:rPr lang="en-US" sz="1400" dirty="0" smtClean="0">
                <a:latin typeface="Times New Roman" panose="02020603050405020304" pitchFamily="18" charset="0"/>
                <a:cs typeface="Times New Roman" panose="02020603050405020304" pitchFamily="18" charset="0"/>
              </a:rPr>
              <a:t> (FK)</a:t>
            </a:r>
          </a:p>
          <a:p>
            <a:r>
              <a:rPr lang="en-US" sz="1400" dirty="0" err="1" smtClean="0">
                <a:latin typeface="Times New Roman" panose="02020603050405020304" pitchFamily="18" charset="0"/>
                <a:cs typeface="Times New Roman" panose="02020603050405020304" pitchFamily="18" charset="0"/>
              </a:rPr>
              <a:t>SearchID</a:t>
            </a:r>
            <a:r>
              <a:rPr lang="en-US" sz="1400" dirty="0" smtClean="0">
                <a:latin typeface="Times New Roman" panose="02020603050405020304" pitchFamily="18" charset="0"/>
                <a:cs typeface="Times New Roman" panose="02020603050405020304" pitchFamily="18" charset="0"/>
              </a:rPr>
              <a:t> (FK)</a:t>
            </a:r>
          </a:p>
        </p:txBody>
      </p:sp>
      <p:cxnSp>
        <p:nvCxnSpPr>
          <p:cNvPr id="70" name="Elbow Connector 69"/>
          <p:cNvCxnSpPr>
            <a:stCxn id="38" idx="3"/>
            <a:endCxn id="43" idx="1"/>
          </p:cNvCxnSpPr>
          <p:nvPr/>
        </p:nvCxnSpPr>
        <p:spPr>
          <a:xfrm>
            <a:off x="6176600" y="2349925"/>
            <a:ext cx="1875535" cy="2982906"/>
          </a:xfrm>
          <a:prstGeom prst="bentConnector3">
            <a:avLst>
              <a:gd name="adj1" fmla="val 42369"/>
            </a:avLst>
          </a:prstGeom>
          <a:ln>
            <a:tailEnd type="triangle"/>
          </a:ln>
        </p:spPr>
        <p:style>
          <a:lnRef idx="3">
            <a:schemeClr val="dk1"/>
          </a:lnRef>
          <a:fillRef idx="0">
            <a:schemeClr val="dk1"/>
          </a:fillRef>
          <a:effectRef idx="2">
            <a:schemeClr val="dk1"/>
          </a:effectRef>
          <a:fontRef idx="minor">
            <a:schemeClr val="tx1"/>
          </a:fontRef>
        </p:style>
      </p:cxnSp>
      <p:sp>
        <p:nvSpPr>
          <p:cNvPr id="72" name="TextBox 71"/>
          <p:cNvSpPr txBox="1"/>
          <p:nvPr/>
        </p:nvSpPr>
        <p:spPr>
          <a:xfrm>
            <a:off x="6265266" y="2062979"/>
            <a:ext cx="263214"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1</a:t>
            </a:r>
          </a:p>
        </p:txBody>
      </p:sp>
      <p:sp>
        <p:nvSpPr>
          <p:cNvPr id="73" name="TextBox 72"/>
          <p:cNvSpPr txBox="1"/>
          <p:nvPr/>
        </p:nvSpPr>
        <p:spPr>
          <a:xfrm>
            <a:off x="7726867" y="5033097"/>
            <a:ext cx="330540" cy="276999"/>
          </a:xfrm>
          <a:prstGeom prst="rect">
            <a:avLst/>
          </a:prstGeom>
          <a:noFill/>
        </p:spPr>
        <p:txBody>
          <a:bodyPr wrap="none" rtlCol="0">
            <a:spAutoFit/>
          </a:bodyPr>
          <a:lstStyle/>
          <a:p>
            <a:r>
              <a:rPr lang="en-US" sz="1200" b="1" dirty="0" smtClean="0">
                <a:latin typeface="Times New Roman" panose="02020603050405020304" pitchFamily="18" charset="0"/>
                <a:cs typeface="Times New Roman" panose="02020603050405020304" pitchFamily="18" charset="0"/>
              </a:rPr>
              <a:t>M</a:t>
            </a:r>
            <a:endParaRPr lang="en-US" sz="1200" b="1" dirty="0">
              <a:latin typeface="Times New Roman" panose="02020603050405020304" pitchFamily="18" charset="0"/>
              <a:cs typeface="Times New Roman" panose="02020603050405020304" pitchFamily="18" charset="0"/>
            </a:endParaRPr>
          </a:p>
        </p:txBody>
      </p:sp>
      <p:sp>
        <p:nvSpPr>
          <p:cNvPr id="76" name="TextBox 75"/>
          <p:cNvSpPr txBox="1"/>
          <p:nvPr/>
        </p:nvSpPr>
        <p:spPr>
          <a:xfrm>
            <a:off x="6392803" y="3673822"/>
            <a:ext cx="263214"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1</a:t>
            </a:r>
          </a:p>
        </p:txBody>
      </p:sp>
      <p:sp>
        <p:nvSpPr>
          <p:cNvPr id="77" name="TextBox 76"/>
          <p:cNvSpPr txBox="1"/>
          <p:nvPr/>
        </p:nvSpPr>
        <p:spPr>
          <a:xfrm>
            <a:off x="8764278" y="6039956"/>
            <a:ext cx="263214"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1</a:t>
            </a:r>
          </a:p>
        </p:txBody>
      </p:sp>
      <p:cxnSp>
        <p:nvCxnSpPr>
          <p:cNvPr id="78" name="Elbow Connector 77"/>
          <p:cNvCxnSpPr>
            <a:stCxn id="40" idx="2"/>
            <a:endCxn id="43" idx="0"/>
          </p:cNvCxnSpPr>
          <p:nvPr/>
        </p:nvCxnSpPr>
        <p:spPr>
          <a:xfrm rot="16200000" flipH="1">
            <a:off x="6765576" y="2554290"/>
            <a:ext cx="3198350" cy="97373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80" name="TextBox 79"/>
          <p:cNvSpPr txBox="1"/>
          <p:nvPr/>
        </p:nvSpPr>
        <p:spPr>
          <a:xfrm>
            <a:off x="7639798" y="1702823"/>
            <a:ext cx="263214"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1</a:t>
            </a:r>
          </a:p>
        </p:txBody>
      </p:sp>
      <p:sp>
        <p:nvSpPr>
          <p:cNvPr id="81" name="TextBox 80"/>
          <p:cNvSpPr txBox="1"/>
          <p:nvPr/>
        </p:nvSpPr>
        <p:spPr>
          <a:xfrm>
            <a:off x="8446738" y="4339558"/>
            <a:ext cx="330540" cy="276999"/>
          </a:xfrm>
          <a:prstGeom prst="rect">
            <a:avLst/>
          </a:prstGeom>
          <a:noFill/>
        </p:spPr>
        <p:txBody>
          <a:bodyPr wrap="none" rtlCol="0">
            <a:spAutoFit/>
          </a:bodyPr>
          <a:lstStyle/>
          <a:p>
            <a:r>
              <a:rPr lang="en-US" sz="1200" b="1" dirty="0" smtClean="0">
                <a:latin typeface="Times New Roman" panose="02020603050405020304" pitchFamily="18" charset="0"/>
                <a:cs typeface="Times New Roman" panose="02020603050405020304" pitchFamily="18" charset="0"/>
              </a:rPr>
              <a:t>M</a:t>
            </a:r>
            <a:endParaRPr lang="en-US" sz="1200" b="1" dirty="0">
              <a:latin typeface="Times New Roman" panose="02020603050405020304" pitchFamily="18" charset="0"/>
              <a:cs typeface="Times New Roman" panose="02020603050405020304" pitchFamily="18" charset="0"/>
            </a:endParaRPr>
          </a:p>
        </p:txBody>
      </p:sp>
      <p:cxnSp>
        <p:nvCxnSpPr>
          <p:cNvPr id="82" name="Elbow Connector 81"/>
          <p:cNvCxnSpPr>
            <a:stCxn id="42" idx="0"/>
          </p:cNvCxnSpPr>
          <p:nvPr/>
        </p:nvCxnSpPr>
        <p:spPr>
          <a:xfrm rot="16200000" flipV="1">
            <a:off x="9187228" y="571431"/>
            <a:ext cx="495666" cy="1476547"/>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85" name="TextBox 84"/>
          <p:cNvSpPr txBox="1"/>
          <p:nvPr/>
        </p:nvSpPr>
        <p:spPr>
          <a:xfrm>
            <a:off x="8679404" y="778722"/>
            <a:ext cx="263214" cy="276999"/>
          </a:xfrm>
          <a:prstGeom prst="rect">
            <a:avLst/>
          </a:prstGeom>
          <a:noFill/>
        </p:spPr>
        <p:txBody>
          <a:bodyPr wrap="none" rtlCol="0">
            <a:spAutoFit/>
          </a:bodyPr>
          <a:lstStyle/>
          <a:p>
            <a:r>
              <a:rPr lang="en-US" sz="1200" b="1" dirty="0">
                <a:solidFill>
                  <a:srgbClr val="00B0F0"/>
                </a:solidFill>
                <a:latin typeface="Times New Roman" panose="02020603050405020304" pitchFamily="18" charset="0"/>
                <a:cs typeface="Times New Roman" panose="02020603050405020304" pitchFamily="18" charset="0"/>
              </a:rPr>
              <a:t>1</a:t>
            </a:r>
          </a:p>
        </p:txBody>
      </p:sp>
      <p:sp>
        <p:nvSpPr>
          <p:cNvPr id="86" name="TextBox 85"/>
          <p:cNvSpPr txBox="1"/>
          <p:nvPr/>
        </p:nvSpPr>
        <p:spPr>
          <a:xfrm>
            <a:off x="10174841" y="1268169"/>
            <a:ext cx="263214" cy="276999"/>
          </a:xfrm>
          <a:prstGeom prst="rect">
            <a:avLst/>
          </a:prstGeom>
          <a:noFill/>
        </p:spPr>
        <p:txBody>
          <a:bodyPr wrap="none" rtlCol="0">
            <a:spAutoFit/>
          </a:bodyPr>
          <a:lstStyle/>
          <a:p>
            <a:r>
              <a:rPr lang="en-US" sz="1200" b="1" dirty="0">
                <a:solidFill>
                  <a:srgbClr val="00B0F0"/>
                </a:solidFill>
                <a:latin typeface="Times New Roman" panose="02020603050405020304" pitchFamily="18" charset="0"/>
                <a:cs typeface="Times New Roman" panose="02020603050405020304" pitchFamily="18" charset="0"/>
              </a:rPr>
              <a:t>1</a:t>
            </a:r>
          </a:p>
        </p:txBody>
      </p:sp>
      <p:cxnSp>
        <p:nvCxnSpPr>
          <p:cNvPr id="87" name="Elbow Connector 86"/>
          <p:cNvCxnSpPr>
            <a:stCxn id="41" idx="1"/>
            <a:endCxn id="42" idx="2"/>
          </p:cNvCxnSpPr>
          <p:nvPr/>
        </p:nvCxnSpPr>
        <p:spPr>
          <a:xfrm rot="10800000" flipH="1">
            <a:off x="9874334" y="2727089"/>
            <a:ext cx="298999" cy="1487818"/>
          </a:xfrm>
          <a:prstGeom prst="bentConnector4">
            <a:avLst>
              <a:gd name="adj1" fmla="val -76455"/>
              <a:gd name="adj2" fmla="val 69652"/>
            </a:avLst>
          </a:prstGeom>
          <a:ln>
            <a:tailEnd type="triangle"/>
          </a:ln>
        </p:spPr>
        <p:style>
          <a:lnRef idx="3">
            <a:schemeClr val="accent6"/>
          </a:lnRef>
          <a:fillRef idx="0">
            <a:schemeClr val="accent6"/>
          </a:fillRef>
          <a:effectRef idx="2">
            <a:schemeClr val="accent6"/>
          </a:effectRef>
          <a:fontRef idx="minor">
            <a:schemeClr val="tx1"/>
          </a:fontRef>
        </p:style>
      </p:cxnSp>
      <p:sp>
        <p:nvSpPr>
          <p:cNvPr id="89" name="TextBox 88"/>
          <p:cNvSpPr txBox="1"/>
          <p:nvPr/>
        </p:nvSpPr>
        <p:spPr>
          <a:xfrm>
            <a:off x="10148492" y="2771533"/>
            <a:ext cx="263214" cy="276999"/>
          </a:xfrm>
          <a:prstGeom prst="rect">
            <a:avLst/>
          </a:prstGeom>
          <a:noFill/>
        </p:spPr>
        <p:txBody>
          <a:bodyPr wrap="none" rtlCol="0">
            <a:spAutoFit/>
          </a:bodyPr>
          <a:lstStyle/>
          <a:p>
            <a:r>
              <a:rPr lang="en-US" sz="1200" b="1" dirty="0">
                <a:solidFill>
                  <a:srgbClr val="FFC000"/>
                </a:solidFill>
                <a:latin typeface="Times New Roman" panose="02020603050405020304" pitchFamily="18" charset="0"/>
                <a:cs typeface="Times New Roman" panose="02020603050405020304" pitchFamily="18" charset="0"/>
              </a:rPr>
              <a:t>1</a:t>
            </a:r>
          </a:p>
        </p:txBody>
      </p:sp>
      <p:sp>
        <p:nvSpPr>
          <p:cNvPr id="91" name="TextBox 90"/>
          <p:cNvSpPr txBox="1"/>
          <p:nvPr/>
        </p:nvSpPr>
        <p:spPr>
          <a:xfrm>
            <a:off x="9582702" y="4200197"/>
            <a:ext cx="330540" cy="276999"/>
          </a:xfrm>
          <a:prstGeom prst="rect">
            <a:avLst/>
          </a:prstGeom>
          <a:noFill/>
        </p:spPr>
        <p:txBody>
          <a:bodyPr wrap="none" rtlCol="0">
            <a:spAutoFit/>
          </a:bodyPr>
          <a:lstStyle/>
          <a:p>
            <a:r>
              <a:rPr lang="en-US" sz="1200" b="1" dirty="0" smtClean="0">
                <a:solidFill>
                  <a:srgbClr val="FFC000"/>
                </a:solidFill>
                <a:latin typeface="Times New Roman" panose="02020603050405020304" pitchFamily="18" charset="0"/>
                <a:cs typeface="Times New Roman" panose="02020603050405020304" pitchFamily="18" charset="0"/>
              </a:rPr>
              <a:t>M</a:t>
            </a:r>
            <a:endParaRPr lang="en-US" sz="1200" b="1" dirty="0">
              <a:solidFill>
                <a:srgbClr val="FFC000"/>
              </a:solidFill>
              <a:latin typeface="Times New Roman" panose="02020603050405020304" pitchFamily="18" charset="0"/>
              <a:cs typeface="Times New Roman" panose="02020603050405020304" pitchFamily="18" charset="0"/>
            </a:endParaRPr>
          </a:p>
        </p:txBody>
      </p:sp>
      <p:cxnSp>
        <p:nvCxnSpPr>
          <p:cNvPr id="102" name="Elbow Connector 101"/>
          <p:cNvCxnSpPr/>
          <p:nvPr/>
        </p:nvCxnSpPr>
        <p:spPr>
          <a:xfrm>
            <a:off x="6428002" y="3977118"/>
            <a:ext cx="2343131" cy="2069974"/>
          </a:xfrm>
          <a:prstGeom prst="bentConnector4">
            <a:avLst>
              <a:gd name="adj1" fmla="val 32940"/>
              <a:gd name="adj2" fmla="val 111044"/>
            </a:avLst>
          </a:prstGeom>
          <a:ln>
            <a:tailEnd type="triangle"/>
          </a:ln>
        </p:spPr>
        <p:style>
          <a:lnRef idx="3">
            <a:schemeClr val="dk1"/>
          </a:lnRef>
          <a:fillRef idx="0">
            <a:schemeClr val="dk1"/>
          </a:fillRef>
          <a:effectRef idx="2">
            <a:schemeClr val="dk1"/>
          </a:effectRef>
          <a:fontRef idx="minor">
            <a:schemeClr val="tx1"/>
          </a:fontRef>
        </p:style>
      </p:cxnSp>
      <p:cxnSp>
        <p:nvCxnSpPr>
          <p:cNvPr id="108" name="Elbow Connector 107"/>
          <p:cNvCxnSpPr/>
          <p:nvPr/>
        </p:nvCxnSpPr>
        <p:spPr>
          <a:xfrm rot="10800000" flipV="1">
            <a:off x="6432244" y="661714"/>
            <a:ext cx="669648" cy="357982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10" name="TextBox 109"/>
          <p:cNvSpPr txBox="1"/>
          <p:nvPr/>
        </p:nvSpPr>
        <p:spPr>
          <a:xfrm>
            <a:off x="6813149" y="328574"/>
            <a:ext cx="263214" cy="276999"/>
          </a:xfrm>
          <a:prstGeom prst="rect">
            <a:avLst/>
          </a:prstGeom>
          <a:noFill/>
        </p:spPr>
        <p:txBody>
          <a:bodyPr wrap="none" rtlCol="0">
            <a:spAutoFit/>
          </a:bodyPr>
          <a:lstStyle/>
          <a:p>
            <a:r>
              <a:rPr lang="en-US" sz="1200" b="1" dirty="0">
                <a:solidFill>
                  <a:srgbClr val="92D050"/>
                </a:solidFill>
                <a:latin typeface="Times New Roman" panose="02020603050405020304" pitchFamily="18" charset="0"/>
                <a:cs typeface="Times New Roman" panose="02020603050405020304" pitchFamily="18" charset="0"/>
              </a:rPr>
              <a:t>1</a:t>
            </a:r>
          </a:p>
        </p:txBody>
      </p:sp>
      <p:sp>
        <p:nvSpPr>
          <p:cNvPr id="111" name="TextBox 110"/>
          <p:cNvSpPr txBox="1"/>
          <p:nvPr/>
        </p:nvSpPr>
        <p:spPr>
          <a:xfrm>
            <a:off x="6432243" y="4310790"/>
            <a:ext cx="330540" cy="276999"/>
          </a:xfrm>
          <a:prstGeom prst="rect">
            <a:avLst/>
          </a:prstGeom>
          <a:noFill/>
        </p:spPr>
        <p:txBody>
          <a:bodyPr wrap="none" rtlCol="0">
            <a:spAutoFit/>
          </a:bodyPr>
          <a:lstStyle/>
          <a:p>
            <a:r>
              <a:rPr lang="en-US" sz="1200" b="1" dirty="0" smtClean="0">
                <a:solidFill>
                  <a:srgbClr val="92D050"/>
                </a:solidFill>
                <a:latin typeface="Times New Roman" panose="02020603050405020304" pitchFamily="18" charset="0"/>
                <a:cs typeface="Times New Roman" panose="02020603050405020304" pitchFamily="18" charset="0"/>
              </a:rPr>
              <a:t>M</a:t>
            </a:r>
            <a:endParaRPr lang="en-US" sz="1200" b="1" dirty="0">
              <a:solidFill>
                <a:srgbClr val="92D050"/>
              </a:solidFill>
              <a:latin typeface="Times New Roman" panose="02020603050405020304" pitchFamily="18" charset="0"/>
              <a:cs typeface="Times New Roman" panose="02020603050405020304" pitchFamily="18" charset="0"/>
            </a:endParaRPr>
          </a:p>
        </p:txBody>
      </p:sp>
      <p:cxnSp>
        <p:nvCxnSpPr>
          <p:cNvPr id="113" name="Elbow Connector 112"/>
          <p:cNvCxnSpPr>
            <a:stCxn id="42" idx="1"/>
          </p:cNvCxnSpPr>
          <p:nvPr/>
        </p:nvCxnSpPr>
        <p:spPr>
          <a:xfrm rot="10800000" flipV="1">
            <a:off x="6392803" y="2142314"/>
            <a:ext cx="3125544" cy="262092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15" name="TextBox 114"/>
          <p:cNvSpPr txBox="1"/>
          <p:nvPr/>
        </p:nvSpPr>
        <p:spPr>
          <a:xfrm>
            <a:off x="6356826" y="4761311"/>
            <a:ext cx="330540" cy="276999"/>
          </a:xfrm>
          <a:prstGeom prst="rect">
            <a:avLst/>
          </a:prstGeom>
          <a:noFill/>
        </p:spPr>
        <p:txBody>
          <a:bodyPr wrap="none" rtlCol="0">
            <a:spAutoFit/>
          </a:bodyPr>
          <a:lstStyle/>
          <a:p>
            <a:r>
              <a:rPr lang="en-US" sz="1200" b="1" dirty="0" smtClean="0">
                <a:solidFill>
                  <a:srgbClr val="92D050"/>
                </a:solidFill>
                <a:latin typeface="Times New Roman" panose="02020603050405020304" pitchFamily="18" charset="0"/>
                <a:cs typeface="Times New Roman" panose="02020603050405020304" pitchFamily="18" charset="0"/>
              </a:rPr>
              <a:t>M</a:t>
            </a:r>
            <a:endParaRPr lang="en-US" sz="1200" b="1" dirty="0">
              <a:solidFill>
                <a:srgbClr val="92D050"/>
              </a:solidFill>
              <a:latin typeface="Times New Roman" panose="02020603050405020304" pitchFamily="18" charset="0"/>
              <a:cs typeface="Times New Roman" panose="02020603050405020304" pitchFamily="18" charset="0"/>
            </a:endParaRPr>
          </a:p>
        </p:txBody>
      </p:sp>
      <p:sp>
        <p:nvSpPr>
          <p:cNvPr id="116" name="TextBox 115"/>
          <p:cNvSpPr txBox="1"/>
          <p:nvPr/>
        </p:nvSpPr>
        <p:spPr>
          <a:xfrm>
            <a:off x="9150332" y="1920195"/>
            <a:ext cx="263214" cy="276999"/>
          </a:xfrm>
          <a:prstGeom prst="rect">
            <a:avLst/>
          </a:prstGeom>
          <a:noFill/>
        </p:spPr>
        <p:txBody>
          <a:bodyPr wrap="none" rtlCol="0">
            <a:spAutoFit/>
          </a:bodyPr>
          <a:lstStyle/>
          <a:p>
            <a:r>
              <a:rPr lang="en-US" sz="1200" b="1" dirty="0">
                <a:solidFill>
                  <a:srgbClr val="92D050"/>
                </a:solidFill>
                <a:latin typeface="Times New Roman" panose="02020603050405020304" pitchFamily="18" charset="0"/>
                <a:cs typeface="Times New Roman" panose="02020603050405020304" pitchFamily="18" charset="0"/>
              </a:rPr>
              <a:t>1</a:t>
            </a:r>
          </a:p>
        </p:txBody>
      </p:sp>
      <p:cxnSp>
        <p:nvCxnSpPr>
          <p:cNvPr id="118" name="Elbow Connector 117"/>
          <p:cNvCxnSpPr>
            <a:stCxn id="41" idx="2"/>
            <a:endCxn id="39" idx="2"/>
          </p:cNvCxnSpPr>
          <p:nvPr/>
        </p:nvCxnSpPr>
        <p:spPr>
          <a:xfrm rot="5400000">
            <a:off x="8149439" y="2306435"/>
            <a:ext cx="13157" cy="4999650"/>
          </a:xfrm>
          <a:prstGeom prst="bentConnector3">
            <a:avLst>
              <a:gd name="adj1" fmla="val 13131086"/>
            </a:avLst>
          </a:prstGeom>
          <a:ln>
            <a:tailEnd type="triangle"/>
          </a:ln>
        </p:spPr>
        <p:style>
          <a:lnRef idx="3">
            <a:schemeClr val="accent1"/>
          </a:lnRef>
          <a:fillRef idx="0">
            <a:schemeClr val="accent1"/>
          </a:fillRef>
          <a:effectRef idx="2">
            <a:schemeClr val="accent1"/>
          </a:effectRef>
          <a:fontRef idx="minor">
            <a:schemeClr val="tx1"/>
          </a:fontRef>
        </p:style>
      </p:cxnSp>
      <p:sp>
        <p:nvSpPr>
          <p:cNvPr id="120" name="TextBox 119"/>
          <p:cNvSpPr txBox="1"/>
          <p:nvPr/>
        </p:nvSpPr>
        <p:spPr>
          <a:xfrm>
            <a:off x="5296631" y="4873605"/>
            <a:ext cx="330540" cy="276999"/>
          </a:xfrm>
          <a:prstGeom prst="rect">
            <a:avLst/>
          </a:prstGeom>
          <a:noFill/>
        </p:spPr>
        <p:txBody>
          <a:bodyPr wrap="none" rtlCol="0">
            <a:spAutoFit/>
          </a:bodyPr>
          <a:lstStyle/>
          <a:p>
            <a:r>
              <a:rPr lang="en-US" sz="1200" b="1" dirty="0" smtClean="0">
                <a:solidFill>
                  <a:srgbClr val="92D050"/>
                </a:solidFill>
                <a:latin typeface="Times New Roman" panose="02020603050405020304" pitchFamily="18" charset="0"/>
                <a:cs typeface="Times New Roman" panose="02020603050405020304" pitchFamily="18" charset="0"/>
              </a:rPr>
              <a:t>M</a:t>
            </a:r>
            <a:endParaRPr lang="en-US" sz="1200" b="1" dirty="0">
              <a:solidFill>
                <a:srgbClr val="92D050"/>
              </a:solidFill>
              <a:latin typeface="Times New Roman" panose="02020603050405020304" pitchFamily="18" charset="0"/>
              <a:cs typeface="Times New Roman" panose="02020603050405020304" pitchFamily="18" charset="0"/>
            </a:endParaRPr>
          </a:p>
        </p:txBody>
      </p:sp>
      <p:sp>
        <p:nvSpPr>
          <p:cNvPr id="121" name="TextBox 120"/>
          <p:cNvSpPr txBox="1"/>
          <p:nvPr/>
        </p:nvSpPr>
        <p:spPr>
          <a:xfrm>
            <a:off x="10390838" y="4806367"/>
            <a:ext cx="263214" cy="276999"/>
          </a:xfrm>
          <a:prstGeom prst="rect">
            <a:avLst/>
          </a:prstGeom>
          <a:noFill/>
        </p:spPr>
        <p:txBody>
          <a:bodyPr wrap="none" rtlCol="0">
            <a:spAutoFit/>
          </a:bodyPr>
          <a:lstStyle/>
          <a:p>
            <a:r>
              <a:rPr lang="en-US" sz="1200" b="1" dirty="0">
                <a:solidFill>
                  <a:srgbClr val="92D050"/>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884217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78C30D"/>
      </a:accent1>
      <a:accent2>
        <a:srgbClr val="099B62"/>
      </a:accent2>
      <a:accent3>
        <a:srgbClr val="21CFDF"/>
      </a:accent3>
      <a:accent4>
        <a:srgbClr val="179FDF"/>
      </a:accent4>
      <a:accent5>
        <a:srgbClr val="E75710"/>
      </a:accent5>
      <a:accent6>
        <a:srgbClr val="F89C19"/>
      </a:accent6>
      <a:hlink>
        <a:srgbClr val="7CDE25"/>
      </a:hlink>
      <a:folHlink>
        <a:srgbClr val="BCE8A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docProps/app.xml><?xml version="1.0" encoding="utf-8"?>
<Properties xmlns="http://schemas.openxmlformats.org/officeDocument/2006/extended-properties" xmlns:vt="http://schemas.openxmlformats.org/officeDocument/2006/docPropsVTypes">
  <Template>TM16401371[[fn=Atlas]]</Template>
  <TotalTime>337</TotalTime>
  <Words>179</Words>
  <Application>Microsoft Office PowerPoint</Application>
  <PresentationFormat>Widescreen</PresentationFormat>
  <Paragraphs>57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 Light</vt:lpstr>
      <vt:lpstr>Rockwell</vt:lpstr>
      <vt:lpstr>Times New Roman</vt:lpstr>
      <vt:lpstr>Wingdings</vt:lpstr>
      <vt:lpstr>Atlas</vt:lpstr>
      <vt:lpstr>SPOTIFY</vt:lpstr>
      <vt:lpstr>Company Background</vt:lpstr>
      <vt:lpstr>Team Members</vt:lpstr>
      <vt:lpstr>Relational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Atlas</dc:title>
  <dc:creator>Windows User</dc:creator>
  <cp:lastModifiedBy>Windows User</cp:lastModifiedBy>
  <cp:revision>21</cp:revision>
  <dcterms:created xsi:type="dcterms:W3CDTF">2018-03-14T22:19:58Z</dcterms:created>
  <dcterms:modified xsi:type="dcterms:W3CDTF">2018-03-15T20:46:54Z</dcterms:modified>
</cp:coreProperties>
</file>