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6" d="100"/>
          <a:sy n="106" d="100"/>
        </p:scale>
        <p:origin x="7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A037-4260-FA7A-CA40-4A58E06203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122D7FC-A2C9-4119-3A15-4A887A47B9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B43E682-4EE4-C712-6464-FE68274106DB}"/>
              </a:ext>
            </a:extLst>
          </p:cNvPr>
          <p:cNvSpPr>
            <a:spLocks noGrp="1"/>
          </p:cNvSpPr>
          <p:nvPr>
            <p:ph type="dt" sz="half" idx="10"/>
          </p:nvPr>
        </p:nvSpPr>
        <p:spPr/>
        <p:txBody>
          <a:bodyPr/>
          <a:lstStyle/>
          <a:p>
            <a:fld id="{EEA9F9ED-023D-4DA1-9644-9DC3928B566D}" type="datetimeFigureOut">
              <a:rPr lang="en-CA" smtClean="0"/>
              <a:t>2024-07-17</a:t>
            </a:fld>
            <a:endParaRPr lang="en-CA"/>
          </a:p>
        </p:txBody>
      </p:sp>
      <p:sp>
        <p:nvSpPr>
          <p:cNvPr id="5" name="Footer Placeholder 4">
            <a:extLst>
              <a:ext uri="{FF2B5EF4-FFF2-40B4-BE49-F238E27FC236}">
                <a16:creationId xmlns:a16="http://schemas.microsoft.com/office/drawing/2014/main" id="{AB48E915-0A45-78FC-4C5D-F830BE06607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629F5D-B421-D1BC-4BC2-CC15C6B5CB6B}"/>
              </a:ext>
            </a:extLst>
          </p:cNvPr>
          <p:cNvSpPr>
            <a:spLocks noGrp="1"/>
          </p:cNvSpPr>
          <p:nvPr>
            <p:ph type="sldNum" sz="quarter" idx="12"/>
          </p:nvPr>
        </p:nvSpPr>
        <p:spPr/>
        <p:txBody>
          <a:bodyPr/>
          <a:lstStyle/>
          <a:p>
            <a:fld id="{0CC9953A-69E2-451E-A224-2E6C99DA95AE}" type="slidenum">
              <a:rPr lang="en-CA" smtClean="0"/>
              <a:t>‹#›</a:t>
            </a:fld>
            <a:endParaRPr lang="en-CA"/>
          </a:p>
        </p:txBody>
      </p:sp>
    </p:spTree>
    <p:extLst>
      <p:ext uri="{BB962C8B-B14F-4D97-AF65-F5344CB8AC3E}">
        <p14:creationId xmlns:p14="http://schemas.microsoft.com/office/powerpoint/2010/main" val="1528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33E0-9332-FCFF-5F33-825D48BE897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6F4B4EA-C1E4-1C9D-1508-49284E8E88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19A801-7259-702F-3AAE-0A46D48D4ACA}"/>
              </a:ext>
            </a:extLst>
          </p:cNvPr>
          <p:cNvSpPr>
            <a:spLocks noGrp="1"/>
          </p:cNvSpPr>
          <p:nvPr>
            <p:ph type="dt" sz="half" idx="10"/>
          </p:nvPr>
        </p:nvSpPr>
        <p:spPr/>
        <p:txBody>
          <a:bodyPr/>
          <a:lstStyle/>
          <a:p>
            <a:fld id="{EEA9F9ED-023D-4DA1-9644-9DC3928B566D}" type="datetimeFigureOut">
              <a:rPr lang="en-CA" smtClean="0"/>
              <a:t>2024-07-17</a:t>
            </a:fld>
            <a:endParaRPr lang="en-CA"/>
          </a:p>
        </p:txBody>
      </p:sp>
      <p:sp>
        <p:nvSpPr>
          <p:cNvPr id="5" name="Footer Placeholder 4">
            <a:extLst>
              <a:ext uri="{FF2B5EF4-FFF2-40B4-BE49-F238E27FC236}">
                <a16:creationId xmlns:a16="http://schemas.microsoft.com/office/drawing/2014/main" id="{25C5B0D8-F1D8-B21B-B66C-3ED8F983AFA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362378-5C1E-C9E8-FCE2-7C93532325C6}"/>
              </a:ext>
            </a:extLst>
          </p:cNvPr>
          <p:cNvSpPr>
            <a:spLocks noGrp="1"/>
          </p:cNvSpPr>
          <p:nvPr>
            <p:ph type="sldNum" sz="quarter" idx="12"/>
          </p:nvPr>
        </p:nvSpPr>
        <p:spPr/>
        <p:txBody>
          <a:bodyPr/>
          <a:lstStyle/>
          <a:p>
            <a:fld id="{0CC9953A-69E2-451E-A224-2E6C99DA95AE}" type="slidenum">
              <a:rPr lang="en-CA" smtClean="0"/>
              <a:t>‹#›</a:t>
            </a:fld>
            <a:endParaRPr lang="en-CA"/>
          </a:p>
        </p:txBody>
      </p:sp>
    </p:spTree>
    <p:extLst>
      <p:ext uri="{BB962C8B-B14F-4D97-AF65-F5344CB8AC3E}">
        <p14:creationId xmlns:p14="http://schemas.microsoft.com/office/powerpoint/2010/main" val="384740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33D68-8735-7153-1D98-8709EAF727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F1A6F8-657A-F656-D744-D5174A8FB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E40B18-E1E4-CDCB-A6D5-284FEBD516B6}"/>
              </a:ext>
            </a:extLst>
          </p:cNvPr>
          <p:cNvSpPr>
            <a:spLocks noGrp="1"/>
          </p:cNvSpPr>
          <p:nvPr>
            <p:ph type="dt" sz="half" idx="10"/>
          </p:nvPr>
        </p:nvSpPr>
        <p:spPr/>
        <p:txBody>
          <a:bodyPr/>
          <a:lstStyle/>
          <a:p>
            <a:fld id="{EEA9F9ED-023D-4DA1-9644-9DC3928B566D}" type="datetimeFigureOut">
              <a:rPr lang="en-CA" smtClean="0"/>
              <a:t>2024-07-17</a:t>
            </a:fld>
            <a:endParaRPr lang="en-CA"/>
          </a:p>
        </p:txBody>
      </p:sp>
      <p:sp>
        <p:nvSpPr>
          <p:cNvPr id="5" name="Footer Placeholder 4">
            <a:extLst>
              <a:ext uri="{FF2B5EF4-FFF2-40B4-BE49-F238E27FC236}">
                <a16:creationId xmlns:a16="http://schemas.microsoft.com/office/drawing/2014/main" id="{33B37A4B-0B7B-FD40-D2E2-6C16EB004E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B9A770-0C46-C43D-4F93-56E9D1163F60}"/>
              </a:ext>
            </a:extLst>
          </p:cNvPr>
          <p:cNvSpPr>
            <a:spLocks noGrp="1"/>
          </p:cNvSpPr>
          <p:nvPr>
            <p:ph type="sldNum" sz="quarter" idx="12"/>
          </p:nvPr>
        </p:nvSpPr>
        <p:spPr/>
        <p:txBody>
          <a:bodyPr/>
          <a:lstStyle/>
          <a:p>
            <a:fld id="{0CC9953A-69E2-451E-A224-2E6C99DA95AE}" type="slidenum">
              <a:rPr lang="en-CA" smtClean="0"/>
              <a:t>‹#›</a:t>
            </a:fld>
            <a:endParaRPr lang="en-CA"/>
          </a:p>
        </p:txBody>
      </p:sp>
    </p:spTree>
    <p:extLst>
      <p:ext uri="{BB962C8B-B14F-4D97-AF65-F5344CB8AC3E}">
        <p14:creationId xmlns:p14="http://schemas.microsoft.com/office/powerpoint/2010/main" val="76853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7EC0-AE18-5C89-D9F5-C2553A6CC5F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38D5EC0-5824-14B9-56B5-E50B273FD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3C04E8-D35B-B8A0-FB86-F957E0DCA0EC}"/>
              </a:ext>
            </a:extLst>
          </p:cNvPr>
          <p:cNvSpPr>
            <a:spLocks noGrp="1"/>
          </p:cNvSpPr>
          <p:nvPr>
            <p:ph type="dt" sz="half" idx="10"/>
          </p:nvPr>
        </p:nvSpPr>
        <p:spPr/>
        <p:txBody>
          <a:bodyPr/>
          <a:lstStyle/>
          <a:p>
            <a:fld id="{EEA9F9ED-023D-4DA1-9644-9DC3928B566D}" type="datetimeFigureOut">
              <a:rPr lang="en-CA" smtClean="0"/>
              <a:t>2024-07-17</a:t>
            </a:fld>
            <a:endParaRPr lang="en-CA"/>
          </a:p>
        </p:txBody>
      </p:sp>
      <p:sp>
        <p:nvSpPr>
          <p:cNvPr id="5" name="Footer Placeholder 4">
            <a:extLst>
              <a:ext uri="{FF2B5EF4-FFF2-40B4-BE49-F238E27FC236}">
                <a16:creationId xmlns:a16="http://schemas.microsoft.com/office/drawing/2014/main" id="{33523E49-07F3-5A9B-1922-2A675DCBD9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03DF3B-0960-7952-FE35-4CC62EAA24B2}"/>
              </a:ext>
            </a:extLst>
          </p:cNvPr>
          <p:cNvSpPr>
            <a:spLocks noGrp="1"/>
          </p:cNvSpPr>
          <p:nvPr>
            <p:ph type="sldNum" sz="quarter" idx="12"/>
          </p:nvPr>
        </p:nvSpPr>
        <p:spPr/>
        <p:txBody>
          <a:bodyPr/>
          <a:lstStyle/>
          <a:p>
            <a:fld id="{0CC9953A-69E2-451E-A224-2E6C99DA95AE}" type="slidenum">
              <a:rPr lang="en-CA" smtClean="0"/>
              <a:t>‹#›</a:t>
            </a:fld>
            <a:endParaRPr lang="en-CA"/>
          </a:p>
        </p:txBody>
      </p:sp>
    </p:spTree>
    <p:extLst>
      <p:ext uri="{BB962C8B-B14F-4D97-AF65-F5344CB8AC3E}">
        <p14:creationId xmlns:p14="http://schemas.microsoft.com/office/powerpoint/2010/main" val="264553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FC4A-7FCD-0703-D983-6041FAFC8E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50AB5AE-1340-B7EA-8D53-F10549CEE9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3AED96-C193-5728-D533-C934477679B8}"/>
              </a:ext>
            </a:extLst>
          </p:cNvPr>
          <p:cNvSpPr>
            <a:spLocks noGrp="1"/>
          </p:cNvSpPr>
          <p:nvPr>
            <p:ph type="dt" sz="half" idx="10"/>
          </p:nvPr>
        </p:nvSpPr>
        <p:spPr/>
        <p:txBody>
          <a:bodyPr/>
          <a:lstStyle/>
          <a:p>
            <a:fld id="{EEA9F9ED-023D-4DA1-9644-9DC3928B566D}" type="datetimeFigureOut">
              <a:rPr lang="en-CA" smtClean="0"/>
              <a:t>2024-07-17</a:t>
            </a:fld>
            <a:endParaRPr lang="en-CA"/>
          </a:p>
        </p:txBody>
      </p:sp>
      <p:sp>
        <p:nvSpPr>
          <p:cNvPr id="5" name="Footer Placeholder 4">
            <a:extLst>
              <a:ext uri="{FF2B5EF4-FFF2-40B4-BE49-F238E27FC236}">
                <a16:creationId xmlns:a16="http://schemas.microsoft.com/office/drawing/2014/main" id="{B285E3CB-7965-2EA9-72CA-CEADE396C0A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FD00E2-91E0-762B-2B2A-95F57877BD30}"/>
              </a:ext>
            </a:extLst>
          </p:cNvPr>
          <p:cNvSpPr>
            <a:spLocks noGrp="1"/>
          </p:cNvSpPr>
          <p:nvPr>
            <p:ph type="sldNum" sz="quarter" idx="12"/>
          </p:nvPr>
        </p:nvSpPr>
        <p:spPr/>
        <p:txBody>
          <a:bodyPr/>
          <a:lstStyle/>
          <a:p>
            <a:fld id="{0CC9953A-69E2-451E-A224-2E6C99DA95AE}" type="slidenum">
              <a:rPr lang="en-CA" smtClean="0"/>
              <a:t>‹#›</a:t>
            </a:fld>
            <a:endParaRPr lang="en-CA"/>
          </a:p>
        </p:txBody>
      </p:sp>
    </p:spTree>
    <p:extLst>
      <p:ext uri="{BB962C8B-B14F-4D97-AF65-F5344CB8AC3E}">
        <p14:creationId xmlns:p14="http://schemas.microsoft.com/office/powerpoint/2010/main" val="85825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E55F-2100-DB69-3C9E-4FBD55D1A83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0BADC3C-038D-E8E2-C7E3-B978EB5BC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4D06349-0338-5E4D-B196-2A48783E16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870673C-DC3A-B526-1A18-E26E706C30CB}"/>
              </a:ext>
            </a:extLst>
          </p:cNvPr>
          <p:cNvSpPr>
            <a:spLocks noGrp="1"/>
          </p:cNvSpPr>
          <p:nvPr>
            <p:ph type="dt" sz="half" idx="10"/>
          </p:nvPr>
        </p:nvSpPr>
        <p:spPr/>
        <p:txBody>
          <a:bodyPr/>
          <a:lstStyle/>
          <a:p>
            <a:fld id="{EEA9F9ED-023D-4DA1-9644-9DC3928B566D}" type="datetimeFigureOut">
              <a:rPr lang="en-CA" smtClean="0"/>
              <a:t>2024-07-17</a:t>
            </a:fld>
            <a:endParaRPr lang="en-CA"/>
          </a:p>
        </p:txBody>
      </p:sp>
      <p:sp>
        <p:nvSpPr>
          <p:cNvPr id="6" name="Footer Placeholder 5">
            <a:extLst>
              <a:ext uri="{FF2B5EF4-FFF2-40B4-BE49-F238E27FC236}">
                <a16:creationId xmlns:a16="http://schemas.microsoft.com/office/drawing/2014/main" id="{0D0A6FF0-064F-29CA-4436-AD1ED1CE628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50C8951-06A7-819C-C678-A03556D928C5}"/>
              </a:ext>
            </a:extLst>
          </p:cNvPr>
          <p:cNvSpPr>
            <a:spLocks noGrp="1"/>
          </p:cNvSpPr>
          <p:nvPr>
            <p:ph type="sldNum" sz="quarter" idx="12"/>
          </p:nvPr>
        </p:nvSpPr>
        <p:spPr/>
        <p:txBody>
          <a:bodyPr/>
          <a:lstStyle/>
          <a:p>
            <a:fld id="{0CC9953A-69E2-451E-A224-2E6C99DA95AE}" type="slidenum">
              <a:rPr lang="en-CA" smtClean="0"/>
              <a:t>‹#›</a:t>
            </a:fld>
            <a:endParaRPr lang="en-CA"/>
          </a:p>
        </p:txBody>
      </p:sp>
    </p:spTree>
    <p:extLst>
      <p:ext uri="{BB962C8B-B14F-4D97-AF65-F5344CB8AC3E}">
        <p14:creationId xmlns:p14="http://schemas.microsoft.com/office/powerpoint/2010/main" val="121630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8722-B4EB-17D9-89DB-73978F13321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812D488-83A0-0975-7454-98E6D1CE60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747C5F-C474-BD5B-00AE-F5F49CB52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8996531-3CAB-BFB2-CFF7-856A37519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9404C6-B3D3-9BD8-082A-FA2BC91FBF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3627235-4472-CEB1-74DF-3C4FC1A2B5B2}"/>
              </a:ext>
            </a:extLst>
          </p:cNvPr>
          <p:cNvSpPr>
            <a:spLocks noGrp="1"/>
          </p:cNvSpPr>
          <p:nvPr>
            <p:ph type="dt" sz="half" idx="10"/>
          </p:nvPr>
        </p:nvSpPr>
        <p:spPr/>
        <p:txBody>
          <a:bodyPr/>
          <a:lstStyle/>
          <a:p>
            <a:fld id="{EEA9F9ED-023D-4DA1-9644-9DC3928B566D}" type="datetimeFigureOut">
              <a:rPr lang="en-CA" smtClean="0"/>
              <a:t>2024-07-17</a:t>
            </a:fld>
            <a:endParaRPr lang="en-CA"/>
          </a:p>
        </p:txBody>
      </p:sp>
      <p:sp>
        <p:nvSpPr>
          <p:cNvPr id="8" name="Footer Placeholder 7">
            <a:extLst>
              <a:ext uri="{FF2B5EF4-FFF2-40B4-BE49-F238E27FC236}">
                <a16:creationId xmlns:a16="http://schemas.microsoft.com/office/drawing/2014/main" id="{52E0D9E0-8A18-9702-B311-5FA2504A97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5BCC4FD-66DE-11BC-0C98-791F9803BACA}"/>
              </a:ext>
            </a:extLst>
          </p:cNvPr>
          <p:cNvSpPr>
            <a:spLocks noGrp="1"/>
          </p:cNvSpPr>
          <p:nvPr>
            <p:ph type="sldNum" sz="quarter" idx="12"/>
          </p:nvPr>
        </p:nvSpPr>
        <p:spPr/>
        <p:txBody>
          <a:bodyPr/>
          <a:lstStyle/>
          <a:p>
            <a:fld id="{0CC9953A-69E2-451E-A224-2E6C99DA95AE}" type="slidenum">
              <a:rPr lang="en-CA" smtClean="0"/>
              <a:t>‹#›</a:t>
            </a:fld>
            <a:endParaRPr lang="en-CA"/>
          </a:p>
        </p:txBody>
      </p:sp>
    </p:spTree>
    <p:extLst>
      <p:ext uri="{BB962C8B-B14F-4D97-AF65-F5344CB8AC3E}">
        <p14:creationId xmlns:p14="http://schemas.microsoft.com/office/powerpoint/2010/main" val="1680873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2157-E990-5653-EB10-3B21E9B2F12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4335FE9-FAE4-F6F8-3397-C00A56691941}"/>
              </a:ext>
            </a:extLst>
          </p:cNvPr>
          <p:cNvSpPr>
            <a:spLocks noGrp="1"/>
          </p:cNvSpPr>
          <p:nvPr>
            <p:ph type="dt" sz="half" idx="10"/>
          </p:nvPr>
        </p:nvSpPr>
        <p:spPr/>
        <p:txBody>
          <a:bodyPr/>
          <a:lstStyle/>
          <a:p>
            <a:fld id="{EEA9F9ED-023D-4DA1-9644-9DC3928B566D}" type="datetimeFigureOut">
              <a:rPr lang="en-CA" smtClean="0"/>
              <a:t>2024-07-17</a:t>
            </a:fld>
            <a:endParaRPr lang="en-CA"/>
          </a:p>
        </p:txBody>
      </p:sp>
      <p:sp>
        <p:nvSpPr>
          <p:cNvPr id="4" name="Footer Placeholder 3">
            <a:extLst>
              <a:ext uri="{FF2B5EF4-FFF2-40B4-BE49-F238E27FC236}">
                <a16:creationId xmlns:a16="http://schemas.microsoft.com/office/drawing/2014/main" id="{54B26AF6-1D19-4D53-2EAF-3F139E278C6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04C1E07-24DC-989B-BFEF-41623DAC995B}"/>
              </a:ext>
            </a:extLst>
          </p:cNvPr>
          <p:cNvSpPr>
            <a:spLocks noGrp="1"/>
          </p:cNvSpPr>
          <p:nvPr>
            <p:ph type="sldNum" sz="quarter" idx="12"/>
          </p:nvPr>
        </p:nvSpPr>
        <p:spPr/>
        <p:txBody>
          <a:bodyPr/>
          <a:lstStyle/>
          <a:p>
            <a:fld id="{0CC9953A-69E2-451E-A224-2E6C99DA95AE}" type="slidenum">
              <a:rPr lang="en-CA" smtClean="0"/>
              <a:t>‹#›</a:t>
            </a:fld>
            <a:endParaRPr lang="en-CA"/>
          </a:p>
        </p:txBody>
      </p:sp>
    </p:spTree>
    <p:extLst>
      <p:ext uri="{BB962C8B-B14F-4D97-AF65-F5344CB8AC3E}">
        <p14:creationId xmlns:p14="http://schemas.microsoft.com/office/powerpoint/2010/main" val="315544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1F9713-F3F3-AD8A-8B06-19501729A51D}"/>
              </a:ext>
            </a:extLst>
          </p:cNvPr>
          <p:cNvSpPr>
            <a:spLocks noGrp="1"/>
          </p:cNvSpPr>
          <p:nvPr>
            <p:ph type="dt" sz="half" idx="10"/>
          </p:nvPr>
        </p:nvSpPr>
        <p:spPr/>
        <p:txBody>
          <a:bodyPr/>
          <a:lstStyle/>
          <a:p>
            <a:fld id="{EEA9F9ED-023D-4DA1-9644-9DC3928B566D}" type="datetimeFigureOut">
              <a:rPr lang="en-CA" smtClean="0"/>
              <a:t>2024-07-17</a:t>
            </a:fld>
            <a:endParaRPr lang="en-CA"/>
          </a:p>
        </p:txBody>
      </p:sp>
      <p:sp>
        <p:nvSpPr>
          <p:cNvPr id="3" name="Footer Placeholder 2">
            <a:extLst>
              <a:ext uri="{FF2B5EF4-FFF2-40B4-BE49-F238E27FC236}">
                <a16:creationId xmlns:a16="http://schemas.microsoft.com/office/drawing/2014/main" id="{878ECA56-BB91-631B-4E56-71A4B52E179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0467560-78D8-C95B-B79C-D1406312BD41}"/>
              </a:ext>
            </a:extLst>
          </p:cNvPr>
          <p:cNvSpPr>
            <a:spLocks noGrp="1"/>
          </p:cNvSpPr>
          <p:nvPr>
            <p:ph type="sldNum" sz="quarter" idx="12"/>
          </p:nvPr>
        </p:nvSpPr>
        <p:spPr/>
        <p:txBody>
          <a:bodyPr/>
          <a:lstStyle/>
          <a:p>
            <a:fld id="{0CC9953A-69E2-451E-A224-2E6C99DA95AE}" type="slidenum">
              <a:rPr lang="en-CA" smtClean="0"/>
              <a:t>‹#›</a:t>
            </a:fld>
            <a:endParaRPr lang="en-CA"/>
          </a:p>
        </p:txBody>
      </p:sp>
    </p:spTree>
    <p:extLst>
      <p:ext uri="{BB962C8B-B14F-4D97-AF65-F5344CB8AC3E}">
        <p14:creationId xmlns:p14="http://schemas.microsoft.com/office/powerpoint/2010/main" val="18620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D7EC-7EE6-1DB0-997B-A6B0EC9EFA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4940719-6D62-9D01-10CA-D8DA5829C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79F9CCD-6660-D855-52D0-AA741B639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CE78E-2829-34E5-88A2-6752F2DA78E5}"/>
              </a:ext>
            </a:extLst>
          </p:cNvPr>
          <p:cNvSpPr>
            <a:spLocks noGrp="1"/>
          </p:cNvSpPr>
          <p:nvPr>
            <p:ph type="dt" sz="half" idx="10"/>
          </p:nvPr>
        </p:nvSpPr>
        <p:spPr/>
        <p:txBody>
          <a:bodyPr/>
          <a:lstStyle/>
          <a:p>
            <a:fld id="{EEA9F9ED-023D-4DA1-9644-9DC3928B566D}" type="datetimeFigureOut">
              <a:rPr lang="en-CA" smtClean="0"/>
              <a:t>2024-07-17</a:t>
            </a:fld>
            <a:endParaRPr lang="en-CA"/>
          </a:p>
        </p:txBody>
      </p:sp>
      <p:sp>
        <p:nvSpPr>
          <p:cNvPr id="6" name="Footer Placeholder 5">
            <a:extLst>
              <a:ext uri="{FF2B5EF4-FFF2-40B4-BE49-F238E27FC236}">
                <a16:creationId xmlns:a16="http://schemas.microsoft.com/office/drawing/2014/main" id="{0C42FFE3-43E1-0635-E4E3-0F6C264A0DE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3067DA5-BF23-B120-5B03-850936135F04}"/>
              </a:ext>
            </a:extLst>
          </p:cNvPr>
          <p:cNvSpPr>
            <a:spLocks noGrp="1"/>
          </p:cNvSpPr>
          <p:nvPr>
            <p:ph type="sldNum" sz="quarter" idx="12"/>
          </p:nvPr>
        </p:nvSpPr>
        <p:spPr/>
        <p:txBody>
          <a:bodyPr/>
          <a:lstStyle/>
          <a:p>
            <a:fld id="{0CC9953A-69E2-451E-A224-2E6C99DA95AE}" type="slidenum">
              <a:rPr lang="en-CA" smtClean="0"/>
              <a:t>‹#›</a:t>
            </a:fld>
            <a:endParaRPr lang="en-CA"/>
          </a:p>
        </p:txBody>
      </p:sp>
    </p:spTree>
    <p:extLst>
      <p:ext uri="{BB962C8B-B14F-4D97-AF65-F5344CB8AC3E}">
        <p14:creationId xmlns:p14="http://schemas.microsoft.com/office/powerpoint/2010/main" val="199074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DFFB-4CE8-90CF-D853-E206BE615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F8D95BD-07EE-EE3C-E6D8-9A1031ED54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D518BFE-3186-CD1D-E2A2-3AD3C4083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F5C628-E282-0217-0D8D-AFCD45F6E020}"/>
              </a:ext>
            </a:extLst>
          </p:cNvPr>
          <p:cNvSpPr>
            <a:spLocks noGrp="1"/>
          </p:cNvSpPr>
          <p:nvPr>
            <p:ph type="dt" sz="half" idx="10"/>
          </p:nvPr>
        </p:nvSpPr>
        <p:spPr/>
        <p:txBody>
          <a:bodyPr/>
          <a:lstStyle/>
          <a:p>
            <a:fld id="{EEA9F9ED-023D-4DA1-9644-9DC3928B566D}" type="datetimeFigureOut">
              <a:rPr lang="en-CA" smtClean="0"/>
              <a:t>2024-07-17</a:t>
            </a:fld>
            <a:endParaRPr lang="en-CA"/>
          </a:p>
        </p:txBody>
      </p:sp>
      <p:sp>
        <p:nvSpPr>
          <p:cNvPr id="6" name="Footer Placeholder 5">
            <a:extLst>
              <a:ext uri="{FF2B5EF4-FFF2-40B4-BE49-F238E27FC236}">
                <a16:creationId xmlns:a16="http://schemas.microsoft.com/office/drawing/2014/main" id="{B367C8EA-271E-0EC8-0090-DC48E69BDC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AF8F7F-BD7C-7158-A8D9-C44C957663CB}"/>
              </a:ext>
            </a:extLst>
          </p:cNvPr>
          <p:cNvSpPr>
            <a:spLocks noGrp="1"/>
          </p:cNvSpPr>
          <p:nvPr>
            <p:ph type="sldNum" sz="quarter" idx="12"/>
          </p:nvPr>
        </p:nvSpPr>
        <p:spPr/>
        <p:txBody>
          <a:bodyPr/>
          <a:lstStyle/>
          <a:p>
            <a:fld id="{0CC9953A-69E2-451E-A224-2E6C99DA95AE}" type="slidenum">
              <a:rPr lang="en-CA" smtClean="0"/>
              <a:t>‹#›</a:t>
            </a:fld>
            <a:endParaRPr lang="en-CA"/>
          </a:p>
        </p:txBody>
      </p:sp>
    </p:spTree>
    <p:extLst>
      <p:ext uri="{BB962C8B-B14F-4D97-AF65-F5344CB8AC3E}">
        <p14:creationId xmlns:p14="http://schemas.microsoft.com/office/powerpoint/2010/main" val="2753354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AF195A-3398-4C24-4954-3EEC01E7DB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BBE87BF-421B-E52A-4576-1D1F990D4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E35F8E-40A0-0A0C-C74E-C7FB581AF4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A9F9ED-023D-4DA1-9644-9DC3928B566D}" type="datetimeFigureOut">
              <a:rPr lang="en-CA" smtClean="0"/>
              <a:t>2024-07-17</a:t>
            </a:fld>
            <a:endParaRPr lang="en-CA"/>
          </a:p>
        </p:txBody>
      </p:sp>
      <p:sp>
        <p:nvSpPr>
          <p:cNvPr id="5" name="Footer Placeholder 4">
            <a:extLst>
              <a:ext uri="{FF2B5EF4-FFF2-40B4-BE49-F238E27FC236}">
                <a16:creationId xmlns:a16="http://schemas.microsoft.com/office/drawing/2014/main" id="{9FAE15A4-0CFB-FDBF-D15F-B35CBC983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6BC4D81F-E9B3-DD6F-2159-C395293EE6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C9953A-69E2-451E-A224-2E6C99DA95AE}" type="slidenum">
              <a:rPr lang="en-CA" smtClean="0"/>
              <a:t>‹#›</a:t>
            </a:fld>
            <a:endParaRPr lang="en-CA"/>
          </a:p>
        </p:txBody>
      </p:sp>
    </p:spTree>
    <p:extLst>
      <p:ext uri="{BB962C8B-B14F-4D97-AF65-F5344CB8AC3E}">
        <p14:creationId xmlns:p14="http://schemas.microsoft.com/office/powerpoint/2010/main" val="138085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1CE6-C762-8A82-D59F-51C5D8300941}"/>
              </a:ext>
            </a:extLst>
          </p:cNvPr>
          <p:cNvSpPr>
            <a:spLocks noGrp="1"/>
          </p:cNvSpPr>
          <p:nvPr>
            <p:ph type="ctrTitle"/>
          </p:nvPr>
        </p:nvSpPr>
        <p:spPr/>
        <p:txBody>
          <a:bodyPr>
            <a:normAutofit fontScale="90000"/>
          </a:bodyPr>
          <a:lstStyle/>
          <a:p>
            <a:r>
              <a:rPr lang="en-US" dirty="0"/>
              <a:t>Hello! Welcome to Jon's slide-show for how to detect sketchy/dark vessels! </a:t>
            </a:r>
            <a:r>
              <a:rPr lang="en-US" dirty="0">
                <a:sym typeface="Wingdings" panose="05000000000000000000" pitchFamily="2" charset="2"/>
              </a:rPr>
              <a:t></a:t>
            </a:r>
            <a:endParaRPr lang="en-CA" dirty="0"/>
          </a:p>
        </p:txBody>
      </p:sp>
      <p:sp>
        <p:nvSpPr>
          <p:cNvPr id="3" name="Subtitle 2">
            <a:extLst>
              <a:ext uri="{FF2B5EF4-FFF2-40B4-BE49-F238E27FC236}">
                <a16:creationId xmlns:a16="http://schemas.microsoft.com/office/drawing/2014/main" id="{1252ACD0-46B4-8F30-1605-88AE5FBB536E}"/>
              </a:ext>
            </a:extLst>
          </p:cNvPr>
          <p:cNvSpPr>
            <a:spLocks noGrp="1"/>
          </p:cNvSpPr>
          <p:nvPr>
            <p:ph type="subTitle" idx="1"/>
          </p:nvPr>
        </p:nvSpPr>
        <p:spPr>
          <a:xfrm rot="21051390">
            <a:off x="1403927" y="4498109"/>
            <a:ext cx="9144000" cy="1276927"/>
          </a:xfrm>
        </p:spPr>
        <p:txBody>
          <a:bodyPr/>
          <a:lstStyle/>
          <a:p>
            <a:r>
              <a:rPr lang="en-US" dirty="0"/>
              <a:t>Disclaimer: This was put together in a very short time, so there will be many errors and things not considered, and no guarantee for any catch, but maybe some. </a:t>
            </a:r>
            <a:r>
              <a:rPr lang="en-US" dirty="0">
                <a:sym typeface="Wingdings" panose="05000000000000000000" pitchFamily="2" charset="2"/>
              </a:rPr>
              <a:t></a:t>
            </a:r>
            <a:endParaRPr lang="en-CA" dirty="0"/>
          </a:p>
        </p:txBody>
      </p:sp>
      <p:pic>
        <p:nvPicPr>
          <p:cNvPr id="5" name="Graphic 4" descr="Anchor with solid fill">
            <a:extLst>
              <a:ext uri="{FF2B5EF4-FFF2-40B4-BE49-F238E27FC236}">
                <a16:creationId xmlns:a16="http://schemas.microsoft.com/office/drawing/2014/main" id="{BEE3051B-0CED-A331-B064-19F213AFCF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44726" y="5136572"/>
            <a:ext cx="914400" cy="914400"/>
          </a:xfrm>
          <a:prstGeom prst="rect">
            <a:avLst/>
          </a:prstGeom>
        </p:spPr>
      </p:pic>
      <p:pic>
        <p:nvPicPr>
          <p:cNvPr id="7" name="Graphic 6" descr="Cruise ship with solid fill">
            <a:extLst>
              <a:ext uri="{FF2B5EF4-FFF2-40B4-BE49-F238E27FC236}">
                <a16:creationId xmlns:a16="http://schemas.microsoft.com/office/drawing/2014/main" id="{76B45CCD-8A19-B7E8-FB37-C2AB9C9CD9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2972" y="4679372"/>
            <a:ext cx="914400" cy="914400"/>
          </a:xfrm>
          <a:prstGeom prst="rect">
            <a:avLst/>
          </a:prstGeom>
        </p:spPr>
      </p:pic>
      <p:pic>
        <p:nvPicPr>
          <p:cNvPr id="9" name="Graphic 8" descr="Freight with solid fill">
            <a:extLst>
              <a:ext uri="{FF2B5EF4-FFF2-40B4-BE49-F238E27FC236}">
                <a16:creationId xmlns:a16="http://schemas.microsoft.com/office/drawing/2014/main" id="{898D0668-27D8-CE9D-C78C-88F0D0DB9C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78484" y="3659145"/>
            <a:ext cx="914400" cy="914400"/>
          </a:xfrm>
          <a:prstGeom prst="rect">
            <a:avLst/>
          </a:prstGeom>
        </p:spPr>
      </p:pic>
      <p:pic>
        <p:nvPicPr>
          <p:cNvPr id="11" name="Graphic 10" descr="Sail Boat (Like Pirate) with solid fill">
            <a:extLst>
              <a:ext uri="{FF2B5EF4-FFF2-40B4-BE49-F238E27FC236}">
                <a16:creationId xmlns:a16="http://schemas.microsoft.com/office/drawing/2014/main" id="{F9B0A7F6-757B-3CB2-19A8-88765CCA97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63819" y="3509963"/>
            <a:ext cx="914400" cy="914400"/>
          </a:xfrm>
          <a:prstGeom prst="rect">
            <a:avLst/>
          </a:prstGeom>
        </p:spPr>
      </p:pic>
      <p:pic>
        <p:nvPicPr>
          <p:cNvPr id="13" name="Graphic 12" descr="Steering Wheel with solid fill">
            <a:extLst>
              <a:ext uri="{FF2B5EF4-FFF2-40B4-BE49-F238E27FC236}">
                <a16:creationId xmlns:a16="http://schemas.microsoft.com/office/drawing/2014/main" id="{B30E62CD-C7DF-742C-E610-BFDF47EA84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2316163"/>
            <a:ext cx="914400" cy="914400"/>
          </a:xfrm>
          <a:prstGeom prst="rect">
            <a:avLst/>
          </a:prstGeom>
        </p:spPr>
      </p:pic>
      <p:pic>
        <p:nvPicPr>
          <p:cNvPr id="15" name="Graphic 14" descr="Take Off with solid fill">
            <a:extLst>
              <a:ext uri="{FF2B5EF4-FFF2-40B4-BE49-F238E27FC236}">
                <a16:creationId xmlns:a16="http://schemas.microsoft.com/office/drawing/2014/main" id="{5AEBD265-FD8C-251F-F1F6-941B1DC532E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64562" y="395431"/>
            <a:ext cx="914400" cy="914400"/>
          </a:xfrm>
          <a:prstGeom prst="rect">
            <a:avLst/>
          </a:prstGeom>
        </p:spPr>
      </p:pic>
      <p:pic>
        <p:nvPicPr>
          <p:cNvPr id="17" name="Graphic 16" descr="Tug boat with solid fill">
            <a:extLst>
              <a:ext uri="{FF2B5EF4-FFF2-40B4-BE49-F238E27FC236}">
                <a16:creationId xmlns:a16="http://schemas.microsoft.com/office/drawing/2014/main" id="{4CC85DDE-61C6-9842-3DED-1E53E7C09C8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88082" y="2204055"/>
            <a:ext cx="914400" cy="914400"/>
          </a:xfrm>
          <a:prstGeom prst="rect">
            <a:avLst/>
          </a:prstGeom>
        </p:spPr>
      </p:pic>
    </p:spTree>
    <p:extLst>
      <p:ext uri="{BB962C8B-B14F-4D97-AF65-F5344CB8AC3E}">
        <p14:creationId xmlns:p14="http://schemas.microsoft.com/office/powerpoint/2010/main" val="709547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45BA2F-C46D-A66C-C52A-A71243836A9C}"/>
              </a:ext>
            </a:extLst>
          </p:cNvPr>
          <p:cNvSpPr txBox="1"/>
          <p:nvPr/>
        </p:nvSpPr>
        <p:spPr>
          <a:xfrm>
            <a:off x="579422" y="688063"/>
            <a:ext cx="8566841" cy="2862322"/>
          </a:xfrm>
          <a:prstGeom prst="rect">
            <a:avLst/>
          </a:prstGeom>
          <a:noFill/>
        </p:spPr>
        <p:txBody>
          <a:bodyPr wrap="square">
            <a:spAutoFit/>
          </a:bodyPr>
          <a:lstStyle/>
          <a:p>
            <a:r>
              <a:rPr lang="en-CA" dirty="0"/>
              <a:t>Resources for C++ libraries:</a:t>
            </a:r>
          </a:p>
          <a:p>
            <a:r>
              <a:rPr lang="en-CA" dirty="0"/>
              <a:t>https://www.tensorflow.org/api_docs/cc</a:t>
            </a:r>
          </a:p>
          <a:p>
            <a:r>
              <a:rPr lang="en-CA" dirty="0"/>
              <a:t>https://pytorch.org/cppdocs/</a:t>
            </a:r>
          </a:p>
          <a:p>
            <a:r>
              <a:rPr lang="en-CA" dirty="0"/>
              <a:t>https://www.opencv-srf.com/2017/11/opencv-cpp-api.html</a:t>
            </a:r>
          </a:p>
          <a:p>
            <a:r>
              <a:rPr lang="en-CA" dirty="0"/>
              <a:t>https://bayesclasses.sourceforge.net/Bayes++.html</a:t>
            </a:r>
          </a:p>
          <a:p>
            <a:r>
              <a:rPr lang="en-CA" dirty="0"/>
              <a:t>https://www.gnuradio.org/</a:t>
            </a:r>
          </a:p>
          <a:p>
            <a:r>
              <a:rPr lang="en-CA" dirty="0"/>
              <a:t>https://eigen.tuxfamily.org/index.php?title=Main_Page</a:t>
            </a:r>
          </a:p>
          <a:p>
            <a:r>
              <a:rPr lang="en-CA" dirty="0"/>
              <a:t>https://www.mlpack.org/</a:t>
            </a:r>
          </a:p>
          <a:p>
            <a:r>
              <a:rPr lang="en-CA" dirty="0"/>
              <a:t>https://www.boost.org/</a:t>
            </a:r>
          </a:p>
          <a:p>
            <a:r>
              <a:rPr lang="en-CA" dirty="0"/>
              <a:t>http://arma.sourceforge.net/</a:t>
            </a:r>
          </a:p>
        </p:txBody>
      </p:sp>
    </p:spTree>
    <p:extLst>
      <p:ext uri="{BB962C8B-B14F-4D97-AF65-F5344CB8AC3E}">
        <p14:creationId xmlns:p14="http://schemas.microsoft.com/office/powerpoint/2010/main" val="171551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8C8729-26AC-0E42-7609-A24FD6681F4B}"/>
              </a:ext>
            </a:extLst>
          </p:cNvPr>
          <p:cNvSpPr txBox="1"/>
          <p:nvPr/>
        </p:nvSpPr>
        <p:spPr>
          <a:xfrm>
            <a:off x="443620" y="262550"/>
            <a:ext cx="8702643" cy="6186309"/>
          </a:xfrm>
          <a:prstGeom prst="rect">
            <a:avLst/>
          </a:prstGeom>
          <a:noFill/>
        </p:spPr>
        <p:txBody>
          <a:bodyPr wrap="square">
            <a:spAutoFit/>
          </a:bodyPr>
          <a:lstStyle/>
          <a:p>
            <a:r>
              <a:rPr lang="en-CA" sz="1200" dirty="0"/>
              <a:t>// Libraries for the vessel-detection project</a:t>
            </a:r>
          </a:p>
          <a:p>
            <a:endParaRPr lang="en-CA" sz="1200" dirty="0"/>
          </a:p>
          <a:p>
            <a:r>
              <a:rPr lang="en-CA" sz="1200" dirty="0"/>
              <a:t>// OpenCV for image processing</a:t>
            </a:r>
          </a:p>
          <a:p>
            <a:r>
              <a:rPr lang="en-CA" sz="1200" dirty="0"/>
              <a:t>#include &lt;opencv2/opencv.hpp&gt;</a:t>
            </a:r>
          </a:p>
          <a:p>
            <a:r>
              <a:rPr lang="en-CA" sz="1200" dirty="0"/>
              <a:t>#include &lt;opencv2/ml.hpp&gt;</a:t>
            </a:r>
          </a:p>
          <a:p>
            <a:r>
              <a:rPr lang="en-CA" sz="1200" dirty="0"/>
              <a:t>#include &lt;opencv2/imgproc.hpp&gt;</a:t>
            </a:r>
          </a:p>
          <a:p>
            <a:r>
              <a:rPr lang="en-CA" sz="1200" dirty="0"/>
              <a:t>#include &lt;opencv2/highgui.hpp&gt;</a:t>
            </a:r>
          </a:p>
          <a:p>
            <a:endParaRPr lang="en-CA" sz="1200" dirty="0"/>
          </a:p>
          <a:p>
            <a:r>
              <a:rPr lang="en-CA" sz="1200" dirty="0"/>
              <a:t>// TensorFlow C++ API for deep learning</a:t>
            </a:r>
          </a:p>
          <a:p>
            <a:r>
              <a:rPr lang="en-CA" sz="1200" dirty="0"/>
              <a:t>#include &lt;</a:t>
            </a:r>
            <a:r>
              <a:rPr lang="en-CA" sz="1200" dirty="0" err="1"/>
              <a:t>tensorflow</a:t>
            </a:r>
            <a:r>
              <a:rPr lang="en-CA" sz="1200" dirty="0"/>
              <a:t>/core/public/</a:t>
            </a:r>
            <a:r>
              <a:rPr lang="en-CA" sz="1200" dirty="0" err="1"/>
              <a:t>session.h</a:t>
            </a:r>
            <a:r>
              <a:rPr lang="en-CA" sz="1200" dirty="0"/>
              <a:t>&gt;</a:t>
            </a:r>
          </a:p>
          <a:p>
            <a:r>
              <a:rPr lang="en-CA" sz="1200" dirty="0"/>
              <a:t>#include &lt;</a:t>
            </a:r>
            <a:r>
              <a:rPr lang="en-CA" sz="1200" dirty="0" err="1"/>
              <a:t>tensorflow</a:t>
            </a:r>
            <a:r>
              <a:rPr lang="en-CA" sz="1200" dirty="0"/>
              <a:t>/core/platform/</a:t>
            </a:r>
            <a:r>
              <a:rPr lang="en-CA" sz="1200" dirty="0" err="1"/>
              <a:t>env.h</a:t>
            </a:r>
            <a:r>
              <a:rPr lang="en-CA" sz="1200" dirty="0"/>
              <a:t>&gt;</a:t>
            </a:r>
          </a:p>
          <a:p>
            <a:endParaRPr lang="en-CA" sz="1200" dirty="0"/>
          </a:p>
          <a:p>
            <a:r>
              <a:rPr lang="en-CA" sz="1200" dirty="0"/>
              <a:t>// </a:t>
            </a:r>
            <a:r>
              <a:rPr lang="en-CA" sz="1200" dirty="0" err="1"/>
              <a:t>PyTorch</a:t>
            </a:r>
            <a:r>
              <a:rPr lang="en-CA" sz="1200" dirty="0"/>
              <a:t> C++ API for deep learning</a:t>
            </a:r>
          </a:p>
          <a:p>
            <a:r>
              <a:rPr lang="en-CA" sz="1200" dirty="0"/>
              <a:t>#include &lt;torch/</a:t>
            </a:r>
            <a:r>
              <a:rPr lang="en-CA" sz="1200" dirty="0" err="1"/>
              <a:t>torch.h</a:t>
            </a:r>
            <a:r>
              <a:rPr lang="en-CA" sz="1200" dirty="0"/>
              <a:t>&gt;</a:t>
            </a:r>
          </a:p>
          <a:p>
            <a:endParaRPr lang="en-CA" sz="1200" dirty="0"/>
          </a:p>
          <a:p>
            <a:r>
              <a:rPr lang="en-CA" sz="1200" dirty="0"/>
              <a:t>// Eigen for linear algebra</a:t>
            </a:r>
          </a:p>
          <a:p>
            <a:r>
              <a:rPr lang="en-CA" sz="1200" dirty="0"/>
              <a:t>#include &lt;Eigen/Dense&gt;</a:t>
            </a:r>
          </a:p>
          <a:p>
            <a:r>
              <a:rPr lang="en-CA" sz="1200" dirty="0"/>
              <a:t>#include &lt;Eigen/Core&gt;</a:t>
            </a:r>
          </a:p>
          <a:p>
            <a:endParaRPr lang="en-CA" sz="1200" dirty="0"/>
          </a:p>
          <a:p>
            <a:r>
              <a:rPr lang="en-CA" sz="1200" dirty="0"/>
              <a:t>// </a:t>
            </a:r>
            <a:r>
              <a:rPr lang="en-CA" sz="1200" dirty="0" err="1"/>
              <a:t>mlpack</a:t>
            </a:r>
            <a:r>
              <a:rPr lang="en-CA" sz="1200" dirty="0"/>
              <a:t> for machine learning algorithms</a:t>
            </a:r>
          </a:p>
          <a:p>
            <a:r>
              <a:rPr lang="en-CA" sz="1200" dirty="0"/>
              <a:t>#include &lt;</a:t>
            </a:r>
            <a:r>
              <a:rPr lang="en-CA" sz="1200" dirty="0" err="1"/>
              <a:t>mlpack</a:t>
            </a:r>
            <a:r>
              <a:rPr lang="en-CA" sz="1200" dirty="0"/>
              <a:t>/core.hpp&gt;</a:t>
            </a:r>
          </a:p>
          <a:p>
            <a:r>
              <a:rPr lang="en-CA" sz="1200" dirty="0"/>
              <a:t>#include &lt;</a:t>
            </a:r>
            <a:r>
              <a:rPr lang="en-CA" sz="1200" dirty="0" err="1"/>
              <a:t>mlpack</a:t>
            </a:r>
            <a:r>
              <a:rPr lang="en-CA" sz="1200" dirty="0"/>
              <a:t>/methods/</a:t>
            </a:r>
            <a:r>
              <a:rPr lang="en-CA" sz="1200" dirty="0" err="1"/>
              <a:t>neighbor_search</a:t>
            </a:r>
            <a:r>
              <a:rPr lang="en-CA" sz="1200" dirty="0"/>
              <a:t>/neighbor_search.hpp&gt;</a:t>
            </a:r>
          </a:p>
          <a:p>
            <a:endParaRPr lang="en-CA" sz="1200" dirty="0"/>
          </a:p>
          <a:p>
            <a:r>
              <a:rPr lang="en-CA" sz="1200" dirty="0"/>
              <a:t>// Bayes++ for Bayesian data fusion</a:t>
            </a:r>
          </a:p>
          <a:p>
            <a:r>
              <a:rPr lang="en-CA" sz="1200" dirty="0"/>
              <a:t>#include &lt;bayes/classes.hpp&gt;</a:t>
            </a:r>
          </a:p>
          <a:p>
            <a:endParaRPr lang="en-CA" sz="1200" dirty="0"/>
          </a:p>
          <a:p>
            <a:r>
              <a:rPr lang="en-CA" sz="1200" dirty="0"/>
              <a:t>// Boost for various utilities</a:t>
            </a:r>
          </a:p>
          <a:p>
            <a:r>
              <a:rPr lang="en-CA" sz="1200" dirty="0"/>
              <a:t>#include &lt;boost/algorithm/string.hpp&gt;</a:t>
            </a:r>
          </a:p>
          <a:p>
            <a:r>
              <a:rPr lang="en-CA" sz="1200" dirty="0"/>
              <a:t>#include &lt;boost/numeric/</a:t>
            </a:r>
            <a:r>
              <a:rPr lang="en-CA" sz="1200" dirty="0" err="1"/>
              <a:t>ublas</a:t>
            </a:r>
            <a:r>
              <a:rPr lang="en-CA" sz="1200" dirty="0"/>
              <a:t>/matrix.hpp&gt;</a:t>
            </a:r>
          </a:p>
          <a:p>
            <a:r>
              <a:rPr lang="en-CA" sz="1200" dirty="0"/>
              <a:t>#include &lt;boost/numeric/</a:t>
            </a:r>
            <a:r>
              <a:rPr lang="en-CA" sz="1200" dirty="0" err="1"/>
              <a:t>ublas</a:t>
            </a:r>
            <a:r>
              <a:rPr lang="en-CA" sz="1200" dirty="0"/>
              <a:t>/io.hpp&gt;</a:t>
            </a:r>
          </a:p>
          <a:p>
            <a:endParaRPr lang="en-CA" sz="1200" dirty="0"/>
          </a:p>
          <a:p>
            <a:r>
              <a:rPr lang="en-CA" sz="1200" dirty="0"/>
              <a:t>// Armadillo for linear algebra</a:t>
            </a:r>
          </a:p>
          <a:p>
            <a:r>
              <a:rPr lang="en-CA" sz="1200" dirty="0"/>
              <a:t>#include &lt;armadillo&gt;</a:t>
            </a:r>
          </a:p>
        </p:txBody>
      </p:sp>
    </p:spTree>
    <p:extLst>
      <p:ext uri="{BB962C8B-B14F-4D97-AF65-F5344CB8AC3E}">
        <p14:creationId xmlns:p14="http://schemas.microsoft.com/office/powerpoint/2010/main" val="3558297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55781-5CAA-7632-9C07-8A26AFF97D85}"/>
              </a:ext>
            </a:extLst>
          </p:cNvPr>
          <p:cNvSpPr txBox="1"/>
          <p:nvPr/>
        </p:nvSpPr>
        <p:spPr>
          <a:xfrm>
            <a:off x="380246" y="353085"/>
            <a:ext cx="10692142" cy="6186309"/>
          </a:xfrm>
          <a:prstGeom prst="rect">
            <a:avLst/>
          </a:prstGeom>
          <a:noFill/>
        </p:spPr>
        <p:txBody>
          <a:bodyPr wrap="square">
            <a:spAutoFit/>
          </a:bodyPr>
          <a:lstStyle/>
          <a:p>
            <a:r>
              <a:rPr lang="en-CA" sz="1200" dirty="0"/>
              <a:t>// Example implementations:</a:t>
            </a:r>
          </a:p>
          <a:p>
            <a:endParaRPr lang="en-CA" sz="1200" dirty="0"/>
          </a:p>
          <a:p>
            <a:r>
              <a:rPr lang="en-CA" sz="1200" dirty="0"/>
              <a:t>// Predictive Tracking using Kalman filters for initial tracking and CNN-LSTMs for handling complex movement patterns</a:t>
            </a:r>
          </a:p>
          <a:p>
            <a:r>
              <a:rPr lang="en-CA" sz="1200" dirty="0"/>
              <a:t>void </a:t>
            </a:r>
            <a:r>
              <a:rPr lang="en-CA" sz="1200" dirty="0" err="1"/>
              <a:t>trackUsingKalmanAndCNNLSTM</a:t>
            </a:r>
            <a:r>
              <a:rPr lang="en-CA" sz="1200" dirty="0"/>
              <a:t>(const std::vector&lt;Eigen::</a:t>
            </a:r>
            <a:r>
              <a:rPr lang="en-CA" sz="1200" dirty="0" err="1"/>
              <a:t>VectorXd</a:t>
            </a:r>
            <a:r>
              <a:rPr lang="en-CA" sz="1200" dirty="0"/>
              <a:t>&gt;&amp; measurements, const std::vector&lt;cv::Mat&gt;&amp; </a:t>
            </a:r>
            <a:r>
              <a:rPr lang="en-CA" sz="1200" dirty="0" err="1"/>
              <a:t>sarFrames</a:t>
            </a:r>
            <a:r>
              <a:rPr lang="en-CA" sz="1200" dirty="0"/>
              <a:t>) {</a:t>
            </a:r>
          </a:p>
          <a:p>
            <a:r>
              <a:rPr lang="en-CA" sz="1200" dirty="0"/>
              <a:t>    // Kalman Filter initialization</a:t>
            </a:r>
          </a:p>
          <a:p>
            <a:r>
              <a:rPr lang="en-CA" sz="1200" dirty="0"/>
              <a:t>    Eigen::</a:t>
            </a:r>
            <a:r>
              <a:rPr lang="en-CA" sz="1200" dirty="0" err="1"/>
              <a:t>VectorXd</a:t>
            </a:r>
            <a:r>
              <a:rPr lang="en-CA" sz="1200" dirty="0"/>
              <a:t> x(4); // state vector</a:t>
            </a:r>
          </a:p>
          <a:p>
            <a:r>
              <a:rPr lang="en-CA" sz="1200" dirty="0"/>
              <a:t>    Eigen::</a:t>
            </a:r>
            <a:r>
              <a:rPr lang="en-CA" sz="1200" dirty="0" err="1"/>
              <a:t>MatrixXd</a:t>
            </a:r>
            <a:r>
              <a:rPr lang="en-CA" sz="1200" dirty="0"/>
              <a:t> P(4, 4); // state covariance matrix</a:t>
            </a:r>
          </a:p>
          <a:p>
            <a:r>
              <a:rPr lang="en-CA" sz="1200" dirty="0"/>
              <a:t>    Eigen::</a:t>
            </a:r>
            <a:r>
              <a:rPr lang="en-CA" sz="1200" dirty="0" err="1"/>
              <a:t>MatrixXd</a:t>
            </a:r>
            <a:r>
              <a:rPr lang="en-CA" sz="1200" dirty="0"/>
              <a:t> F(4, 4); // state transition matrix</a:t>
            </a:r>
          </a:p>
          <a:p>
            <a:r>
              <a:rPr lang="en-CA" sz="1200" dirty="0"/>
              <a:t>    Eigen::</a:t>
            </a:r>
            <a:r>
              <a:rPr lang="en-CA" sz="1200" dirty="0" err="1"/>
              <a:t>MatrixXd</a:t>
            </a:r>
            <a:r>
              <a:rPr lang="en-CA" sz="1200" dirty="0"/>
              <a:t> H(2, 4); // measurement matrix</a:t>
            </a:r>
          </a:p>
          <a:p>
            <a:r>
              <a:rPr lang="en-CA" sz="1200" dirty="0"/>
              <a:t>    Eigen::</a:t>
            </a:r>
            <a:r>
              <a:rPr lang="en-CA" sz="1200" dirty="0" err="1"/>
              <a:t>MatrixXd</a:t>
            </a:r>
            <a:r>
              <a:rPr lang="en-CA" sz="1200" dirty="0"/>
              <a:t> R(2, 2); // measurement covariance matrix</a:t>
            </a:r>
          </a:p>
          <a:p>
            <a:r>
              <a:rPr lang="en-CA" sz="1200" dirty="0"/>
              <a:t>    Eigen::</a:t>
            </a:r>
            <a:r>
              <a:rPr lang="en-CA" sz="1200" dirty="0" err="1"/>
              <a:t>MatrixXd</a:t>
            </a:r>
            <a:r>
              <a:rPr lang="en-CA" sz="1200" dirty="0"/>
              <a:t> Q(4, 4); // process noise covariance matrix</a:t>
            </a:r>
          </a:p>
          <a:p>
            <a:endParaRPr lang="en-CA" sz="1200" dirty="0"/>
          </a:p>
          <a:p>
            <a:r>
              <a:rPr lang="en-CA" sz="1200" dirty="0"/>
              <a:t>    // Initialize Kalman Filter...</a:t>
            </a:r>
          </a:p>
          <a:p>
            <a:r>
              <a:rPr lang="en-CA" sz="1200" dirty="0"/>
              <a:t>    // Prediction and Update steps for Kalman Filter using measurements</a:t>
            </a:r>
          </a:p>
          <a:p>
            <a:endParaRPr lang="en-CA" sz="1200" dirty="0"/>
          </a:p>
          <a:p>
            <a:r>
              <a:rPr lang="en-CA" sz="1200" dirty="0"/>
              <a:t>    // CNN-LSTM initialization</a:t>
            </a:r>
          </a:p>
          <a:p>
            <a:r>
              <a:rPr lang="en-CA" sz="1200" dirty="0"/>
              <a:t>    </a:t>
            </a:r>
            <a:r>
              <a:rPr lang="en-CA" sz="1200" dirty="0" err="1"/>
              <a:t>tensorflow</a:t>
            </a:r>
            <a:r>
              <a:rPr lang="en-CA" sz="1200" dirty="0"/>
              <a:t>::Session* session;</a:t>
            </a:r>
          </a:p>
          <a:p>
            <a:r>
              <a:rPr lang="en-CA" sz="1200" dirty="0"/>
              <a:t>    </a:t>
            </a:r>
            <a:r>
              <a:rPr lang="en-CA" sz="1200" dirty="0" err="1"/>
              <a:t>tensorflow</a:t>
            </a:r>
            <a:r>
              <a:rPr lang="en-CA" sz="1200" dirty="0"/>
              <a:t>::Status </a:t>
            </a:r>
            <a:r>
              <a:rPr lang="en-CA" sz="1200" dirty="0" err="1"/>
              <a:t>status</a:t>
            </a:r>
            <a:r>
              <a:rPr lang="en-CA" sz="1200" dirty="0"/>
              <a:t> = </a:t>
            </a:r>
            <a:r>
              <a:rPr lang="en-CA" sz="1200" dirty="0" err="1"/>
              <a:t>tensorflow</a:t>
            </a:r>
            <a:r>
              <a:rPr lang="en-CA" sz="1200" dirty="0"/>
              <a:t>::</a:t>
            </a:r>
            <a:r>
              <a:rPr lang="en-CA" sz="1200" dirty="0" err="1"/>
              <a:t>NewSession</a:t>
            </a:r>
            <a:r>
              <a:rPr lang="en-CA" sz="1200" dirty="0"/>
              <a:t>(</a:t>
            </a:r>
            <a:r>
              <a:rPr lang="en-CA" sz="1200" dirty="0" err="1"/>
              <a:t>tensorflow</a:t>
            </a:r>
            <a:r>
              <a:rPr lang="en-CA" sz="1200" dirty="0"/>
              <a:t>::</a:t>
            </a:r>
            <a:r>
              <a:rPr lang="en-CA" sz="1200" dirty="0" err="1"/>
              <a:t>SessionOptions</a:t>
            </a:r>
            <a:r>
              <a:rPr lang="en-CA" sz="1200" dirty="0"/>
              <a:t>(), &amp;session);</a:t>
            </a:r>
          </a:p>
          <a:p>
            <a:r>
              <a:rPr lang="en-CA" sz="1200" dirty="0"/>
              <a:t>    // Load the pre-trained CNN-LSTM model...</a:t>
            </a:r>
          </a:p>
          <a:p>
            <a:endParaRPr lang="en-CA" sz="1200" dirty="0"/>
          </a:p>
          <a:p>
            <a:r>
              <a:rPr lang="en-CA" sz="1200" dirty="0"/>
              <a:t>    for (const auto&amp; frame : </a:t>
            </a:r>
            <a:r>
              <a:rPr lang="en-CA" sz="1200" dirty="0" err="1"/>
              <a:t>sarFrames</a:t>
            </a:r>
            <a:r>
              <a:rPr lang="en-CA" sz="1200" dirty="0"/>
              <a:t>) {</a:t>
            </a:r>
          </a:p>
          <a:p>
            <a:r>
              <a:rPr lang="en-CA" sz="1200" dirty="0"/>
              <a:t>        // Prepare input tensor for CNN-LSTM</a:t>
            </a:r>
          </a:p>
          <a:p>
            <a:r>
              <a:rPr lang="en-CA" sz="1200" dirty="0"/>
              <a:t>        </a:t>
            </a:r>
            <a:r>
              <a:rPr lang="en-CA" sz="1200" dirty="0" err="1"/>
              <a:t>tensorflow</a:t>
            </a:r>
            <a:r>
              <a:rPr lang="en-CA" sz="1200" dirty="0"/>
              <a:t>::Tensor </a:t>
            </a:r>
            <a:r>
              <a:rPr lang="en-CA" sz="1200" dirty="0" err="1"/>
              <a:t>input_tensor</a:t>
            </a:r>
            <a:r>
              <a:rPr lang="en-CA" sz="1200" dirty="0"/>
              <a:t>(</a:t>
            </a:r>
            <a:r>
              <a:rPr lang="en-CA" sz="1200" dirty="0" err="1"/>
              <a:t>tensorflow</a:t>
            </a:r>
            <a:r>
              <a:rPr lang="en-CA" sz="1200" dirty="0"/>
              <a:t>::DT_FLOAT, </a:t>
            </a:r>
            <a:r>
              <a:rPr lang="en-CA" sz="1200" dirty="0" err="1"/>
              <a:t>tensorflow</a:t>
            </a:r>
            <a:r>
              <a:rPr lang="en-CA" sz="1200" dirty="0"/>
              <a:t>::</a:t>
            </a:r>
            <a:r>
              <a:rPr lang="en-CA" sz="1200" dirty="0" err="1"/>
              <a:t>TensorShape</a:t>
            </a:r>
            <a:r>
              <a:rPr lang="en-CA" sz="1200" dirty="0"/>
              <a:t>({1, </a:t>
            </a:r>
            <a:r>
              <a:rPr lang="en-CA" sz="1200" dirty="0" err="1"/>
              <a:t>frame.rows</a:t>
            </a:r>
            <a:r>
              <a:rPr lang="en-CA" sz="1200" dirty="0"/>
              <a:t>, </a:t>
            </a:r>
            <a:r>
              <a:rPr lang="en-CA" sz="1200" dirty="0" err="1"/>
              <a:t>frame.cols</a:t>
            </a:r>
            <a:r>
              <a:rPr lang="en-CA" sz="1200" dirty="0"/>
              <a:t>, 1}));</a:t>
            </a:r>
          </a:p>
          <a:p>
            <a:r>
              <a:rPr lang="en-CA" sz="1200" dirty="0"/>
              <a:t>        auto </a:t>
            </a:r>
            <a:r>
              <a:rPr lang="en-CA" sz="1200" dirty="0" err="1"/>
              <a:t>input_map</a:t>
            </a:r>
            <a:r>
              <a:rPr lang="en-CA" sz="1200" dirty="0"/>
              <a:t> = </a:t>
            </a:r>
            <a:r>
              <a:rPr lang="en-CA" sz="1200" dirty="0" err="1"/>
              <a:t>input_tensor.tensor</a:t>
            </a:r>
            <a:r>
              <a:rPr lang="en-CA" sz="1200" dirty="0"/>
              <a:t>&lt;float, 4&gt;();</a:t>
            </a:r>
          </a:p>
          <a:p>
            <a:r>
              <a:rPr lang="en-CA" sz="1200" dirty="0"/>
              <a:t>        // Fill input tensor with frame data...</a:t>
            </a:r>
          </a:p>
          <a:p>
            <a:endParaRPr lang="en-CA" sz="1200" dirty="0"/>
          </a:p>
          <a:p>
            <a:r>
              <a:rPr lang="en-CA" sz="1200" dirty="0"/>
              <a:t>        // Run the session for CNN-LSTM</a:t>
            </a:r>
          </a:p>
          <a:p>
            <a:r>
              <a:rPr lang="en-CA" sz="1200" dirty="0"/>
              <a:t>        std::vector&lt;</a:t>
            </a:r>
            <a:r>
              <a:rPr lang="en-CA" sz="1200" dirty="0" err="1"/>
              <a:t>tensorflow</a:t>
            </a:r>
            <a:r>
              <a:rPr lang="en-CA" sz="1200" dirty="0"/>
              <a:t>::Tensor&gt; outputs;</a:t>
            </a:r>
          </a:p>
          <a:p>
            <a:r>
              <a:rPr lang="en-CA" sz="1200" dirty="0"/>
              <a:t>        status = session-&gt;Run({{"input", </a:t>
            </a:r>
            <a:r>
              <a:rPr lang="en-CA" sz="1200" dirty="0" err="1"/>
              <a:t>input_tensor</a:t>
            </a:r>
            <a:r>
              <a:rPr lang="en-CA" sz="1200" dirty="0"/>
              <a:t>}}, {"output"}, {}, &amp;outputs);</a:t>
            </a:r>
          </a:p>
          <a:p>
            <a:r>
              <a:rPr lang="en-CA" sz="1200" dirty="0"/>
              <a:t>        // Process outputs for complex movement patterns...</a:t>
            </a:r>
          </a:p>
          <a:p>
            <a:r>
              <a:rPr lang="en-CA" sz="1200" dirty="0"/>
              <a:t>    }</a:t>
            </a:r>
          </a:p>
          <a:p>
            <a:r>
              <a:rPr lang="en-CA" sz="1200" dirty="0"/>
              <a:t>}</a:t>
            </a:r>
          </a:p>
        </p:txBody>
      </p:sp>
    </p:spTree>
    <p:extLst>
      <p:ext uri="{BB962C8B-B14F-4D97-AF65-F5344CB8AC3E}">
        <p14:creationId xmlns:p14="http://schemas.microsoft.com/office/powerpoint/2010/main" val="3846900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99717-F3DF-5E57-14ED-E22CAE85748E}"/>
              </a:ext>
            </a:extLst>
          </p:cNvPr>
          <p:cNvSpPr txBox="1"/>
          <p:nvPr/>
        </p:nvSpPr>
        <p:spPr>
          <a:xfrm>
            <a:off x="525100" y="334977"/>
            <a:ext cx="10954693" cy="5262979"/>
          </a:xfrm>
          <a:prstGeom prst="rect">
            <a:avLst/>
          </a:prstGeom>
          <a:noFill/>
        </p:spPr>
        <p:txBody>
          <a:bodyPr wrap="square">
            <a:spAutoFit/>
          </a:bodyPr>
          <a:lstStyle/>
          <a:p>
            <a:r>
              <a:rPr lang="en-CA" sz="1200" dirty="0"/>
              <a:t>// Feature Matching using SIFT for initial feature detection and matching, followed by Siamese networks for learning a similarity function</a:t>
            </a:r>
          </a:p>
          <a:p>
            <a:r>
              <a:rPr lang="en-CA" sz="1200" dirty="0"/>
              <a:t>void </a:t>
            </a:r>
            <a:r>
              <a:rPr lang="en-CA" sz="1200" dirty="0" err="1"/>
              <a:t>matchFeaturesUsingSIFTAndSiamese</a:t>
            </a:r>
            <a:r>
              <a:rPr lang="en-CA" sz="1200" dirty="0"/>
              <a:t>(const cv::Mat&amp; image1, const cv::Mat&amp; image2, </a:t>
            </a:r>
            <a:r>
              <a:rPr lang="en-CA" sz="1200" dirty="0" err="1"/>
              <a:t>tensorflow</a:t>
            </a:r>
            <a:r>
              <a:rPr lang="en-CA" sz="1200" dirty="0"/>
              <a:t>::Session* </a:t>
            </a:r>
            <a:r>
              <a:rPr lang="en-CA" sz="1200" dirty="0" err="1"/>
              <a:t>siameseSession</a:t>
            </a:r>
            <a:r>
              <a:rPr lang="en-CA" sz="1200" dirty="0"/>
              <a:t>) {</a:t>
            </a:r>
          </a:p>
          <a:p>
            <a:r>
              <a:rPr lang="en-CA" sz="1200" dirty="0"/>
              <a:t>    // SIFT feature detection</a:t>
            </a:r>
          </a:p>
          <a:p>
            <a:r>
              <a:rPr lang="en-CA" sz="1200" dirty="0"/>
              <a:t>    cv::</a:t>
            </a:r>
            <a:r>
              <a:rPr lang="en-CA" sz="1200" dirty="0" err="1"/>
              <a:t>Ptr</a:t>
            </a:r>
            <a:r>
              <a:rPr lang="en-CA" sz="1200" dirty="0"/>
              <a:t>&lt;cv::SIFT&gt; sift = cv::SIFT::create();</a:t>
            </a:r>
          </a:p>
          <a:p>
            <a:r>
              <a:rPr lang="en-CA" sz="1200" dirty="0"/>
              <a:t>    std::vector&lt;cv::</a:t>
            </a:r>
            <a:r>
              <a:rPr lang="en-CA" sz="1200" dirty="0" err="1"/>
              <a:t>KeyPoint</a:t>
            </a:r>
            <a:r>
              <a:rPr lang="en-CA" sz="1200" dirty="0"/>
              <a:t>&gt; keypoints1, keypoints2;</a:t>
            </a:r>
          </a:p>
          <a:p>
            <a:r>
              <a:rPr lang="en-CA" sz="1200" dirty="0"/>
              <a:t>    cv::Mat descriptors1, descriptors2;</a:t>
            </a:r>
          </a:p>
          <a:p>
            <a:r>
              <a:rPr lang="en-CA" sz="1200" dirty="0"/>
              <a:t>    sift-&gt;</a:t>
            </a:r>
            <a:r>
              <a:rPr lang="en-CA" sz="1200" dirty="0" err="1"/>
              <a:t>detectAndCompute</a:t>
            </a:r>
            <a:r>
              <a:rPr lang="en-CA" sz="1200" dirty="0"/>
              <a:t>(image1, cv::</a:t>
            </a:r>
            <a:r>
              <a:rPr lang="en-CA" sz="1200" dirty="0" err="1"/>
              <a:t>noArray</a:t>
            </a:r>
            <a:r>
              <a:rPr lang="en-CA" sz="1200" dirty="0"/>
              <a:t>(), keypoints1, descriptors1);</a:t>
            </a:r>
          </a:p>
          <a:p>
            <a:r>
              <a:rPr lang="en-CA" sz="1200" dirty="0"/>
              <a:t>    sift-&gt;</a:t>
            </a:r>
            <a:r>
              <a:rPr lang="en-CA" sz="1200" dirty="0" err="1"/>
              <a:t>detectAndCompute</a:t>
            </a:r>
            <a:r>
              <a:rPr lang="en-CA" sz="1200" dirty="0"/>
              <a:t>(image2, cv::</a:t>
            </a:r>
            <a:r>
              <a:rPr lang="en-CA" sz="1200" dirty="0" err="1"/>
              <a:t>noArray</a:t>
            </a:r>
            <a:r>
              <a:rPr lang="en-CA" sz="1200" dirty="0"/>
              <a:t>(), keypoints2, descriptors2);</a:t>
            </a:r>
          </a:p>
          <a:p>
            <a:endParaRPr lang="en-CA" sz="1200" dirty="0"/>
          </a:p>
          <a:p>
            <a:r>
              <a:rPr lang="en-CA" sz="1200" dirty="0"/>
              <a:t>    // Feature matching using SIFT descriptors</a:t>
            </a:r>
          </a:p>
          <a:p>
            <a:r>
              <a:rPr lang="en-CA" sz="1200" dirty="0"/>
              <a:t>    cv::</a:t>
            </a:r>
            <a:r>
              <a:rPr lang="en-CA" sz="1200" dirty="0" err="1"/>
              <a:t>BFMatcher</a:t>
            </a:r>
            <a:r>
              <a:rPr lang="en-CA" sz="1200" dirty="0"/>
              <a:t> matcher(cv::NORM_L2);</a:t>
            </a:r>
          </a:p>
          <a:p>
            <a:r>
              <a:rPr lang="en-CA" sz="1200" dirty="0"/>
              <a:t>    std::vector&lt;cv::</a:t>
            </a:r>
            <a:r>
              <a:rPr lang="en-CA" sz="1200" dirty="0" err="1"/>
              <a:t>DMatch</a:t>
            </a:r>
            <a:r>
              <a:rPr lang="en-CA" sz="1200" dirty="0"/>
              <a:t>&gt; matches;</a:t>
            </a:r>
          </a:p>
          <a:p>
            <a:r>
              <a:rPr lang="en-CA" sz="1200" dirty="0"/>
              <a:t>    </a:t>
            </a:r>
            <a:r>
              <a:rPr lang="en-CA" sz="1200" dirty="0" err="1"/>
              <a:t>matcher.match</a:t>
            </a:r>
            <a:r>
              <a:rPr lang="en-CA" sz="1200" dirty="0"/>
              <a:t>(descriptors1, descriptors2, matches);</a:t>
            </a:r>
          </a:p>
          <a:p>
            <a:endParaRPr lang="en-CA" sz="1200" dirty="0"/>
          </a:p>
          <a:p>
            <a:r>
              <a:rPr lang="en-CA" sz="1200" dirty="0"/>
              <a:t>    // Prepare data for Siamese network</a:t>
            </a:r>
          </a:p>
          <a:p>
            <a:r>
              <a:rPr lang="en-CA" sz="1200" dirty="0"/>
              <a:t>    for (const auto&amp; match : matches) {</a:t>
            </a:r>
          </a:p>
          <a:p>
            <a:r>
              <a:rPr lang="en-CA" sz="1200" dirty="0"/>
              <a:t>        cv::Mat patch1 = image1(cv::</a:t>
            </a:r>
            <a:r>
              <a:rPr lang="en-CA" sz="1200" dirty="0" err="1"/>
              <a:t>Rect</a:t>
            </a:r>
            <a:r>
              <a:rPr lang="en-CA" sz="1200" dirty="0"/>
              <a:t>(keypoints1[</a:t>
            </a:r>
            <a:r>
              <a:rPr lang="en-CA" sz="1200" dirty="0" err="1"/>
              <a:t>match.queryIdx</a:t>
            </a:r>
            <a:r>
              <a:rPr lang="en-CA" sz="1200" dirty="0"/>
              <a:t>].</a:t>
            </a:r>
            <a:r>
              <a:rPr lang="en-CA" sz="1200" dirty="0" err="1"/>
              <a:t>pt.x</a:t>
            </a:r>
            <a:r>
              <a:rPr lang="en-CA" sz="1200" dirty="0"/>
              <a:t>, keypoints1[</a:t>
            </a:r>
            <a:r>
              <a:rPr lang="en-CA" sz="1200" dirty="0" err="1"/>
              <a:t>match.queryIdx</a:t>
            </a:r>
            <a:r>
              <a:rPr lang="en-CA" sz="1200" dirty="0"/>
              <a:t>].</a:t>
            </a:r>
            <a:r>
              <a:rPr lang="en-CA" sz="1200" dirty="0" err="1"/>
              <a:t>pt.y</a:t>
            </a:r>
            <a:r>
              <a:rPr lang="en-CA" sz="1200" dirty="0"/>
              <a:t>, 64, 64));</a:t>
            </a:r>
          </a:p>
          <a:p>
            <a:r>
              <a:rPr lang="en-CA" sz="1200" dirty="0"/>
              <a:t>        cv::Mat patch2 = image2(cv::</a:t>
            </a:r>
            <a:r>
              <a:rPr lang="en-CA" sz="1200" dirty="0" err="1"/>
              <a:t>Rect</a:t>
            </a:r>
            <a:r>
              <a:rPr lang="en-CA" sz="1200" dirty="0"/>
              <a:t>(keypoints2[</a:t>
            </a:r>
            <a:r>
              <a:rPr lang="en-CA" sz="1200" dirty="0" err="1"/>
              <a:t>match.trainIdx</a:t>
            </a:r>
            <a:r>
              <a:rPr lang="en-CA" sz="1200" dirty="0"/>
              <a:t>].</a:t>
            </a:r>
            <a:r>
              <a:rPr lang="en-CA" sz="1200" dirty="0" err="1"/>
              <a:t>pt.x</a:t>
            </a:r>
            <a:r>
              <a:rPr lang="en-CA" sz="1200" dirty="0"/>
              <a:t>, keypoints2[</a:t>
            </a:r>
            <a:r>
              <a:rPr lang="en-CA" sz="1200" dirty="0" err="1"/>
              <a:t>match.trainIdx</a:t>
            </a:r>
            <a:r>
              <a:rPr lang="en-CA" sz="1200" dirty="0"/>
              <a:t>].</a:t>
            </a:r>
            <a:r>
              <a:rPr lang="en-CA" sz="1200" dirty="0" err="1"/>
              <a:t>pt.y</a:t>
            </a:r>
            <a:r>
              <a:rPr lang="en-CA" sz="1200" dirty="0"/>
              <a:t>, 64, 64));</a:t>
            </a:r>
          </a:p>
          <a:p>
            <a:r>
              <a:rPr lang="en-CA" sz="1200" dirty="0"/>
              <a:t>        </a:t>
            </a:r>
            <a:r>
              <a:rPr lang="en-CA" sz="1200" dirty="0" err="1"/>
              <a:t>tensorflow</a:t>
            </a:r>
            <a:r>
              <a:rPr lang="en-CA" sz="1200" dirty="0"/>
              <a:t>::Tensor input_tensor1(</a:t>
            </a:r>
            <a:r>
              <a:rPr lang="en-CA" sz="1200" dirty="0" err="1"/>
              <a:t>tensorflow</a:t>
            </a:r>
            <a:r>
              <a:rPr lang="en-CA" sz="1200" dirty="0"/>
              <a:t>::DT_FLOAT, </a:t>
            </a:r>
            <a:r>
              <a:rPr lang="en-CA" sz="1200" dirty="0" err="1"/>
              <a:t>tensorflow</a:t>
            </a:r>
            <a:r>
              <a:rPr lang="en-CA" sz="1200" dirty="0"/>
              <a:t>::</a:t>
            </a:r>
            <a:r>
              <a:rPr lang="en-CA" sz="1200" dirty="0" err="1"/>
              <a:t>TensorShape</a:t>
            </a:r>
            <a:r>
              <a:rPr lang="en-CA" sz="1200" dirty="0"/>
              <a:t>({1, 64, 64, 1}));</a:t>
            </a:r>
          </a:p>
          <a:p>
            <a:r>
              <a:rPr lang="en-CA" sz="1200" dirty="0"/>
              <a:t>        </a:t>
            </a:r>
            <a:r>
              <a:rPr lang="en-CA" sz="1200" dirty="0" err="1"/>
              <a:t>tensorflow</a:t>
            </a:r>
            <a:r>
              <a:rPr lang="en-CA" sz="1200" dirty="0"/>
              <a:t>::Tensor input_tensor2(</a:t>
            </a:r>
            <a:r>
              <a:rPr lang="en-CA" sz="1200" dirty="0" err="1"/>
              <a:t>tensorflow</a:t>
            </a:r>
            <a:r>
              <a:rPr lang="en-CA" sz="1200" dirty="0"/>
              <a:t>::DT_FLOAT, </a:t>
            </a:r>
            <a:r>
              <a:rPr lang="en-CA" sz="1200" dirty="0" err="1"/>
              <a:t>tensorflow</a:t>
            </a:r>
            <a:r>
              <a:rPr lang="en-CA" sz="1200" dirty="0"/>
              <a:t>::</a:t>
            </a:r>
            <a:r>
              <a:rPr lang="en-CA" sz="1200" dirty="0" err="1"/>
              <a:t>TensorShape</a:t>
            </a:r>
            <a:r>
              <a:rPr lang="en-CA" sz="1200" dirty="0"/>
              <a:t>({1, 64, 64, 1}));</a:t>
            </a:r>
          </a:p>
          <a:p>
            <a:r>
              <a:rPr lang="en-CA" sz="1200" dirty="0"/>
              <a:t>        // Fill input tensors with patch data...</a:t>
            </a:r>
          </a:p>
          <a:p>
            <a:endParaRPr lang="en-CA" sz="1200" dirty="0"/>
          </a:p>
          <a:p>
            <a:r>
              <a:rPr lang="en-CA" sz="1200" dirty="0"/>
              <a:t>        // Run the Siamese network session</a:t>
            </a:r>
          </a:p>
          <a:p>
            <a:r>
              <a:rPr lang="en-CA" sz="1200" dirty="0"/>
              <a:t>        std::vector&lt;</a:t>
            </a:r>
            <a:r>
              <a:rPr lang="en-CA" sz="1200" dirty="0" err="1"/>
              <a:t>tensorflow</a:t>
            </a:r>
            <a:r>
              <a:rPr lang="en-CA" sz="1200" dirty="0"/>
              <a:t>::Tensor&gt; outputs;</a:t>
            </a:r>
          </a:p>
          <a:p>
            <a:r>
              <a:rPr lang="en-CA" sz="1200" dirty="0"/>
              <a:t>        </a:t>
            </a:r>
            <a:r>
              <a:rPr lang="en-CA" sz="1200" dirty="0" err="1"/>
              <a:t>siameseSession</a:t>
            </a:r>
            <a:r>
              <a:rPr lang="en-CA" sz="1200" dirty="0"/>
              <a:t>-&gt;Run({{"input1", input_tensor1}, {"input2", input_tensor2}}, {"output"}, {}, &amp;outputs);</a:t>
            </a:r>
          </a:p>
          <a:p>
            <a:r>
              <a:rPr lang="en-CA" sz="1200" dirty="0"/>
              <a:t>        // Process outputs for similarity...</a:t>
            </a:r>
          </a:p>
          <a:p>
            <a:r>
              <a:rPr lang="en-CA" sz="1200" dirty="0"/>
              <a:t>    }</a:t>
            </a:r>
          </a:p>
          <a:p>
            <a:r>
              <a:rPr lang="en-CA" sz="1200" dirty="0"/>
              <a:t>}</a:t>
            </a:r>
          </a:p>
        </p:txBody>
      </p:sp>
    </p:spTree>
    <p:extLst>
      <p:ext uri="{BB962C8B-B14F-4D97-AF65-F5344CB8AC3E}">
        <p14:creationId xmlns:p14="http://schemas.microsoft.com/office/powerpoint/2010/main" val="390645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B83F7-7424-3EAA-5FC3-2D27AD2CD23C}"/>
              </a:ext>
            </a:extLst>
          </p:cNvPr>
          <p:cNvSpPr txBox="1"/>
          <p:nvPr/>
        </p:nvSpPr>
        <p:spPr>
          <a:xfrm>
            <a:off x="434566" y="316870"/>
            <a:ext cx="10791731" cy="4832092"/>
          </a:xfrm>
          <a:prstGeom prst="rect">
            <a:avLst/>
          </a:prstGeom>
          <a:noFill/>
        </p:spPr>
        <p:txBody>
          <a:bodyPr wrap="square">
            <a:spAutoFit/>
          </a:bodyPr>
          <a:lstStyle/>
          <a:p>
            <a:r>
              <a:rPr lang="en-CA" sz="1400" dirty="0"/>
              <a:t>// Data Fusion using Bayesian data fusion combined with attention mechanisms</a:t>
            </a:r>
          </a:p>
          <a:p>
            <a:r>
              <a:rPr lang="en-CA" sz="1400" dirty="0"/>
              <a:t>void </a:t>
            </a:r>
            <a:r>
              <a:rPr lang="en-CA" sz="1400" dirty="0" err="1"/>
              <a:t>fuseDataWithBayesianAndAttention</a:t>
            </a:r>
            <a:r>
              <a:rPr lang="en-CA" sz="1400" dirty="0"/>
              <a:t>(const std::vector&lt;Eigen::</a:t>
            </a:r>
            <a:r>
              <a:rPr lang="en-CA" sz="1400" dirty="0" err="1"/>
              <a:t>VectorXd</a:t>
            </a:r>
            <a:r>
              <a:rPr lang="en-CA" sz="1400" dirty="0"/>
              <a:t>&gt;&amp; </a:t>
            </a:r>
            <a:r>
              <a:rPr lang="en-CA" sz="1400" dirty="0" err="1"/>
              <a:t>predictionsSAR</a:t>
            </a:r>
            <a:r>
              <a:rPr lang="en-CA" sz="1400" dirty="0"/>
              <a:t>, const std::vector&lt;Eigen::</a:t>
            </a:r>
            <a:r>
              <a:rPr lang="en-CA" sz="1400" dirty="0" err="1"/>
              <a:t>VectorXd</a:t>
            </a:r>
            <a:r>
              <a:rPr lang="en-CA" sz="1400" dirty="0"/>
              <a:t>&gt;&amp; </a:t>
            </a:r>
            <a:r>
              <a:rPr lang="en-CA" sz="1400" dirty="0" err="1"/>
              <a:t>detectionsEOIR</a:t>
            </a:r>
            <a:r>
              <a:rPr lang="en-CA" sz="1400" dirty="0"/>
              <a:t>, </a:t>
            </a:r>
            <a:r>
              <a:rPr lang="en-CA" sz="1400" dirty="0" err="1"/>
              <a:t>tensorflow</a:t>
            </a:r>
            <a:r>
              <a:rPr lang="en-CA" sz="1400" dirty="0"/>
              <a:t>::Session* </a:t>
            </a:r>
            <a:r>
              <a:rPr lang="en-CA" sz="1400" dirty="0" err="1"/>
              <a:t>attentionSession</a:t>
            </a:r>
            <a:r>
              <a:rPr lang="en-CA" sz="1400" dirty="0"/>
              <a:t>) {</a:t>
            </a:r>
          </a:p>
          <a:p>
            <a:r>
              <a:rPr lang="en-CA" sz="1400" dirty="0"/>
              <a:t>    // Bayesian Data Fusion initialization</a:t>
            </a:r>
          </a:p>
          <a:p>
            <a:r>
              <a:rPr lang="en-CA" sz="1400" dirty="0"/>
              <a:t>    bayes::Gaussian </a:t>
            </a:r>
            <a:r>
              <a:rPr lang="en-CA" sz="1400" dirty="0" err="1"/>
              <a:t>multiSensorFusion</a:t>
            </a:r>
            <a:r>
              <a:rPr lang="en-CA" sz="1400" dirty="0"/>
              <a:t>;</a:t>
            </a:r>
          </a:p>
          <a:p>
            <a:endParaRPr lang="en-CA" sz="1400" dirty="0"/>
          </a:p>
          <a:p>
            <a:r>
              <a:rPr lang="en-CA" sz="1400" dirty="0"/>
              <a:t>    for (</a:t>
            </a:r>
            <a:r>
              <a:rPr lang="en-CA" sz="1400" dirty="0" err="1"/>
              <a:t>size_t</a:t>
            </a:r>
            <a:r>
              <a:rPr lang="en-CA" sz="1400" dirty="0"/>
              <a:t> i = 0; i &lt; </a:t>
            </a:r>
            <a:r>
              <a:rPr lang="en-CA" sz="1400" dirty="0" err="1"/>
              <a:t>predictionsSAR.size</a:t>
            </a:r>
            <a:r>
              <a:rPr lang="en-CA" sz="1400" dirty="0"/>
              <a:t>(); ++i) {</a:t>
            </a:r>
          </a:p>
          <a:p>
            <a:r>
              <a:rPr lang="en-CA" sz="1400" dirty="0"/>
              <a:t>        </a:t>
            </a:r>
            <a:r>
              <a:rPr lang="en-CA" sz="1400" dirty="0" err="1"/>
              <a:t>multiSensorFusion.update</a:t>
            </a:r>
            <a:r>
              <a:rPr lang="en-CA" sz="1400" dirty="0"/>
              <a:t>(</a:t>
            </a:r>
            <a:r>
              <a:rPr lang="en-CA" sz="1400" dirty="0" err="1"/>
              <a:t>predictionsSAR</a:t>
            </a:r>
            <a:r>
              <a:rPr lang="en-CA" sz="1400" dirty="0"/>
              <a:t>[i], </a:t>
            </a:r>
            <a:r>
              <a:rPr lang="en-CA" sz="1400" dirty="0" err="1"/>
              <a:t>detectionsEOIR</a:t>
            </a:r>
            <a:r>
              <a:rPr lang="en-CA" sz="1400" dirty="0"/>
              <a:t>[i]);</a:t>
            </a:r>
          </a:p>
          <a:p>
            <a:r>
              <a:rPr lang="en-CA" sz="1400" dirty="0"/>
              <a:t>    }</a:t>
            </a:r>
          </a:p>
          <a:p>
            <a:endParaRPr lang="en-CA" sz="1400" dirty="0"/>
          </a:p>
          <a:p>
            <a:r>
              <a:rPr lang="en-CA" sz="1400" dirty="0"/>
              <a:t>    // Prepare data for Attention Mechanism</a:t>
            </a:r>
          </a:p>
          <a:p>
            <a:r>
              <a:rPr lang="en-CA" sz="1400" dirty="0"/>
              <a:t>    </a:t>
            </a:r>
            <a:r>
              <a:rPr lang="en-CA" sz="1400" dirty="0" err="1"/>
              <a:t>tensorflow</a:t>
            </a:r>
            <a:r>
              <a:rPr lang="en-CA" sz="1400" dirty="0"/>
              <a:t>::Tensor </a:t>
            </a:r>
            <a:r>
              <a:rPr lang="en-CA" sz="1400" dirty="0" err="1"/>
              <a:t>input_tensor</a:t>
            </a:r>
            <a:r>
              <a:rPr lang="en-CA" sz="1400" dirty="0"/>
              <a:t>(</a:t>
            </a:r>
            <a:r>
              <a:rPr lang="en-CA" sz="1400" dirty="0" err="1"/>
              <a:t>tensorflow</a:t>
            </a:r>
            <a:r>
              <a:rPr lang="en-CA" sz="1400" dirty="0"/>
              <a:t>::DT_FLOAT, </a:t>
            </a:r>
            <a:r>
              <a:rPr lang="en-CA" sz="1400" dirty="0" err="1"/>
              <a:t>tensorflow</a:t>
            </a:r>
            <a:r>
              <a:rPr lang="en-CA" sz="1400" dirty="0"/>
              <a:t>::</a:t>
            </a:r>
            <a:r>
              <a:rPr lang="en-CA" sz="1400" dirty="0" err="1"/>
              <a:t>TensorShape</a:t>
            </a:r>
            <a:r>
              <a:rPr lang="en-CA" sz="1400" dirty="0"/>
              <a:t>({1, </a:t>
            </a:r>
            <a:r>
              <a:rPr lang="en-CA" sz="1400" dirty="0" err="1"/>
              <a:t>predictionsSAR.size</a:t>
            </a:r>
            <a:r>
              <a:rPr lang="en-CA" sz="1400" dirty="0"/>
              <a:t>(), 4}));</a:t>
            </a:r>
          </a:p>
          <a:p>
            <a:r>
              <a:rPr lang="en-CA" sz="1400" dirty="0"/>
              <a:t>    auto </a:t>
            </a:r>
            <a:r>
              <a:rPr lang="en-CA" sz="1400" dirty="0" err="1"/>
              <a:t>input_map</a:t>
            </a:r>
            <a:r>
              <a:rPr lang="en-CA" sz="1400" dirty="0"/>
              <a:t> = </a:t>
            </a:r>
            <a:r>
              <a:rPr lang="en-CA" sz="1400" dirty="0" err="1"/>
              <a:t>input_tensor.tensor</a:t>
            </a:r>
            <a:r>
              <a:rPr lang="en-CA" sz="1400" dirty="0"/>
              <a:t>&lt;float, 3&gt;();</a:t>
            </a:r>
          </a:p>
          <a:p>
            <a:r>
              <a:rPr lang="en-CA" sz="1400" dirty="0"/>
              <a:t>    for (</a:t>
            </a:r>
            <a:r>
              <a:rPr lang="en-CA" sz="1400" dirty="0" err="1"/>
              <a:t>size_t</a:t>
            </a:r>
            <a:r>
              <a:rPr lang="en-CA" sz="1400" dirty="0"/>
              <a:t> i = 0; i &lt; </a:t>
            </a:r>
            <a:r>
              <a:rPr lang="en-CA" sz="1400" dirty="0" err="1"/>
              <a:t>predictionsSAR.size</a:t>
            </a:r>
            <a:r>
              <a:rPr lang="en-CA" sz="1400" dirty="0"/>
              <a:t>(); ++i) {</a:t>
            </a:r>
          </a:p>
          <a:p>
            <a:r>
              <a:rPr lang="en-CA" sz="1400" dirty="0"/>
              <a:t>        // Fill input tensor with fused data...</a:t>
            </a:r>
          </a:p>
          <a:p>
            <a:r>
              <a:rPr lang="en-CA" sz="1400" dirty="0"/>
              <a:t>    }</a:t>
            </a:r>
          </a:p>
          <a:p>
            <a:endParaRPr lang="en-CA" sz="1400" dirty="0"/>
          </a:p>
          <a:p>
            <a:r>
              <a:rPr lang="en-CA" sz="1400" dirty="0"/>
              <a:t>    // Run the Attention Mechanism session</a:t>
            </a:r>
          </a:p>
          <a:p>
            <a:r>
              <a:rPr lang="en-CA" sz="1400" dirty="0"/>
              <a:t>    std::vector&lt;</a:t>
            </a:r>
            <a:r>
              <a:rPr lang="en-CA" sz="1400" dirty="0" err="1"/>
              <a:t>tensorflow</a:t>
            </a:r>
            <a:r>
              <a:rPr lang="en-CA" sz="1400" dirty="0"/>
              <a:t>::Tensor&gt; outputs;</a:t>
            </a:r>
          </a:p>
          <a:p>
            <a:r>
              <a:rPr lang="en-CA" sz="1400" dirty="0"/>
              <a:t>    </a:t>
            </a:r>
            <a:r>
              <a:rPr lang="en-CA" sz="1400" dirty="0" err="1"/>
              <a:t>attentionSession</a:t>
            </a:r>
            <a:r>
              <a:rPr lang="en-CA" sz="1400" dirty="0"/>
              <a:t>-&gt;Run({{"input", </a:t>
            </a:r>
            <a:r>
              <a:rPr lang="en-CA" sz="1400" dirty="0" err="1"/>
              <a:t>input_tensor</a:t>
            </a:r>
            <a:r>
              <a:rPr lang="en-CA" sz="1400" dirty="0"/>
              <a:t>}}, {"output"}, {}, &amp;outputs);</a:t>
            </a:r>
          </a:p>
          <a:p>
            <a:r>
              <a:rPr lang="en-CA" sz="1400" dirty="0"/>
              <a:t>    // Process outputs for dynamically weighing the importance of different data sources...</a:t>
            </a:r>
          </a:p>
          <a:p>
            <a:r>
              <a:rPr lang="en-CA" sz="1400" dirty="0"/>
              <a:t>}</a:t>
            </a:r>
          </a:p>
        </p:txBody>
      </p:sp>
    </p:spTree>
    <p:extLst>
      <p:ext uri="{BB962C8B-B14F-4D97-AF65-F5344CB8AC3E}">
        <p14:creationId xmlns:p14="http://schemas.microsoft.com/office/powerpoint/2010/main" val="3251539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99D13-277B-AE48-29A0-6C8FFFEFA1BF}"/>
              </a:ext>
            </a:extLst>
          </p:cNvPr>
          <p:cNvSpPr txBox="1"/>
          <p:nvPr/>
        </p:nvSpPr>
        <p:spPr>
          <a:xfrm>
            <a:off x="153908" y="0"/>
            <a:ext cx="11063335" cy="6924973"/>
          </a:xfrm>
          <a:prstGeom prst="rect">
            <a:avLst/>
          </a:prstGeom>
          <a:noFill/>
        </p:spPr>
        <p:txBody>
          <a:bodyPr wrap="square">
            <a:spAutoFit/>
          </a:bodyPr>
          <a:lstStyle/>
          <a:p>
            <a:r>
              <a:rPr lang="en-CA" sz="1200" dirty="0"/>
              <a:t>int main() {</a:t>
            </a:r>
          </a:p>
          <a:p>
            <a:r>
              <a:rPr lang="en-CA" sz="1200" dirty="0"/>
              <a:t>    // Example usage of the implemented functions</a:t>
            </a:r>
          </a:p>
          <a:p>
            <a:endParaRPr lang="en-CA" sz="1200" dirty="0"/>
          </a:p>
          <a:p>
            <a:r>
              <a:rPr lang="en-CA" sz="1200" dirty="0"/>
              <a:t>    // Load images and SAR frames</a:t>
            </a:r>
          </a:p>
          <a:p>
            <a:r>
              <a:rPr lang="en-CA" sz="1200" dirty="0"/>
              <a:t>    cv::Mat image1 = cv::</a:t>
            </a:r>
            <a:r>
              <a:rPr lang="en-CA" sz="1200" dirty="0" err="1"/>
              <a:t>imread</a:t>
            </a:r>
            <a:r>
              <a:rPr lang="en-CA" sz="1200" dirty="0"/>
              <a:t>("path_to_image1");</a:t>
            </a:r>
          </a:p>
          <a:p>
            <a:r>
              <a:rPr lang="en-CA" sz="1200" dirty="0"/>
              <a:t>    cv::Mat image2 = cv::</a:t>
            </a:r>
            <a:r>
              <a:rPr lang="en-CA" sz="1200" dirty="0" err="1"/>
              <a:t>imread</a:t>
            </a:r>
            <a:r>
              <a:rPr lang="en-CA" sz="1200" dirty="0"/>
              <a:t>("path_to_image2");</a:t>
            </a:r>
          </a:p>
          <a:p>
            <a:r>
              <a:rPr lang="en-CA" sz="1200" dirty="0"/>
              <a:t>    std::vector&lt;cv::Mat&gt; </a:t>
            </a:r>
            <a:r>
              <a:rPr lang="en-CA" sz="1200" dirty="0" err="1"/>
              <a:t>sarFrames</a:t>
            </a:r>
            <a:r>
              <a:rPr lang="en-CA" sz="1200" dirty="0"/>
              <a:t>; // Load SAR frames</a:t>
            </a:r>
          </a:p>
          <a:p>
            <a:endParaRPr lang="en-CA" sz="1200" dirty="0"/>
          </a:p>
          <a:p>
            <a:r>
              <a:rPr lang="en-CA" sz="1200" dirty="0"/>
              <a:t>    // Initialize TensorFlow sessions for CNN-LSTM, Siamese network, and Attention Mechanism</a:t>
            </a:r>
          </a:p>
          <a:p>
            <a:r>
              <a:rPr lang="en-CA" sz="1200" dirty="0"/>
              <a:t>    </a:t>
            </a:r>
            <a:r>
              <a:rPr lang="en-CA" sz="1200" dirty="0" err="1"/>
              <a:t>tensorflow</a:t>
            </a:r>
            <a:r>
              <a:rPr lang="en-CA" sz="1200" dirty="0"/>
              <a:t>::Session* </a:t>
            </a:r>
            <a:r>
              <a:rPr lang="en-CA" sz="1200" dirty="0" err="1"/>
              <a:t>cnnLstmSession</a:t>
            </a:r>
            <a:r>
              <a:rPr lang="en-CA" sz="1200" dirty="0"/>
              <a:t>;</a:t>
            </a:r>
          </a:p>
          <a:p>
            <a:r>
              <a:rPr lang="en-CA" sz="1200" dirty="0"/>
              <a:t>    </a:t>
            </a:r>
            <a:r>
              <a:rPr lang="en-CA" sz="1200" dirty="0" err="1"/>
              <a:t>tensorflow</a:t>
            </a:r>
            <a:r>
              <a:rPr lang="en-CA" sz="1200" dirty="0"/>
              <a:t>::Status </a:t>
            </a:r>
            <a:r>
              <a:rPr lang="en-CA" sz="1200" dirty="0" err="1"/>
              <a:t>status</a:t>
            </a:r>
            <a:r>
              <a:rPr lang="en-CA" sz="1200" dirty="0"/>
              <a:t> = </a:t>
            </a:r>
            <a:r>
              <a:rPr lang="en-CA" sz="1200" dirty="0" err="1"/>
              <a:t>tensorflow</a:t>
            </a:r>
            <a:r>
              <a:rPr lang="en-CA" sz="1200" dirty="0"/>
              <a:t>::</a:t>
            </a:r>
            <a:r>
              <a:rPr lang="en-CA" sz="1200" dirty="0" err="1"/>
              <a:t>NewSession</a:t>
            </a:r>
            <a:r>
              <a:rPr lang="en-CA" sz="1200" dirty="0"/>
              <a:t>(</a:t>
            </a:r>
            <a:r>
              <a:rPr lang="en-CA" sz="1200" dirty="0" err="1"/>
              <a:t>tensorflow</a:t>
            </a:r>
            <a:r>
              <a:rPr lang="en-CA" sz="1200" dirty="0"/>
              <a:t>::</a:t>
            </a:r>
            <a:r>
              <a:rPr lang="en-CA" sz="1200" dirty="0" err="1"/>
              <a:t>SessionOptions</a:t>
            </a:r>
            <a:r>
              <a:rPr lang="en-CA" sz="1200" dirty="0"/>
              <a:t>(), &amp;</a:t>
            </a:r>
            <a:r>
              <a:rPr lang="en-CA" sz="1200" dirty="0" err="1"/>
              <a:t>cnnLstmSession</a:t>
            </a:r>
            <a:r>
              <a:rPr lang="en-CA" sz="1200" dirty="0"/>
              <a:t>);</a:t>
            </a:r>
          </a:p>
          <a:p>
            <a:r>
              <a:rPr lang="en-CA" sz="1200" dirty="0"/>
              <a:t>    // Load the pre-trained CNN-LSTM model...</a:t>
            </a:r>
          </a:p>
          <a:p>
            <a:endParaRPr lang="en-CA" sz="1200" dirty="0"/>
          </a:p>
          <a:p>
            <a:r>
              <a:rPr lang="en-CA" sz="1200" dirty="0"/>
              <a:t>    </a:t>
            </a:r>
            <a:r>
              <a:rPr lang="en-CA" sz="1200" dirty="0" err="1"/>
              <a:t>tensorflow</a:t>
            </a:r>
            <a:r>
              <a:rPr lang="en-CA" sz="1200" dirty="0"/>
              <a:t>::Session* </a:t>
            </a:r>
            <a:r>
              <a:rPr lang="en-CA" sz="1200" dirty="0" err="1"/>
              <a:t>siameseSession</a:t>
            </a:r>
            <a:r>
              <a:rPr lang="en-CA" sz="1200" dirty="0"/>
              <a:t>;</a:t>
            </a:r>
          </a:p>
          <a:p>
            <a:r>
              <a:rPr lang="en-CA" sz="1200" dirty="0"/>
              <a:t>    status = </a:t>
            </a:r>
            <a:r>
              <a:rPr lang="en-CA" sz="1200" dirty="0" err="1"/>
              <a:t>tensorflow</a:t>
            </a:r>
            <a:r>
              <a:rPr lang="en-CA" sz="1200" dirty="0"/>
              <a:t>::</a:t>
            </a:r>
            <a:r>
              <a:rPr lang="en-CA" sz="1200" dirty="0" err="1"/>
              <a:t>NewSession</a:t>
            </a:r>
            <a:r>
              <a:rPr lang="en-CA" sz="1200" dirty="0"/>
              <a:t>(</a:t>
            </a:r>
            <a:r>
              <a:rPr lang="en-CA" sz="1200" dirty="0" err="1"/>
              <a:t>tensorflow</a:t>
            </a:r>
            <a:r>
              <a:rPr lang="en-CA" sz="1200" dirty="0"/>
              <a:t>::</a:t>
            </a:r>
            <a:r>
              <a:rPr lang="en-CA" sz="1200" dirty="0" err="1"/>
              <a:t>SessionOptions</a:t>
            </a:r>
            <a:r>
              <a:rPr lang="en-CA" sz="1200" dirty="0"/>
              <a:t>(), &amp;</a:t>
            </a:r>
            <a:r>
              <a:rPr lang="en-CA" sz="1200" dirty="0" err="1"/>
              <a:t>siameseSession</a:t>
            </a:r>
            <a:r>
              <a:rPr lang="en-CA" sz="1200" dirty="0"/>
              <a:t>);</a:t>
            </a:r>
          </a:p>
          <a:p>
            <a:r>
              <a:rPr lang="en-CA" sz="1200" dirty="0"/>
              <a:t>    // Load the pre-trained Siamese network model...</a:t>
            </a:r>
          </a:p>
          <a:p>
            <a:endParaRPr lang="en-CA" sz="1200" dirty="0"/>
          </a:p>
          <a:p>
            <a:r>
              <a:rPr lang="en-CA" sz="1200" dirty="0"/>
              <a:t>    </a:t>
            </a:r>
            <a:r>
              <a:rPr lang="en-CA" sz="1200" dirty="0" err="1"/>
              <a:t>tensorflow</a:t>
            </a:r>
            <a:r>
              <a:rPr lang="en-CA" sz="1200" dirty="0"/>
              <a:t>::Session* </a:t>
            </a:r>
            <a:r>
              <a:rPr lang="en-CA" sz="1200" dirty="0" err="1"/>
              <a:t>attentionSession</a:t>
            </a:r>
            <a:r>
              <a:rPr lang="en-CA" sz="1200" dirty="0"/>
              <a:t>;</a:t>
            </a:r>
          </a:p>
          <a:p>
            <a:r>
              <a:rPr lang="en-CA" sz="1200" dirty="0"/>
              <a:t>    status = </a:t>
            </a:r>
            <a:r>
              <a:rPr lang="en-CA" sz="1200" dirty="0" err="1"/>
              <a:t>tensorflow</a:t>
            </a:r>
            <a:r>
              <a:rPr lang="en-CA" sz="1200" dirty="0"/>
              <a:t>::</a:t>
            </a:r>
            <a:r>
              <a:rPr lang="en-CA" sz="1200" dirty="0" err="1"/>
              <a:t>NewSession</a:t>
            </a:r>
            <a:r>
              <a:rPr lang="en-CA" sz="1200" dirty="0"/>
              <a:t>(</a:t>
            </a:r>
            <a:r>
              <a:rPr lang="en-CA" sz="1200" dirty="0" err="1"/>
              <a:t>tensorflow</a:t>
            </a:r>
            <a:r>
              <a:rPr lang="en-CA" sz="1200" dirty="0"/>
              <a:t>::</a:t>
            </a:r>
            <a:r>
              <a:rPr lang="en-CA" sz="1200" dirty="0" err="1"/>
              <a:t>SessionOptions</a:t>
            </a:r>
            <a:r>
              <a:rPr lang="en-CA" sz="1200" dirty="0"/>
              <a:t>(), &amp;</a:t>
            </a:r>
            <a:r>
              <a:rPr lang="en-CA" sz="1200" dirty="0" err="1"/>
              <a:t>attentionSession</a:t>
            </a:r>
            <a:r>
              <a:rPr lang="en-CA" sz="1200" dirty="0"/>
              <a:t>);</a:t>
            </a:r>
          </a:p>
          <a:p>
            <a:r>
              <a:rPr lang="en-CA" sz="1200" dirty="0"/>
              <a:t>    // Load the pre-trained Attention Mechanism model...</a:t>
            </a:r>
          </a:p>
          <a:p>
            <a:endParaRPr lang="en-CA" sz="1200" dirty="0"/>
          </a:p>
          <a:p>
            <a:r>
              <a:rPr lang="en-CA" sz="1200" dirty="0"/>
              <a:t>    // Example data for tracking and feature matching</a:t>
            </a:r>
          </a:p>
          <a:p>
            <a:r>
              <a:rPr lang="en-CA" sz="1200" dirty="0"/>
              <a:t>    std::vector&lt;Eigen::</a:t>
            </a:r>
            <a:r>
              <a:rPr lang="en-CA" sz="1200" dirty="0" err="1"/>
              <a:t>VectorXd</a:t>
            </a:r>
            <a:r>
              <a:rPr lang="en-CA" sz="1200" dirty="0"/>
              <a:t>&gt; measurements; // Fill with measurement data</a:t>
            </a:r>
          </a:p>
          <a:p>
            <a:r>
              <a:rPr lang="en-CA" sz="1200" dirty="0"/>
              <a:t>    std::vector&lt;Eigen::</a:t>
            </a:r>
            <a:r>
              <a:rPr lang="en-CA" sz="1200" dirty="0" err="1"/>
              <a:t>VectorXd</a:t>
            </a:r>
            <a:r>
              <a:rPr lang="en-CA" sz="1200" dirty="0"/>
              <a:t>&gt; </a:t>
            </a:r>
            <a:r>
              <a:rPr lang="en-CA" sz="1200" dirty="0" err="1"/>
              <a:t>predictionsSAR</a:t>
            </a:r>
            <a:r>
              <a:rPr lang="en-CA" sz="1200" dirty="0"/>
              <a:t>; // Fill with SAR predictions</a:t>
            </a:r>
          </a:p>
          <a:p>
            <a:r>
              <a:rPr lang="en-CA" sz="1200" dirty="0"/>
              <a:t>    std::vector&lt;Eigen::</a:t>
            </a:r>
            <a:r>
              <a:rPr lang="en-CA" sz="1200" dirty="0" err="1"/>
              <a:t>VectorXd</a:t>
            </a:r>
            <a:r>
              <a:rPr lang="en-CA" sz="1200" dirty="0"/>
              <a:t>&gt; </a:t>
            </a:r>
            <a:r>
              <a:rPr lang="en-CA" sz="1200" dirty="0" err="1"/>
              <a:t>detectionsEOIR</a:t>
            </a:r>
            <a:r>
              <a:rPr lang="en-CA" sz="1200" dirty="0"/>
              <a:t>; // Fill with EO/IR detections</a:t>
            </a:r>
          </a:p>
          <a:p>
            <a:endParaRPr lang="en-CA" sz="1200" dirty="0"/>
          </a:p>
          <a:p>
            <a:r>
              <a:rPr lang="en-CA" sz="1200" dirty="0"/>
              <a:t>    // Perform tracking</a:t>
            </a:r>
          </a:p>
          <a:p>
            <a:r>
              <a:rPr lang="en-CA" sz="1200" dirty="0"/>
              <a:t>    </a:t>
            </a:r>
            <a:r>
              <a:rPr lang="en-CA" sz="1200" dirty="0" err="1"/>
              <a:t>trackUsingKalmanAndCNNLSTM</a:t>
            </a:r>
            <a:r>
              <a:rPr lang="en-CA" sz="1200" dirty="0"/>
              <a:t>(measurements, </a:t>
            </a:r>
            <a:r>
              <a:rPr lang="en-CA" sz="1200" dirty="0" err="1"/>
              <a:t>sarFrames</a:t>
            </a:r>
            <a:r>
              <a:rPr lang="en-CA" sz="1200" dirty="0"/>
              <a:t>);</a:t>
            </a:r>
          </a:p>
          <a:p>
            <a:endParaRPr lang="en-CA" sz="1200" dirty="0"/>
          </a:p>
          <a:p>
            <a:r>
              <a:rPr lang="en-CA" sz="1200" dirty="0"/>
              <a:t>    // Perform feature matching</a:t>
            </a:r>
          </a:p>
          <a:p>
            <a:r>
              <a:rPr lang="en-CA" sz="1200" dirty="0"/>
              <a:t>    </a:t>
            </a:r>
            <a:r>
              <a:rPr lang="en-CA" sz="1200" dirty="0" err="1"/>
              <a:t>matchFeaturesUsingSIFTAndSiamese</a:t>
            </a:r>
            <a:r>
              <a:rPr lang="en-CA" sz="1200" dirty="0"/>
              <a:t>(image1, image2, </a:t>
            </a:r>
            <a:r>
              <a:rPr lang="en-CA" sz="1200" dirty="0" err="1"/>
              <a:t>siameseSession</a:t>
            </a:r>
            <a:r>
              <a:rPr lang="en-CA" sz="1200" dirty="0"/>
              <a:t>);</a:t>
            </a:r>
          </a:p>
          <a:p>
            <a:endParaRPr lang="en-CA" sz="1200" dirty="0"/>
          </a:p>
          <a:p>
            <a:r>
              <a:rPr lang="en-CA" sz="1200" dirty="0"/>
              <a:t>    // Perform data fusion</a:t>
            </a:r>
          </a:p>
          <a:p>
            <a:r>
              <a:rPr lang="en-CA" sz="1200" dirty="0"/>
              <a:t>    </a:t>
            </a:r>
            <a:r>
              <a:rPr lang="en-CA" sz="1200" dirty="0" err="1"/>
              <a:t>fuseDataWithBayesianAndAttention</a:t>
            </a:r>
            <a:r>
              <a:rPr lang="en-CA" sz="1200" dirty="0"/>
              <a:t>(</a:t>
            </a:r>
            <a:r>
              <a:rPr lang="en-CA" sz="1200" dirty="0" err="1"/>
              <a:t>predictionsSAR</a:t>
            </a:r>
            <a:r>
              <a:rPr lang="en-CA" sz="1200" dirty="0"/>
              <a:t>, </a:t>
            </a:r>
            <a:r>
              <a:rPr lang="en-CA" sz="1200" dirty="0" err="1"/>
              <a:t>detectionsEOIR</a:t>
            </a:r>
            <a:r>
              <a:rPr lang="en-CA" sz="1200" dirty="0"/>
              <a:t>, </a:t>
            </a:r>
            <a:r>
              <a:rPr lang="en-CA" sz="1200" dirty="0" err="1"/>
              <a:t>attentionSession</a:t>
            </a:r>
            <a:r>
              <a:rPr lang="en-CA" sz="1200" dirty="0"/>
              <a:t>);</a:t>
            </a:r>
          </a:p>
          <a:p>
            <a:endParaRPr lang="en-CA" sz="1200" dirty="0"/>
          </a:p>
          <a:p>
            <a:r>
              <a:rPr lang="en-CA" sz="1200" dirty="0"/>
              <a:t>    return 0;</a:t>
            </a:r>
          </a:p>
          <a:p>
            <a:r>
              <a:rPr lang="en-CA" sz="1200" dirty="0"/>
              <a:t>}</a:t>
            </a:r>
          </a:p>
        </p:txBody>
      </p:sp>
    </p:spTree>
    <p:extLst>
      <p:ext uri="{BB962C8B-B14F-4D97-AF65-F5344CB8AC3E}">
        <p14:creationId xmlns:p14="http://schemas.microsoft.com/office/powerpoint/2010/main" val="4172994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6B7191-261C-46BE-37A4-2C0F66D1AA23}"/>
              </a:ext>
            </a:extLst>
          </p:cNvPr>
          <p:cNvSpPr txBox="1"/>
          <p:nvPr/>
        </p:nvSpPr>
        <p:spPr>
          <a:xfrm>
            <a:off x="570368" y="380246"/>
            <a:ext cx="10683089" cy="5909310"/>
          </a:xfrm>
          <a:prstGeom prst="rect">
            <a:avLst/>
          </a:prstGeom>
          <a:noFill/>
        </p:spPr>
        <p:txBody>
          <a:bodyPr wrap="square">
            <a:spAutoFit/>
          </a:bodyPr>
          <a:lstStyle/>
          <a:p>
            <a:r>
              <a:rPr lang="en-CA" dirty="0"/>
              <a:t>Challenges and considerations for deployment of solution to edge device</a:t>
            </a:r>
          </a:p>
          <a:p>
            <a:endParaRPr lang="en-CA" dirty="0"/>
          </a:p>
          <a:p>
            <a:r>
              <a:rPr lang="en-CA" dirty="0"/>
              <a:t>- Security: Appropriate measures are taken to protect Coast Guard data. (assuming not focus of this project)</a:t>
            </a:r>
          </a:p>
          <a:p>
            <a:r>
              <a:rPr lang="en-CA" dirty="0"/>
              <a:t>	Data Encryption:</a:t>
            </a:r>
          </a:p>
          <a:p>
            <a:r>
              <a:rPr lang="en-CA" dirty="0"/>
              <a:t>		In transit: If applicable, TLS/SSL, etc.</a:t>
            </a:r>
          </a:p>
          <a:p>
            <a:r>
              <a:rPr lang="en-CA" dirty="0"/>
              <a:t>		At rest: Can encrypt database files to protect stored data from </a:t>
            </a:r>
          </a:p>
          <a:p>
            <a:r>
              <a:rPr lang="en-CA" dirty="0"/>
              <a:t>		  unauthorized access. Tools: Transparent Data Encryption (TDE),</a:t>
            </a:r>
          </a:p>
          <a:p>
            <a:r>
              <a:rPr lang="en-CA" dirty="0"/>
              <a:t>		  etc.</a:t>
            </a:r>
          </a:p>
          <a:p>
            <a:r>
              <a:rPr lang="en-CA" dirty="0"/>
              <a:t>	Access Control:</a:t>
            </a:r>
          </a:p>
          <a:p>
            <a:r>
              <a:rPr lang="en-CA" dirty="0"/>
              <a:t>		Can use role-based access control (RBAC) to manage permissions </a:t>
            </a:r>
          </a:p>
          <a:p>
            <a:r>
              <a:rPr lang="en-CA" dirty="0"/>
              <a:t>		  for different users and services.</a:t>
            </a:r>
          </a:p>
          <a:p>
            <a:r>
              <a:rPr lang="en-CA" dirty="0"/>
              <a:t>	Authentication and Authorization:</a:t>
            </a:r>
          </a:p>
          <a:p>
            <a:r>
              <a:rPr lang="en-CA" dirty="0"/>
              <a:t>		If applicable, one can use strong authentication mechanisms such </a:t>
            </a:r>
          </a:p>
          <a:p>
            <a:r>
              <a:rPr lang="en-CA" dirty="0"/>
              <a:t>		  as multi-factor authentication (MFA), OIDC (OpenID Connect), </a:t>
            </a:r>
          </a:p>
          <a:p>
            <a:r>
              <a:rPr lang="en-CA" dirty="0"/>
              <a:t>		  OAuth, SAML, etc.</a:t>
            </a:r>
          </a:p>
          <a:p>
            <a:r>
              <a:rPr lang="en-CA" dirty="0"/>
              <a:t>	Monitoring and Auditing:</a:t>
            </a:r>
          </a:p>
          <a:p>
            <a:r>
              <a:rPr lang="en-CA" dirty="0"/>
              <a:t>		Implement logging and monitoring to track access. Tools: </a:t>
            </a:r>
            <a:r>
              <a:rPr lang="en-CA" dirty="0" err="1"/>
              <a:t>Fluentd</a:t>
            </a:r>
            <a:r>
              <a:rPr lang="en-CA" dirty="0"/>
              <a:t>, </a:t>
            </a:r>
          </a:p>
          <a:p>
            <a:r>
              <a:rPr lang="en-CA" dirty="0"/>
              <a:t>		  Fluent Bit(light-weight, suitable for edge computing), ELK Stack </a:t>
            </a:r>
          </a:p>
          <a:p>
            <a:r>
              <a:rPr lang="en-CA" dirty="0"/>
              <a:t>		  (Elasticsearch, Logstash, Kibana/Grafana), </a:t>
            </a:r>
            <a:r>
              <a:rPr lang="en-CA" dirty="0" err="1"/>
              <a:t>Graylog</a:t>
            </a:r>
            <a:r>
              <a:rPr lang="en-CA" dirty="0"/>
              <a:t> (streamlined</a:t>
            </a:r>
          </a:p>
          <a:p>
            <a:r>
              <a:rPr lang="en-CA" dirty="0"/>
              <a:t>		   ), etc. for log management and analysis.</a:t>
            </a:r>
          </a:p>
        </p:txBody>
      </p:sp>
    </p:spTree>
    <p:extLst>
      <p:ext uri="{BB962C8B-B14F-4D97-AF65-F5344CB8AC3E}">
        <p14:creationId xmlns:p14="http://schemas.microsoft.com/office/powerpoint/2010/main" val="417701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060A8-FDFC-6FC7-415B-E4E28B5C9996}"/>
              </a:ext>
            </a:extLst>
          </p:cNvPr>
          <p:cNvSpPr txBox="1"/>
          <p:nvPr/>
        </p:nvSpPr>
        <p:spPr>
          <a:xfrm>
            <a:off x="660902" y="579422"/>
            <a:ext cx="11054281" cy="2308324"/>
          </a:xfrm>
          <a:prstGeom prst="rect">
            <a:avLst/>
          </a:prstGeom>
          <a:noFill/>
        </p:spPr>
        <p:txBody>
          <a:bodyPr wrap="square">
            <a:spAutoFit/>
          </a:bodyPr>
          <a:lstStyle/>
          <a:p>
            <a:r>
              <a:rPr lang="en-CA" dirty="0"/>
              <a:t>- Performance: Sub-second real-time performance required. Determined by speed of processor, code execution, I/O, etc.</a:t>
            </a:r>
          </a:p>
          <a:p>
            <a:r>
              <a:rPr lang="en-CA" dirty="0"/>
              <a:t>	GPU compatible with CUDA, OpenCL, </a:t>
            </a:r>
            <a:r>
              <a:rPr lang="en-CA" dirty="0" err="1"/>
              <a:t>ROCm</a:t>
            </a:r>
            <a:r>
              <a:rPr lang="en-CA" dirty="0"/>
              <a:t> (Radeon Open Compute),</a:t>
            </a:r>
          </a:p>
          <a:p>
            <a:r>
              <a:rPr lang="en-CA" dirty="0"/>
              <a:t>	   HIP (Heterogeneous-compute Interface for Portability), etc. for parallel computing</a:t>
            </a:r>
          </a:p>
          <a:p>
            <a:r>
              <a:rPr lang="en-CA" dirty="0"/>
              <a:t>	TPU (for TensorFlow)</a:t>
            </a:r>
          </a:p>
          <a:p>
            <a:r>
              <a:rPr lang="en-CA" dirty="0"/>
              <a:t>	Programming Language: C++, because it is the most-common, supported, and customisable</a:t>
            </a:r>
          </a:p>
          <a:p>
            <a:r>
              <a:rPr lang="en-CA" dirty="0"/>
              <a:t>	   language used for performant real-time systems, and also one of the most-commonly-used </a:t>
            </a:r>
          </a:p>
          <a:p>
            <a:r>
              <a:rPr lang="en-CA" dirty="0"/>
              <a:t>	   languages for AI implementations.</a:t>
            </a:r>
          </a:p>
        </p:txBody>
      </p:sp>
    </p:spTree>
    <p:extLst>
      <p:ext uri="{BB962C8B-B14F-4D97-AF65-F5344CB8AC3E}">
        <p14:creationId xmlns:p14="http://schemas.microsoft.com/office/powerpoint/2010/main" val="2945208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8AFB6-BF25-CD91-D9F2-5FFD3DA429D1}"/>
              </a:ext>
            </a:extLst>
          </p:cNvPr>
          <p:cNvSpPr txBox="1"/>
          <p:nvPr/>
        </p:nvSpPr>
        <p:spPr>
          <a:xfrm>
            <a:off x="461727" y="325925"/>
            <a:ext cx="11434526" cy="5755422"/>
          </a:xfrm>
          <a:prstGeom prst="rect">
            <a:avLst/>
          </a:prstGeom>
          <a:noFill/>
        </p:spPr>
        <p:txBody>
          <a:bodyPr wrap="square">
            <a:spAutoFit/>
          </a:bodyPr>
          <a:lstStyle/>
          <a:p>
            <a:r>
              <a:rPr lang="en-CA" sz="1600" dirty="0"/>
              <a:t>- Memory / disk-space: Computation must be done given the limitations. Choice of how to handle data is important (in-memory, persistence, databases, messaging).</a:t>
            </a:r>
          </a:p>
          <a:p>
            <a:r>
              <a:rPr lang="en-CA" sz="1600" dirty="0"/>
              <a:t>	+ Consider using tools like </a:t>
            </a:r>
            <a:r>
              <a:rPr lang="en-CA" sz="1600" dirty="0" err="1"/>
              <a:t>jemalloc</a:t>
            </a:r>
            <a:r>
              <a:rPr lang="en-CA" sz="1600" dirty="0"/>
              <a:t> (low fragmentation, high performance), </a:t>
            </a:r>
            <a:r>
              <a:rPr lang="en-CA" sz="1600" dirty="0" err="1"/>
              <a:t>tcmalloc</a:t>
            </a:r>
            <a:r>
              <a:rPr lang="en-CA" sz="1600" dirty="0"/>
              <a:t> (Thread-Caching Malloc) </a:t>
            </a:r>
          </a:p>
          <a:p>
            <a:r>
              <a:rPr lang="en-CA" sz="1600" dirty="0"/>
              <a:t>	    (fast, scalable, reduces lock contention (by utilising thread-local caches, memory-segregation, </a:t>
            </a:r>
          </a:p>
          <a:p>
            <a:r>
              <a:rPr lang="en-CA" sz="1600" dirty="0"/>
              <a:t>	    reducing lock-hold times, etc.); started by Google) for better memory management and reduced fragmentation.</a:t>
            </a:r>
          </a:p>
          <a:p>
            <a:r>
              <a:rPr lang="en-CA" sz="1600" dirty="0"/>
              <a:t>	+ Database: If persistence is important, </a:t>
            </a:r>
            <a:r>
              <a:rPr lang="en-CA" sz="1600" dirty="0" err="1"/>
              <a:t>RocksDB</a:t>
            </a:r>
            <a:r>
              <a:rPr lang="en-CA" sz="1600" dirty="0"/>
              <a:t> with SSD, else Redis.</a:t>
            </a:r>
          </a:p>
          <a:p>
            <a:r>
              <a:rPr lang="en-CA" sz="1600" dirty="0"/>
              <a:t>		Fast reliable horizontally-scalable NoSQL databases:</a:t>
            </a:r>
          </a:p>
          <a:p>
            <a:r>
              <a:rPr lang="en-CA" sz="1600" dirty="0"/>
              <a:t>			MongoDB, Cassandra may be good for computers of decent size.</a:t>
            </a:r>
          </a:p>
          <a:p>
            <a:r>
              <a:rPr lang="en-CA" sz="1600" dirty="0"/>
              <a:t>		Lighter-weight database for resource-limited edge devices:</a:t>
            </a:r>
          </a:p>
          <a:p>
            <a:r>
              <a:rPr lang="en-CA" sz="1600" dirty="0"/>
              <a:t>			</a:t>
            </a:r>
            <a:r>
              <a:rPr lang="en-CA" sz="1600" dirty="0" err="1"/>
              <a:t>RocksDB</a:t>
            </a:r>
            <a:r>
              <a:rPr lang="en-CA" sz="1600" dirty="0"/>
              <a:t> (fork of Google's </a:t>
            </a:r>
            <a:r>
              <a:rPr lang="en-CA" sz="1600" dirty="0" err="1"/>
              <a:t>LevelDB</a:t>
            </a:r>
            <a:r>
              <a:rPr lang="en-CA" sz="1600" dirty="0"/>
              <a:t>, written in C++, provides official language bindings for C++, </a:t>
            </a:r>
          </a:p>
          <a:p>
            <a:r>
              <a:rPr lang="en-CA" sz="1600" dirty="0"/>
              <a:t>			  free, open-source, has block cache, good for write-heavy loads) </a:t>
            </a:r>
          </a:p>
          <a:p>
            <a:r>
              <a:rPr lang="en-CA" sz="1600" dirty="0"/>
              <a:t>				Data Structures:</a:t>
            </a:r>
          </a:p>
          <a:p>
            <a:r>
              <a:rPr lang="en-CA" sz="1600" dirty="0"/>
              <a:t>				- Log-Structured Merge-Trees (LSM-Trees) (key-value) : Efficient for handling write-heavy </a:t>
            </a:r>
          </a:p>
          <a:p>
            <a:r>
              <a:rPr lang="en-CA" sz="1600" dirty="0"/>
              <a:t>				    workloads by sequentially writing data to immutable files and merging them in </a:t>
            </a:r>
          </a:p>
          <a:p>
            <a:r>
              <a:rPr lang="en-CA" sz="1600" dirty="0"/>
              <a:t>				    the background.  </a:t>
            </a:r>
          </a:p>
          <a:p>
            <a:r>
              <a:rPr lang="en-CA" sz="1600" dirty="0"/>
              <a:t>				- </a:t>
            </a:r>
            <a:r>
              <a:rPr lang="en-CA" sz="1600" dirty="0" err="1"/>
              <a:t>MemTables</a:t>
            </a:r>
            <a:r>
              <a:rPr lang="en-CA" sz="1600" dirty="0"/>
              <a:t>: In-memory key-sorted data structure that holds recent writes (after write </a:t>
            </a:r>
          </a:p>
          <a:p>
            <a:r>
              <a:rPr lang="en-CA" sz="1600" dirty="0"/>
              <a:t>				    to write-ahead log (WAL) in case of crashes) before it is full and they are flushed </a:t>
            </a:r>
          </a:p>
          <a:p>
            <a:r>
              <a:rPr lang="en-CA" sz="1600" dirty="0"/>
              <a:t>				    to disk (</a:t>
            </a:r>
            <a:r>
              <a:rPr lang="en-CA" sz="1600" dirty="0" err="1"/>
              <a:t>SSTables</a:t>
            </a:r>
            <a:r>
              <a:rPr lang="en-CA" sz="1600" dirty="0"/>
              <a:t>).</a:t>
            </a:r>
          </a:p>
          <a:p>
            <a:r>
              <a:rPr lang="en-CA" sz="1600" dirty="0"/>
              <a:t>				- </a:t>
            </a:r>
            <a:r>
              <a:rPr lang="en-CA" sz="1600" dirty="0" err="1"/>
              <a:t>SSTables</a:t>
            </a:r>
            <a:r>
              <a:rPr lang="en-CA" sz="1600" dirty="0"/>
              <a:t> (Sorted String Tables) : Immutable, sorted files that store data on disk.</a:t>
            </a:r>
          </a:p>
          <a:p>
            <a:r>
              <a:rPr lang="en-CA" sz="1600" dirty="0"/>
              <a:t>				- Bloom Filters: For reading, probabilistic data structures to quickly check for </a:t>
            </a:r>
          </a:p>
          <a:p>
            <a:r>
              <a:rPr lang="en-CA" sz="1600" dirty="0"/>
              <a:t>				    the existence of a key in </a:t>
            </a:r>
            <a:r>
              <a:rPr lang="en-CA" sz="1600" dirty="0" err="1"/>
              <a:t>SSTables</a:t>
            </a:r>
            <a:r>
              <a:rPr lang="en-CA" sz="1600" dirty="0"/>
              <a:t>, reducing disk look-ups.</a:t>
            </a:r>
          </a:p>
          <a:p>
            <a:r>
              <a:rPr lang="en-CA" sz="1600" dirty="0"/>
              <a:t>			Redis (popular, reliable, performant, key-value) may be considered but persistence may </a:t>
            </a:r>
          </a:p>
          <a:p>
            <a:r>
              <a:rPr lang="en-CA" sz="1600" dirty="0"/>
              <a:t>			   be relatively challenging to achieve / set up (persistence options: RDB, AOF).</a:t>
            </a:r>
          </a:p>
        </p:txBody>
      </p:sp>
    </p:spTree>
    <p:extLst>
      <p:ext uri="{BB962C8B-B14F-4D97-AF65-F5344CB8AC3E}">
        <p14:creationId xmlns:p14="http://schemas.microsoft.com/office/powerpoint/2010/main" val="205697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1CE6-C762-8A82-D59F-51C5D8300941}"/>
              </a:ext>
            </a:extLst>
          </p:cNvPr>
          <p:cNvSpPr>
            <a:spLocks noGrp="1"/>
          </p:cNvSpPr>
          <p:nvPr>
            <p:ph type="ctrTitle"/>
          </p:nvPr>
        </p:nvSpPr>
        <p:spPr/>
        <p:txBody>
          <a:bodyPr>
            <a:normAutofit fontScale="90000"/>
          </a:bodyPr>
          <a:lstStyle/>
          <a:p>
            <a:r>
              <a:rPr lang="en-US" dirty="0"/>
              <a:t>Thank you for attending my slide-show for how to detect sketchy/dark vessels! </a:t>
            </a:r>
            <a:r>
              <a:rPr lang="en-US" dirty="0">
                <a:sym typeface="Wingdings" panose="05000000000000000000" pitchFamily="2" charset="2"/>
              </a:rPr>
              <a:t></a:t>
            </a:r>
            <a:endParaRPr lang="en-CA" dirty="0"/>
          </a:p>
        </p:txBody>
      </p:sp>
      <p:sp>
        <p:nvSpPr>
          <p:cNvPr id="3" name="Subtitle 2">
            <a:extLst>
              <a:ext uri="{FF2B5EF4-FFF2-40B4-BE49-F238E27FC236}">
                <a16:creationId xmlns:a16="http://schemas.microsoft.com/office/drawing/2014/main" id="{1252ACD0-46B4-8F30-1605-88AE5FBB536E}"/>
              </a:ext>
            </a:extLst>
          </p:cNvPr>
          <p:cNvSpPr>
            <a:spLocks noGrp="1"/>
          </p:cNvSpPr>
          <p:nvPr>
            <p:ph type="subTitle" idx="1"/>
          </p:nvPr>
        </p:nvSpPr>
        <p:spPr>
          <a:xfrm rot="21051390">
            <a:off x="1403927" y="4498109"/>
            <a:ext cx="9144000" cy="1276927"/>
          </a:xfrm>
        </p:spPr>
        <p:txBody>
          <a:bodyPr/>
          <a:lstStyle/>
          <a:p>
            <a:r>
              <a:rPr lang="en-US" dirty="0"/>
              <a:t>Disclaimer: This was put together in a very short time, so there will be many errors and things not considered, and no guarantee for any catch, but maybe some. </a:t>
            </a:r>
            <a:r>
              <a:rPr lang="en-US" dirty="0">
                <a:sym typeface="Wingdings" panose="05000000000000000000" pitchFamily="2" charset="2"/>
              </a:rPr>
              <a:t></a:t>
            </a:r>
            <a:endParaRPr lang="en-CA" dirty="0"/>
          </a:p>
        </p:txBody>
      </p:sp>
      <p:pic>
        <p:nvPicPr>
          <p:cNvPr id="5" name="Graphic 4" descr="Anchor with solid fill">
            <a:extLst>
              <a:ext uri="{FF2B5EF4-FFF2-40B4-BE49-F238E27FC236}">
                <a16:creationId xmlns:a16="http://schemas.microsoft.com/office/drawing/2014/main" id="{BEE3051B-0CED-A331-B064-19F213AFCF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44726" y="5136572"/>
            <a:ext cx="914400" cy="914400"/>
          </a:xfrm>
          <a:prstGeom prst="rect">
            <a:avLst/>
          </a:prstGeom>
        </p:spPr>
      </p:pic>
      <p:pic>
        <p:nvPicPr>
          <p:cNvPr id="7" name="Graphic 6" descr="Cruise ship with solid fill">
            <a:extLst>
              <a:ext uri="{FF2B5EF4-FFF2-40B4-BE49-F238E27FC236}">
                <a16:creationId xmlns:a16="http://schemas.microsoft.com/office/drawing/2014/main" id="{76B45CCD-8A19-B7E8-FB37-C2AB9C9CD9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2972" y="4679372"/>
            <a:ext cx="914400" cy="914400"/>
          </a:xfrm>
          <a:prstGeom prst="rect">
            <a:avLst/>
          </a:prstGeom>
        </p:spPr>
      </p:pic>
      <p:pic>
        <p:nvPicPr>
          <p:cNvPr id="9" name="Graphic 8" descr="Freight with solid fill">
            <a:extLst>
              <a:ext uri="{FF2B5EF4-FFF2-40B4-BE49-F238E27FC236}">
                <a16:creationId xmlns:a16="http://schemas.microsoft.com/office/drawing/2014/main" id="{898D0668-27D8-CE9D-C78C-88F0D0DB9C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78484" y="3659145"/>
            <a:ext cx="914400" cy="914400"/>
          </a:xfrm>
          <a:prstGeom prst="rect">
            <a:avLst/>
          </a:prstGeom>
        </p:spPr>
      </p:pic>
      <p:pic>
        <p:nvPicPr>
          <p:cNvPr id="11" name="Graphic 10" descr="Sail Boat (Like Pirate) with solid fill">
            <a:extLst>
              <a:ext uri="{FF2B5EF4-FFF2-40B4-BE49-F238E27FC236}">
                <a16:creationId xmlns:a16="http://schemas.microsoft.com/office/drawing/2014/main" id="{F9B0A7F6-757B-3CB2-19A8-88765CCA97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63819" y="3509963"/>
            <a:ext cx="914400" cy="914400"/>
          </a:xfrm>
          <a:prstGeom prst="rect">
            <a:avLst/>
          </a:prstGeom>
        </p:spPr>
      </p:pic>
      <p:pic>
        <p:nvPicPr>
          <p:cNvPr id="13" name="Graphic 12" descr="Steering Wheel with solid fill">
            <a:extLst>
              <a:ext uri="{FF2B5EF4-FFF2-40B4-BE49-F238E27FC236}">
                <a16:creationId xmlns:a16="http://schemas.microsoft.com/office/drawing/2014/main" id="{B30E62CD-C7DF-742C-E610-BFDF47EA84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6800" y="2316163"/>
            <a:ext cx="914400" cy="914400"/>
          </a:xfrm>
          <a:prstGeom prst="rect">
            <a:avLst/>
          </a:prstGeom>
        </p:spPr>
      </p:pic>
      <p:pic>
        <p:nvPicPr>
          <p:cNvPr id="15" name="Graphic 14" descr="Take Off with solid fill">
            <a:extLst>
              <a:ext uri="{FF2B5EF4-FFF2-40B4-BE49-F238E27FC236}">
                <a16:creationId xmlns:a16="http://schemas.microsoft.com/office/drawing/2014/main" id="{5AEBD265-FD8C-251F-F1F6-941B1DC532E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64562" y="395431"/>
            <a:ext cx="914400" cy="914400"/>
          </a:xfrm>
          <a:prstGeom prst="rect">
            <a:avLst/>
          </a:prstGeom>
        </p:spPr>
      </p:pic>
      <p:pic>
        <p:nvPicPr>
          <p:cNvPr id="17" name="Graphic 16" descr="Tug boat with solid fill">
            <a:extLst>
              <a:ext uri="{FF2B5EF4-FFF2-40B4-BE49-F238E27FC236}">
                <a16:creationId xmlns:a16="http://schemas.microsoft.com/office/drawing/2014/main" id="{4CC85DDE-61C6-9842-3DED-1E53E7C09C8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88082" y="2204055"/>
            <a:ext cx="914400" cy="914400"/>
          </a:xfrm>
          <a:prstGeom prst="rect">
            <a:avLst/>
          </a:prstGeom>
        </p:spPr>
      </p:pic>
    </p:spTree>
    <p:extLst>
      <p:ext uri="{BB962C8B-B14F-4D97-AF65-F5344CB8AC3E}">
        <p14:creationId xmlns:p14="http://schemas.microsoft.com/office/powerpoint/2010/main" val="3549351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1ACBE-8882-E48E-9738-F37C4037D7BB}"/>
              </a:ext>
            </a:extLst>
          </p:cNvPr>
          <p:cNvSpPr txBox="1"/>
          <p:nvPr/>
        </p:nvSpPr>
        <p:spPr>
          <a:xfrm>
            <a:off x="1108363" y="785091"/>
            <a:ext cx="9836727" cy="6494085"/>
          </a:xfrm>
          <a:prstGeom prst="rect">
            <a:avLst/>
          </a:prstGeom>
          <a:noFill/>
        </p:spPr>
        <p:txBody>
          <a:bodyPr wrap="square" rtlCol="0">
            <a:spAutoFit/>
          </a:bodyPr>
          <a:lstStyle/>
          <a:p>
            <a:r>
              <a:rPr lang="en-US" sz="1600" dirty="0"/>
              <a:t>Glossary</a:t>
            </a:r>
          </a:p>
          <a:p>
            <a:endParaRPr lang="en-US" sz="1600" dirty="0"/>
          </a:p>
          <a:p>
            <a:r>
              <a:rPr lang="en-US" sz="1600" b="1" dirty="0"/>
              <a:t>EO</a:t>
            </a:r>
            <a:r>
              <a:rPr lang="en-US" sz="1600" dirty="0"/>
              <a:t> (Electro-Optical) sensor : Electronic detectors that convert light, or a change in light, into an electronic signal.</a:t>
            </a:r>
          </a:p>
          <a:p>
            <a:r>
              <a:rPr lang="en-US" sz="1600" b="1" dirty="0"/>
              <a:t>IR</a:t>
            </a:r>
            <a:r>
              <a:rPr lang="en-US" sz="1600" dirty="0"/>
              <a:t> (Infra-Red) sensor : </a:t>
            </a:r>
          </a:p>
          <a:p>
            <a:r>
              <a:rPr lang="en-US" sz="1600" b="1" dirty="0"/>
              <a:t>SAR</a:t>
            </a:r>
            <a:r>
              <a:rPr lang="en-US" sz="1600" dirty="0"/>
              <a:t> (Synthetic-Aperture Radar) : A form of radar that is used to create two-dimensional images or three-dimensional reconstructions of objects.</a:t>
            </a:r>
          </a:p>
          <a:p>
            <a:r>
              <a:rPr lang="en-US" sz="1600" b="1" dirty="0"/>
              <a:t>AIS</a:t>
            </a:r>
            <a:r>
              <a:rPr lang="en-US" sz="1600" dirty="0"/>
              <a:t> (Automatic Identification System) : An automatic tracking system that uses transceivers on ships.</a:t>
            </a:r>
          </a:p>
          <a:p>
            <a:r>
              <a:rPr lang="en-US" sz="1600" b="1" dirty="0"/>
              <a:t>k-NN</a:t>
            </a:r>
            <a:r>
              <a:rPr lang="en-US" sz="1600" dirty="0"/>
              <a:t> (k-Nearest Neighbors) algorithm : In statistics, a non-parametric supervised learning method used for classification and regression using the k closest training examples in a data set.</a:t>
            </a:r>
          </a:p>
          <a:p>
            <a:r>
              <a:rPr lang="en-US" sz="1600" b="1" dirty="0"/>
              <a:t>CNN</a:t>
            </a:r>
            <a:r>
              <a:rPr lang="en-US" sz="1600" dirty="0"/>
              <a:t> (Convolutional Neural Network) : Specifically designed for image recognition and processing tasks, using convolutional layers.</a:t>
            </a:r>
          </a:p>
          <a:p>
            <a:r>
              <a:rPr lang="en-US" sz="1600" b="1" dirty="0"/>
              <a:t>RNN</a:t>
            </a:r>
            <a:r>
              <a:rPr lang="en-US" sz="1600" dirty="0"/>
              <a:t> (Recurrent Neural Network) : Designed to handle sequential data by maintaining state information across time steps.</a:t>
            </a:r>
          </a:p>
          <a:p>
            <a:r>
              <a:rPr lang="en-US" sz="1600" b="1" dirty="0"/>
              <a:t>LSTM</a:t>
            </a:r>
            <a:r>
              <a:rPr lang="en-US" sz="1600" dirty="0"/>
              <a:t> (Long Short-Term Memory) : A type of RNN with specialized memory cells to capture long-term dependencies in sequences.</a:t>
            </a:r>
          </a:p>
          <a:p>
            <a:r>
              <a:rPr lang="en-US" sz="1600" b="1" dirty="0"/>
              <a:t>CUDA</a:t>
            </a:r>
            <a:r>
              <a:rPr lang="en-US" sz="1600" dirty="0"/>
              <a:t> (Compute Unified Device Architecture) : Dominant platform for GPU programming, providing a robust ecosystem for developing parallel applications on NVIDIA GPUs.</a:t>
            </a:r>
          </a:p>
          <a:p>
            <a:r>
              <a:rPr lang="en-US" sz="1600" b="1" dirty="0"/>
              <a:t>GPU</a:t>
            </a:r>
            <a:r>
              <a:rPr lang="en-US" sz="1600" dirty="0"/>
              <a:t> (Graphics Processing Unit) : A specialized electronic circuit initially designed to accelerate computer graphics and image processing, and now often used for parallel processing.</a:t>
            </a:r>
          </a:p>
          <a:p>
            <a:r>
              <a:rPr lang="en-US" sz="1600" b="1" dirty="0"/>
              <a:t>TPU</a:t>
            </a:r>
            <a:r>
              <a:rPr lang="en-US" sz="1600" dirty="0"/>
              <a:t> (Tensor Processing Unit) : An AI accelerator application-specific integrated circuit (ASIC) developed by Google for neural network machine learning, using Google's own TensorFlow software.</a:t>
            </a:r>
          </a:p>
          <a:p>
            <a:endParaRPr lang="en-US" sz="1600" dirty="0"/>
          </a:p>
          <a:p>
            <a:endParaRPr lang="en-US" sz="1600" dirty="0"/>
          </a:p>
          <a:p>
            <a:endParaRPr lang="en-CA" sz="1600" dirty="0"/>
          </a:p>
        </p:txBody>
      </p:sp>
      <p:pic>
        <p:nvPicPr>
          <p:cNvPr id="4" name="Graphic 3" descr="Radar Chart with solid fill">
            <a:extLst>
              <a:ext uri="{FF2B5EF4-FFF2-40B4-BE49-F238E27FC236}">
                <a16:creationId xmlns:a16="http://schemas.microsoft.com/office/drawing/2014/main" id="{564111D2-66FF-1B3A-1B69-868A8F99DD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259" y="5615709"/>
            <a:ext cx="914400" cy="914400"/>
          </a:xfrm>
          <a:prstGeom prst="rect">
            <a:avLst/>
          </a:prstGeom>
        </p:spPr>
      </p:pic>
    </p:spTree>
    <p:extLst>
      <p:ext uri="{BB962C8B-B14F-4D97-AF65-F5344CB8AC3E}">
        <p14:creationId xmlns:p14="http://schemas.microsoft.com/office/powerpoint/2010/main" val="96545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2405DD-CCA3-91C5-D7AE-729C499155B9}"/>
              </a:ext>
            </a:extLst>
          </p:cNvPr>
          <p:cNvSpPr txBox="1"/>
          <p:nvPr/>
        </p:nvSpPr>
        <p:spPr>
          <a:xfrm>
            <a:off x="785091" y="849746"/>
            <a:ext cx="10566400" cy="2862322"/>
          </a:xfrm>
          <a:prstGeom prst="rect">
            <a:avLst/>
          </a:prstGeom>
          <a:noFill/>
        </p:spPr>
        <p:txBody>
          <a:bodyPr wrap="square">
            <a:spAutoFit/>
          </a:bodyPr>
          <a:lstStyle/>
          <a:p>
            <a:r>
              <a:rPr lang="en-US" dirty="0"/>
              <a:t>Assumptions:</a:t>
            </a:r>
          </a:p>
          <a:p>
            <a:r>
              <a:rPr lang="en-US" dirty="0"/>
              <a:t>- EO and IR work decently when visibility is high to identify objects.</a:t>
            </a:r>
          </a:p>
          <a:p>
            <a:r>
              <a:rPr lang="en-US" dirty="0"/>
              <a:t>- The IR used is not short-wavelength infrared (SWIR) (better detection through haze/fog).</a:t>
            </a:r>
          </a:p>
          <a:p>
            <a:r>
              <a:rPr lang="en-US" dirty="0"/>
              <a:t>- No reliable data for AIS-tracking is available (for vessels over 300 gross tons (typically 50m+ in length) only, and transponder can be turned off / spoofed, etc.).</a:t>
            </a:r>
          </a:p>
          <a:p>
            <a:r>
              <a:rPr lang="en-US" dirty="0"/>
              <a:t>- SAR always works decently for tracking (but can't reliably identify objects).</a:t>
            </a:r>
          </a:p>
          <a:p>
            <a:r>
              <a:rPr lang="en-US" dirty="0"/>
              <a:t>- Edge device is limited in computing power, but has GPU (Graphics Processing Unit) and TPU (Tensor Processing Unit) suitable for some neural networks (“You and your team have deployed neural networks to an edge computing device”). (C++ is good option)</a:t>
            </a:r>
          </a:p>
          <a:p>
            <a:endParaRPr lang="en-US" dirty="0"/>
          </a:p>
        </p:txBody>
      </p:sp>
      <p:pic>
        <p:nvPicPr>
          <p:cNvPr id="5" name="Graphic 4" descr="Sailboat with solid fill">
            <a:extLst>
              <a:ext uri="{FF2B5EF4-FFF2-40B4-BE49-F238E27FC236}">
                <a16:creationId xmlns:a16="http://schemas.microsoft.com/office/drawing/2014/main" id="{C26308B2-E8A9-2AB4-AE0A-C1D9BDD17E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8472" y="4911437"/>
            <a:ext cx="914400" cy="914400"/>
          </a:xfrm>
          <a:prstGeom prst="rect">
            <a:avLst/>
          </a:prstGeom>
        </p:spPr>
      </p:pic>
    </p:spTree>
    <p:extLst>
      <p:ext uri="{BB962C8B-B14F-4D97-AF65-F5344CB8AC3E}">
        <p14:creationId xmlns:p14="http://schemas.microsoft.com/office/powerpoint/2010/main" val="359894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170B0B-FCA0-FC70-881E-DB9B1D120B3C}"/>
              </a:ext>
            </a:extLst>
          </p:cNvPr>
          <p:cNvSpPr txBox="1"/>
          <p:nvPr/>
        </p:nvSpPr>
        <p:spPr>
          <a:xfrm>
            <a:off x="469272" y="488887"/>
            <a:ext cx="11253456" cy="5355312"/>
          </a:xfrm>
          <a:prstGeom prst="rect">
            <a:avLst/>
          </a:prstGeom>
          <a:noFill/>
        </p:spPr>
        <p:txBody>
          <a:bodyPr wrap="square">
            <a:spAutoFit/>
          </a:bodyPr>
          <a:lstStyle/>
          <a:p>
            <a:r>
              <a:rPr lang="en-CA" dirty="0"/>
              <a:t>Addressing Intermittent Visibility</a:t>
            </a:r>
          </a:p>
          <a:p>
            <a:endParaRPr lang="en-CA" dirty="0"/>
          </a:p>
          <a:p>
            <a:r>
              <a:rPr lang="en-CA" dirty="0"/>
              <a:t>Assuming visual data is non-existent at times, the focus goes to SAR for tracking the vessel during those periods.</a:t>
            </a:r>
          </a:p>
          <a:p>
            <a:r>
              <a:rPr lang="en-CA" dirty="0"/>
              <a:t>How effective is SAR for vessel identification especially when multiple vessels/objects could be present?</a:t>
            </a:r>
          </a:p>
          <a:p>
            <a:r>
              <a:rPr lang="en-CA" dirty="0"/>
              <a:t>Factors:</a:t>
            </a:r>
          </a:p>
          <a:p>
            <a:r>
              <a:rPr lang="en-CA" dirty="0"/>
              <a:t>- resolution: The ability to distinguish between two closely spaced objects.</a:t>
            </a:r>
          </a:p>
          <a:p>
            <a:r>
              <a:rPr lang="en-CA" dirty="0"/>
              <a:t>- polarization:  The orientation of the radar wave's electric field (e.g. horizontal, vertical).</a:t>
            </a:r>
          </a:p>
          <a:p>
            <a:r>
              <a:rPr lang="en-CA" dirty="0"/>
              <a:t>- incidence angle: The angle at which the radar wave strikes the target.</a:t>
            </a:r>
          </a:p>
          <a:p>
            <a:r>
              <a:rPr lang="en-CA" dirty="0"/>
              <a:t>- georeferencing accuracy: The precision of mapping SAR image coordinates to real-world coordinates.</a:t>
            </a:r>
          </a:p>
          <a:p>
            <a:r>
              <a:rPr lang="en-CA" dirty="0"/>
              <a:t>- speckle noise: Granular noise that inherently exists in SAR imagery.</a:t>
            </a:r>
          </a:p>
          <a:p>
            <a:r>
              <a:rPr lang="en-CA" dirty="0"/>
              <a:t>- clutter: Unwanted echoes from objects like sea waves, land, or other non-target objects.</a:t>
            </a:r>
          </a:p>
          <a:p>
            <a:r>
              <a:rPr lang="en-CA" dirty="0"/>
              <a:t>- side-lobes : Secondary lobes of radar signal energy that can cause artifacts in the image.</a:t>
            </a:r>
          </a:p>
          <a:p>
            <a:r>
              <a:rPr lang="en-CA" dirty="0"/>
              <a:t>- ship wakes: Can be used as an indicator of vessel movement and can aid in detecting fast-moving or small vessels.</a:t>
            </a:r>
          </a:p>
          <a:p>
            <a:r>
              <a:rPr lang="en-CA" dirty="0"/>
              <a:t>- material: For metal-based material, corners of camouflaged vessels may be uncovered by using SAR, whereas they may be hidden in EO imagery.</a:t>
            </a:r>
          </a:p>
          <a:p>
            <a:r>
              <a:rPr lang="en-CA" dirty="0"/>
              <a:t>- bands: Different bands (e.g. S-band, X-band, L-band, C-band) can reveal different objects.</a:t>
            </a:r>
          </a:p>
          <a:p>
            <a:r>
              <a:rPr lang="en-CA" dirty="0"/>
              <a:t>- similar vessel types: Issue with identification.</a:t>
            </a:r>
          </a:p>
          <a:p>
            <a:r>
              <a:rPr lang="en-CA" dirty="0"/>
              <a:t>- computational load</a:t>
            </a:r>
          </a:p>
        </p:txBody>
      </p:sp>
    </p:spTree>
    <p:extLst>
      <p:ext uri="{BB962C8B-B14F-4D97-AF65-F5344CB8AC3E}">
        <p14:creationId xmlns:p14="http://schemas.microsoft.com/office/powerpoint/2010/main" val="33946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939266-F1E6-7B97-EEAA-1F5F7939742A}"/>
              </a:ext>
            </a:extLst>
          </p:cNvPr>
          <p:cNvSpPr txBox="1"/>
          <p:nvPr/>
        </p:nvSpPr>
        <p:spPr>
          <a:xfrm>
            <a:off x="606582" y="615636"/>
            <a:ext cx="8539681" cy="3139321"/>
          </a:xfrm>
          <a:prstGeom prst="rect">
            <a:avLst/>
          </a:prstGeom>
          <a:noFill/>
        </p:spPr>
        <p:txBody>
          <a:bodyPr wrap="square">
            <a:spAutoFit/>
          </a:bodyPr>
          <a:lstStyle/>
          <a:p>
            <a:r>
              <a:rPr lang="en-CA" dirty="0"/>
              <a:t>Steps to deal with intermittent visibility:</a:t>
            </a:r>
          </a:p>
          <a:p>
            <a:r>
              <a:rPr lang="en-CA" dirty="0"/>
              <a:t>Examine SAR data during EO/IR black-outs to attempt to track vessel, and then once EO/IR data (including colour) is available again, use it to verify vessel. Use the SAR data and EO/IR data to assess likelihood that the vessel is the same.</a:t>
            </a:r>
          </a:p>
          <a:p>
            <a:endParaRPr lang="en-CA" dirty="0"/>
          </a:p>
          <a:p>
            <a:r>
              <a:rPr lang="en-CA" dirty="0"/>
              <a:t>Over-all Steps:</a:t>
            </a:r>
          </a:p>
          <a:p>
            <a:r>
              <a:rPr lang="en-CA" dirty="0"/>
              <a:t>- Initial Detection (EO, IR, SAR) </a:t>
            </a:r>
          </a:p>
          <a:p>
            <a:r>
              <a:rPr lang="en-CA" dirty="0"/>
              <a:t>- Predictive Tracking (SAR)</a:t>
            </a:r>
          </a:p>
          <a:p>
            <a:r>
              <a:rPr lang="en-CA" dirty="0"/>
              <a:t>- Feature Matching (After Visual Interruption) (EO, IR)</a:t>
            </a:r>
          </a:p>
          <a:p>
            <a:r>
              <a:rPr lang="en-CA" dirty="0"/>
              <a:t>- Data Fusion (EO, IR, SAR) (combine SAR predictions/detections and EO/IR detections)</a:t>
            </a:r>
          </a:p>
        </p:txBody>
      </p:sp>
    </p:spTree>
    <p:extLst>
      <p:ext uri="{BB962C8B-B14F-4D97-AF65-F5344CB8AC3E}">
        <p14:creationId xmlns:p14="http://schemas.microsoft.com/office/powerpoint/2010/main" val="413272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3D2311-F9BF-3462-2266-1756D6ECEC3D}"/>
              </a:ext>
            </a:extLst>
          </p:cNvPr>
          <p:cNvSpPr txBox="1"/>
          <p:nvPr/>
        </p:nvSpPr>
        <p:spPr>
          <a:xfrm>
            <a:off x="434566" y="190123"/>
            <a:ext cx="11144815" cy="6740307"/>
          </a:xfrm>
          <a:prstGeom prst="rect">
            <a:avLst/>
          </a:prstGeom>
          <a:noFill/>
        </p:spPr>
        <p:txBody>
          <a:bodyPr wrap="square">
            <a:spAutoFit/>
          </a:bodyPr>
          <a:lstStyle/>
          <a:p>
            <a:r>
              <a:rPr lang="en-CA" sz="1600" b="1" dirty="0"/>
              <a:t>Initial Detection</a:t>
            </a:r>
            <a:r>
              <a:rPr lang="en-CA" sz="1600" dirty="0"/>
              <a:t> (EO, IR, SAR) (if this needs to be re-visited)</a:t>
            </a:r>
          </a:p>
          <a:p>
            <a:r>
              <a:rPr lang="en-CA" sz="1600" dirty="0"/>
              <a:t>o EO and IR Detection</a:t>
            </a:r>
          </a:p>
          <a:p>
            <a:r>
              <a:rPr lang="en-CA" sz="1600" dirty="0"/>
              <a:t>  - Programmatic Approaches</a:t>
            </a:r>
          </a:p>
          <a:p>
            <a:r>
              <a:rPr lang="en-CA" sz="1600" dirty="0"/>
              <a:t>    + Thresholding and Contour Detection: Apply a threshold to EO/IR images to distinguish vessels from the background and then use contour detection to identify potential vessels. (OpenCV in C++)</a:t>
            </a:r>
          </a:p>
          <a:p>
            <a:r>
              <a:rPr lang="en-CA" sz="1600" dirty="0"/>
              <a:t>    + Background Subtraction: Use background subtraction techniques to detect moving vessels in a sequence of EO/IR images. (OpenCV in C++)</a:t>
            </a:r>
          </a:p>
          <a:p>
            <a:r>
              <a:rPr lang="en-CA" sz="1600" dirty="0"/>
              <a:t>    + HOG (Histogram of Oriented Gradients) : HOG is effective for extracting features from images, particularly useful in scenarios where vessels have distinguishable shapes and textures in EO and IR images. It can help in detecting vessels based on their edge and gradient orientations. Use HOG descriptors and SVM (Support Vector Machines) classifiers for initial vessel detection in EO and IR images.  (OpenCV in C++)</a:t>
            </a:r>
          </a:p>
          <a:p>
            <a:r>
              <a:rPr lang="en-CA" sz="1600" dirty="0"/>
              <a:t>  - Deep Learning Approaches</a:t>
            </a:r>
          </a:p>
          <a:p>
            <a:r>
              <a:rPr lang="en-CA" sz="1600" dirty="0"/>
              <a:t>    + YOLO (You Only Look Once) : High speed and accuracy. Regression-based, faster than R-CNN (Region-based Convolutional Neural Network) etc. (e.g. Bowen Xing et. al. 2023’s YOLOv8-FAS)  (OpenCV DNN (Deep Neural Network) module in C++) </a:t>
            </a:r>
          </a:p>
          <a:p>
            <a:r>
              <a:rPr lang="en-CA" sz="1600" dirty="0"/>
              <a:t>    + </a:t>
            </a:r>
            <a:r>
              <a:rPr lang="en-CA" sz="1600" dirty="0" err="1"/>
              <a:t>RetinaNet</a:t>
            </a:r>
            <a:r>
              <a:rPr lang="en-CA" sz="1600" dirty="0"/>
              <a:t>-CNN (including </a:t>
            </a:r>
            <a:r>
              <a:rPr lang="en-CA" sz="1600" dirty="0" err="1"/>
              <a:t>ResNet</a:t>
            </a:r>
            <a:r>
              <a:rPr lang="en-CA" sz="1600" dirty="0"/>
              <a:t> (Residual Networks) (feature extraction), FPN (Feature Pyramid Network)) : </a:t>
            </a:r>
            <a:r>
              <a:rPr lang="en-CA" sz="1600" dirty="0" err="1"/>
              <a:t>RetinaNet</a:t>
            </a:r>
            <a:r>
              <a:rPr lang="en-CA" sz="1600" dirty="0"/>
              <a:t> is a single-stage object detection network that is efficient and accurate. It can handle various scales of objects in images, making it suitable for detecting vessels of different sizes in EO and IR images. Implement </a:t>
            </a:r>
            <a:r>
              <a:rPr lang="en-CA" sz="1600" dirty="0" err="1"/>
              <a:t>RetinaNet</a:t>
            </a:r>
            <a:r>
              <a:rPr lang="en-CA" sz="1600" dirty="0"/>
              <a:t> for real-time vessel detection in EO and IR imagery, optimizing for speed and accuracy.  (e.g. John Hopkins APL Neptune 2022, Couchman-Crook et. al. 2020) (</a:t>
            </a:r>
            <a:r>
              <a:rPr lang="en-CA" sz="1600" dirty="0" err="1"/>
              <a:t>PyTorch</a:t>
            </a:r>
            <a:r>
              <a:rPr lang="en-CA" sz="1600" dirty="0"/>
              <a:t>, TensorFlow C++ API)</a:t>
            </a:r>
          </a:p>
          <a:p>
            <a:r>
              <a:rPr lang="en-CA" sz="1600" dirty="0"/>
              <a:t>o SAR Detection</a:t>
            </a:r>
          </a:p>
          <a:p>
            <a:r>
              <a:rPr lang="en-CA" sz="1600" dirty="0"/>
              <a:t>  - Programmatic Approach</a:t>
            </a:r>
          </a:p>
          <a:p>
            <a:r>
              <a:rPr lang="en-CA" sz="1600" dirty="0"/>
              <a:t>    + CFAR (Constant False Alarm Rate) : Widely used in radar signal processing for target detection.  (e.g. Couchman-Crook et. al. 2020) (</a:t>
            </a:r>
            <a:r>
              <a:rPr lang="en-CA" sz="1600" dirty="0" err="1"/>
              <a:t>gnuradio</a:t>
            </a:r>
            <a:r>
              <a:rPr lang="en-CA" sz="1600" dirty="0"/>
              <a:t> in C++)</a:t>
            </a:r>
          </a:p>
          <a:p>
            <a:r>
              <a:rPr lang="en-CA" sz="1600" dirty="0"/>
              <a:t>  - Deep Learning Approach</a:t>
            </a:r>
          </a:p>
          <a:p>
            <a:r>
              <a:rPr lang="en-CA" sz="1600" dirty="0"/>
              <a:t>    + CNN  : Train a CNN to detect vessels in SAR images. (OpenCV DNN module or TensorFlow C++ API)</a:t>
            </a:r>
          </a:p>
        </p:txBody>
      </p:sp>
    </p:spTree>
    <p:extLst>
      <p:ext uri="{BB962C8B-B14F-4D97-AF65-F5344CB8AC3E}">
        <p14:creationId xmlns:p14="http://schemas.microsoft.com/office/powerpoint/2010/main" val="341487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A136EF-60B0-BF40-34FA-55556FBFB32E}"/>
              </a:ext>
            </a:extLst>
          </p:cNvPr>
          <p:cNvSpPr txBox="1"/>
          <p:nvPr/>
        </p:nvSpPr>
        <p:spPr>
          <a:xfrm>
            <a:off x="497940" y="325924"/>
            <a:ext cx="11181029" cy="5016758"/>
          </a:xfrm>
          <a:prstGeom prst="rect">
            <a:avLst/>
          </a:prstGeom>
          <a:noFill/>
        </p:spPr>
        <p:txBody>
          <a:bodyPr wrap="square">
            <a:spAutoFit/>
          </a:bodyPr>
          <a:lstStyle/>
          <a:p>
            <a:r>
              <a:rPr lang="en-CA" sz="1600" b="1" dirty="0"/>
              <a:t>Predictive Tracking</a:t>
            </a:r>
            <a:r>
              <a:rPr lang="en-CA" sz="1600" dirty="0"/>
              <a:t> (SAR)</a:t>
            </a:r>
          </a:p>
          <a:p>
            <a:r>
              <a:rPr lang="en-CA" sz="1600" dirty="0"/>
              <a:t>  - Programmatic Approaches</a:t>
            </a:r>
          </a:p>
          <a:p>
            <a:r>
              <a:rPr lang="en-CA" sz="1600" dirty="0"/>
              <a:t>    + Kalman </a:t>
            </a:r>
            <a:r>
              <a:rPr lang="en-CA" sz="1600"/>
              <a:t>Filters (linear quadratic estimation) + </a:t>
            </a:r>
            <a:r>
              <a:rPr lang="en-CA" sz="1600" dirty="0"/>
              <a:t>k-NN : Use Kalman filters for predictive tracking of vessels in SAR data and use k-NN for data association. (e.g. Larus Technologies 2015) (Eigen, </a:t>
            </a:r>
            <a:r>
              <a:rPr lang="en-CA" sz="1600" dirty="0" err="1"/>
              <a:t>mlpack</a:t>
            </a:r>
            <a:r>
              <a:rPr lang="en-CA" sz="1600" dirty="0"/>
              <a:t> (k-NN) in C++) </a:t>
            </a:r>
          </a:p>
          <a:p>
            <a:r>
              <a:rPr lang="en-CA" sz="1600" dirty="0"/>
              <a:t>    + Particle Filters (sequential Monte Carlo methods) + k-NN : Use particle filters for non-linear and non-Gaussian tracking of vessels in SAR data and use k-NN for data association. More computationally intensive than Kalman Filters. (Bayes++, </a:t>
            </a:r>
            <a:r>
              <a:rPr lang="en-CA" sz="1600" dirty="0" err="1"/>
              <a:t>mlpack</a:t>
            </a:r>
            <a:r>
              <a:rPr lang="en-CA" sz="1600" dirty="0"/>
              <a:t> (k-NN) in C++)  </a:t>
            </a:r>
          </a:p>
          <a:p>
            <a:r>
              <a:rPr lang="en-CA" sz="1600" dirty="0"/>
              <a:t>  - Deep Learning Approaches</a:t>
            </a:r>
          </a:p>
          <a:p>
            <a:r>
              <a:rPr lang="en-CA" sz="1600" dirty="0"/>
              <a:t>    + CNN-LSTMs : CNN-LSTM is effective for sequence prediction tasks where both spatial and temporal dependencies need to be captured. In SAR data, where sequential frames depict vessel movement, CNN-LSTM can predict and track vessel trajectories over time. Train CNN-LSTM to predict vessel positions and trajectories in SAR data sequences, leveraging both CNN for feature extraction and LSTM for sequence learning. (e.g. Bin Syed et. al. 2023) (TensorFlow C++ API)</a:t>
            </a:r>
          </a:p>
          <a:p>
            <a:r>
              <a:rPr lang="en-CA" sz="1600" dirty="0"/>
              <a:t>    + APL Neptune </a:t>
            </a:r>
            <a:r>
              <a:rPr lang="en-CA" sz="1600" dirty="0" err="1"/>
              <a:t>PoL</a:t>
            </a:r>
            <a:r>
              <a:rPr lang="en-CA" sz="1600" dirty="0"/>
              <a:t> (Pattern of Life) : Assigns priority values to vessels based on their location and kinematic history using an anomaly-detection technique involving running ship tracks (detection time series for a single ship) through recurrent variational autoencoders (VAE) (unsupervised deep-learning sequence model with roots in Bayesian statistics and variational inference) (C++ Closed-Loop Collaborative Intelligence, Surveillance, and Reconnaissance Simulation (</a:t>
            </a:r>
            <a:r>
              <a:rPr lang="en-CA" sz="1600" dirty="0" err="1"/>
              <a:t>CLCSim</a:t>
            </a:r>
            <a:r>
              <a:rPr lang="en-CA" sz="1600" dirty="0"/>
              <a:t>) scenario simulator)</a:t>
            </a:r>
          </a:p>
          <a:p>
            <a:r>
              <a:rPr lang="en-CA" sz="1600" dirty="0"/>
              <a:t>  - Hybrid Approach</a:t>
            </a:r>
          </a:p>
          <a:p>
            <a:r>
              <a:rPr lang="en-CA" sz="1600" dirty="0"/>
              <a:t>    + Use Kalman filters (simpler one given use of NN later) for initial tracking and CNN-LSTMs for handling complex movement patterns. </a:t>
            </a:r>
          </a:p>
        </p:txBody>
      </p:sp>
    </p:spTree>
    <p:extLst>
      <p:ext uri="{BB962C8B-B14F-4D97-AF65-F5344CB8AC3E}">
        <p14:creationId xmlns:p14="http://schemas.microsoft.com/office/powerpoint/2010/main" val="232854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0047DB-9FDA-9294-2CCE-71AFF3AD348E}"/>
              </a:ext>
            </a:extLst>
          </p:cNvPr>
          <p:cNvSpPr txBox="1"/>
          <p:nvPr/>
        </p:nvSpPr>
        <p:spPr>
          <a:xfrm>
            <a:off x="344032" y="344032"/>
            <a:ext cx="11606542" cy="4524315"/>
          </a:xfrm>
          <a:prstGeom prst="rect">
            <a:avLst/>
          </a:prstGeom>
          <a:noFill/>
        </p:spPr>
        <p:txBody>
          <a:bodyPr wrap="square">
            <a:spAutoFit/>
          </a:bodyPr>
          <a:lstStyle/>
          <a:p>
            <a:r>
              <a:rPr lang="en-CA" b="1" dirty="0"/>
              <a:t>Feature Matching</a:t>
            </a:r>
            <a:r>
              <a:rPr lang="en-CA" dirty="0"/>
              <a:t> (After Visual Interruption) (EO, IR)</a:t>
            </a:r>
          </a:p>
          <a:p>
            <a:r>
              <a:rPr lang="en-CA" dirty="0"/>
              <a:t>- Programmatic Approaches</a:t>
            </a:r>
          </a:p>
          <a:p>
            <a:r>
              <a:rPr lang="en-CA" dirty="0"/>
              <a:t>    + ORB (Oriented FAST and Rotated BRIEF) : Can quickly detect and describe features in EO/IR images. (OpenCV in C++)</a:t>
            </a:r>
          </a:p>
          <a:p>
            <a:r>
              <a:rPr lang="en-CA" dirty="0"/>
              <a:t>    + SIFT (Scale-Invariant Feature Transform) : Can accurately detect and describe features in EO/IR images. More computationally intensive than ORB. SIFT is patented. (OpenCV in C++)</a:t>
            </a:r>
          </a:p>
          <a:p>
            <a:r>
              <a:rPr lang="en-CA" dirty="0"/>
              <a:t>- Deep Learning Approaches</a:t>
            </a:r>
          </a:p>
          <a:p>
            <a:r>
              <a:rPr lang="en-CA" dirty="0"/>
              <a:t>    + Siamese Networks: Consist of two identical subnetworks sharing the same weights. They are designed to find the similarity between two inputs. Can handle various transformations (rotation, scaling, flipping, etc.) and occlusions (partly invisible/hidden).  (TensorFlow C++ API)</a:t>
            </a:r>
          </a:p>
          <a:p>
            <a:r>
              <a:rPr lang="en-CA" dirty="0"/>
              <a:t>    + Deep Metric Learning: Can learn complex and non-linear similarities. Provides highly accurate matching by learning the most relevant features.  Requires a substantial amount of labeled data and careful tuning. (TensorFlow C++ API)</a:t>
            </a:r>
          </a:p>
          <a:p>
            <a:r>
              <a:rPr lang="en-CA" dirty="0"/>
              <a:t>- Hybrid Approach</a:t>
            </a:r>
          </a:p>
          <a:p>
            <a:r>
              <a:rPr lang="en-CA" dirty="0"/>
              <a:t>    + Use SIFT for initial feature detection and matching, followed by Siamese networks for learning a similarity function.  </a:t>
            </a:r>
          </a:p>
        </p:txBody>
      </p:sp>
    </p:spTree>
    <p:extLst>
      <p:ext uri="{BB962C8B-B14F-4D97-AF65-F5344CB8AC3E}">
        <p14:creationId xmlns:p14="http://schemas.microsoft.com/office/powerpoint/2010/main" val="397611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86BBBF-D76B-9C1E-DBBC-796016909BED}"/>
              </a:ext>
            </a:extLst>
          </p:cNvPr>
          <p:cNvSpPr txBox="1"/>
          <p:nvPr/>
        </p:nvSpPr>
        <p:spPr>
          <a:xfrm>
            <a:off x="244444" y="253497"/>
            <a:ext cx="11642756" cy="5355312"/>
          </a:xfrm>
          <a:prstGeom prst="rect">
            <a:avLst/>
          </a:prstGeom>
          <a:noFill/>
        </p:spPr>
        <p:txBody>
          <a:bodyPr wrap="square">
            <a:spAutoFit/>
          </a:bodyPr>
          <a:lstStyle/>
          <a:p>
            <a:r>
              <a:rPr lang="en-CA" b="1" dirty="0"/>
              <a:t>Data Fusion</a:t>
            </a:r>
            <a:r>
              <a:rPr lang="en-CA" dirty="0"/>
              <a:t> (EO, IR, SAR) (combine SAR predictions/detections and EO/IR detections)</a:t>
            </a:r>
          </a:p>
          <a:p>
            <a:r>
              <a:rPr lang="en-CA" dirty="0"/>
              <a:t>- Programmatic Approaches</a:t>
            </a:r>
          </a:p>
          <a:p>
            <a:r>
              <a:rPr lang="en-CA" dirty="0"/>
              <a:t>    + Bayesian Data Fusion: Bayesian filtering/inference combines data from multiple sources (SAR, EO/IR) by calculating the posterior probability (conditional probability that results from updating the prior probability) distribution, considering uncertainties and prior information.  (Bayes++, boost in C++) </a:t>
            </a:r>
          </a:p>
          <a:p>
            <a:r>
              <a:rPr lang="en-CA" dirty="0"/>
              <a:t>    + Weighted Averaging: Combines predictions and detections using a weighted average based on their confidence levels or sensor reliability.  (armadillo in C++)</a:t>
            </a:r>
          </a:p>
          <a:p>
            <a:r>
              <a:rPr lang="en-CA" dirty="0"/>
              <a:t>- Deep Learning Approaches</a:t>
            </a:r>
          </a:p>
          <a:p>
            <a:r>
              <a:rPr lang="en-CA" dirty="0"/>
              <a:t>    + Ensemble Methods: Use ensemble learning techniques to combine outputs from multiple models (SAR, EO/IR) using majority voting, weighted voting, averaging, stacking/blending (various base models), bagging (bootstrap-aggregating; various sample-sets), boosting (sequentially training to reduce errors), etc. Reduces the risk of overfitting. Requires careful selection and tuning of ensemble components. (</a:t>
            </a:r>
            <a:r>
              <a:rPr lang="en-CA" dirty="0" err="1"/>
              <a:t>mlpack</a:t>
            </a:r>
            <a:r>
              <a:rPr lang="en-CA" dirty="0"/>
              <a:t> (bagging, boosting), TensorFlow C++ API)</a:t>
            </a:r>
          </a:p>
          <a:p>
            <a:r>
              <a:rPr lang="en-CA" dirty="0"/>
              <a:t>    + Attention Mechanisms: Use attention mechanisms to weigh (soft weights) the importance of different data sources dynamically. Assign weights to different features based on their relevance. The calculation of these weights can occur simultaneously in models called transformers, or one by one in RNNs. (</a:t>
            </a:r>
            <a:r>
              <a:rPr lang="en-CA" dirty="0" err="1"/>
              <a:t>PyTorch</a:t>
            </a:r>
            <a:r>
              <a:rPr lang="en-CA" dirty="0"/>
              <a:t>, TensorFlow C++ API)</a:t>
            </a:r>
          </a:p>
          <a:p>
            <a:r>
              <a:rPr lang="en-CA" dirty="0"/>
              <a:t>- Hybrid Approach</a:t>
            </a:r>
          </a:p>
          <a:p>
            <a:r>
              <a:rPr lang="en-CA" dirty="0"/>
              <a:t>    + Combine Bayesian data fusion with attention mechanisms to dynamically weigh the importance of different data sources.  </a:t>
            </a:r>
          </a:p>
        </p:txBody>
      </p:sp>
    </p:spTree>
    <p:extLst>
      <p:ext uri="{BB962C8B-B14F-4D97-AF65-F5344CB8AC3E}">
        <p14:creationId xmlns:p14="http://schemas.microsoft.com/office/powerpoint/2010/main" val="1076858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1773</TotalTime>
  <Words>4181</Words>
  <Application>Microsoft Office PowerPoint</Application>
  <PresentationFormat>Widescreen</PresentationFormat>
  <Paragraphs>300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Wingdings</vt:lpstr>
      <vt:lpstr>Office Theme</vt:lpstr>
      <vt:lpstr>Hello! Welcome to Jon's slide-show for how to detect sketchy/dark vessels!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attending my slide-show for how to detect sketchy/dark vessels!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 kanie</dc:creator>
  <cp:lastModifiedBy>jon kanie</cp:lastModifiedBy>
  <cp:revision>128</cp:revision>
  <dcterms:created xsi:type="dcterms:W3CDTF">2024-07-17T03:24:54Z</dcterms:created>
  <dcterms:modified xsi:type="dcterms:W3CDTF">2024-07-18T20:56:39Z</dcterms:modified>
</cp:coreProperties>
</file>