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DBD6DF-D8FA-480A-AFF7-6E71030960A3}">
  <a:tblStyle styleId="{CBDBD6DF-D8FA-480A-AFF7-6E71030960A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20" d="100"/>
          <a:sy n="120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is a 0.33344 chance that all regression parameters are equal to 0. Such a high F means the regression equation does not have validity in fitting the data.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is a 0.01839 chance that all regression parameters are equal to 0. Such a low F means the regression equation does have some validity in fitting the data.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Given the importance of, very intriguing to study the relationship.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156582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Musicianship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Mandarin Chinese Tone Pronunciation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6553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Jason Kao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3.2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1265837"/>
            <a:ext cx="4585074" cy="28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3.2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299" y="1271488"/>
            <a:ext cx="4585074" cy="279276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title" idx="4294967295"/>
          </p:nvPr>
        </p:nvSpPr>
        <p:spPr>
          <a:xfrm>
            <a:off x="311700" y="228700"/>
            <a:ext cx="8520600" cy="8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508000" algn="ctr" rtl="0">
              <a:spcBef>
                <a:spcPts val="0"/>
              </a:spcBef>
              <a:buSzPct val="100000"/>
              <a:buAutoNum type="arabicPeriod"/>
            </a:pPr>
            <a:r>
              <a:rPr lang="en" sz="4400"/>
              <a:t>Normalize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 idx="4294967295"/>
          </p:nvPr>
        </p:nvSpPr>
        <p:spPr>
          <a:xfrm>
            <a:off x="282062" y="137150"/>
            <a:ext cx="8520600" cy="8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/>
              <a:t>2. Approximate (p, q)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39" y="978950"/>
            <a:ext cx="7074245" cy="4164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 descr="3.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25" y="0"/>
            <a:ext cx="8437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531775" y="958950"/>
            <a:ext cx="558000" cy="34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7404475" y="2711250"/>
            <a:ext cx="1104000" cy="3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p-axis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773350" y="810750"/>
            <a:ext cx="1104000" cy="3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q-axis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Explanatory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Shape 219"/>
          <p:cNvGraphicFramePr/>
          <p:nvPr/>
        </p:nvGraphicFramePr>
        <p:xfrm>
          <a:off x="-3950" y="-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{CBDBD6DF-D8FA-480A-AFF7-6E71030960A3}</a:tableStyleId>
              </a:tblPr>
              <a:tblGrid>
                <a:gridCol w="5358125"/>
                <a:gridCol w="3783775"/>
              </a:tblGrid>
              <a:tr h="437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long have you played a musical instrument?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discrete, in years</a:t>
                      </a:r>
                    </a:p>
                  </a:txBody>
                  <a:tcPr marL="91425" marR="91425" marT="91425" marB="91425"/>
                </a:tc>
              </a:tr>
              <a:tr h="6712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Do you play a musical instrument that requires fine tuning?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binary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</a:tr>
              <a:tr h="404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long do you practice per week?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interval</a:t>
                      </a:r>
                    </a:p>
                  </a:txBody>
                  <a:tcPr marL="91425" marR="91425" marT="91425" marB="91425"/>
                </a:tc>
              </a:tr>
              <a:tr h="477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often do you listen to music?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interval</a:t>
                      </a:r>
                    </a:p>
                  </a:txBody>
                  <a:tcPr marL="91425" marR="91425" marT="91425" marB="91425"/>
                </a:tc>
              </a:tr>
              <a:tr h="454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Are you involved in any professional groups?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binary</a:t>
                      </a:r>
                    </a:p>
                  </a:txBody>
                  <a:tcPr marL="91425" marR="91425" marT="91425" marB="91425"/>
                </a:tc>
              </a:tr>
              <a:tr h="707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Are any of your family members musicians?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categorical: no, yes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—amateur, yes—professional</a:t>
                      </a:r>
                    </a:p>
                  </a:txBody>
                  <a:tcPr marL="91425" marR="91425" marT="91425" marB="91425"/>
                </a:tc>
              </a:tr>
              <a:tr h="457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Profile of Music Perception Skills (PROMS) - melody subtest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</a:t>
                      </a:r>
                    </a:p>
                  </a:txBody>
                  <a:tcPr marL="91425" marR="91425" marT="91425" marB="91425"/>
                </a:tc>
              </a:tr>
              <a:tr h="417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PROMS tuning subtest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</a:t>
                      </a:r>
                    </a:p>
                  </a:txBody>
                  <a:tcPr marL="91425" marR="91425" marT="91425" marB="91425"/>
                </a:tc>
              </a:tr>
              <a:tr h="3572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PROMS pitch subtest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discrete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20" name="Shape 220" descr="Image result for violin" title="http://www.guitarcenter.com/Violins.g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425" y="362500"/>
            <a:ext cx="1010050" cy="10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74400" y="170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PROMS: standard stimulus vs. comparison stimulus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u="sng"/>
              <a:t>example melody trial</a:t>
            </a:r>
          </a:p>
        </p:txBody>
      </p:sp>
      <p:pic>
        <p:nvPicPr>
          <p:cNvPr id="226" name="Shape 226" descr="(Law, L. N. C., &amp; Zentner, M., 201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3500"/>
            <a:ext cx="9143998" cy="334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DATA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#1: Correlation Matrix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2850"/>
            <a:ext cx="9143999" cy="224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0" y="0"/>
            <a:ext cx="54298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0" y="2028750"/>
            <a:ext cx="2055000" cy="15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#2: Initial Regression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TPI = 0.34468 + -0.00041(Years of Musical Experience) + 0.1242(Plays Fined Tuned Instrument?) + 0.00995(Hours of Practice per Week) + 0.00288(Daily Exposure to Music) + -0.12816(Involved in Professional Group?) + -0.01547(Musical Status) + -0.00182(Family Musical Status) + -0.00884(PROMS Melody Subtest) + 0.01888(PROMS Tuning Subtest) + 0.00316(PROMS Pitch Subtest)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/>
              <a:t>What is the impact of </a:t>
            </a:r>
            <a:r>
              <a:rPr lang="en" sz="4400" u="sng"/>
              <a:t>musical exposure and musical ability</a:t>
            </a:r>
            <a:r>
              <a:rPr lang="en" sz="4400"/>
              <a:t> (independent variable) on the ability to pronounce </a:t>
            </a:r>
            <a:r>
              <a:rPr lang="en" sz="4400" u="sng"/>
              <a:t>tones in Mandarin</a:t>
            </a:r>
            <a:r>
              <a:rPr lang="en" sz="4400"/>
              <a:t> (dependent variable)?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Significance F = 0.33344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258600" y="0"/>
            <a:ext cx="8626800" cy="96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#3: Down selecting- professional Involvement?, fineTuning?, melody, and pitch</a:t>
            </a:r>
          </a:p>
        </p:txBody>
      </p:sp>
      <p:pic>
        <p:nvPicPr>
          <p:cNvPr id="259" name="Shape 259" descr="fullreg-melod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7900"/>
            <a:ext cx="3162549" cy="371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 descr="fullreg-tuni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550" y="1416302"/>
            <a:ext cx="3162549" cy="37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5100" y="1427900"/>
            <a:ext cx="2818900" cy="37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8336400" y="2800850"/>
            <a:ext cx="274500" cy="320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1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8610900" y="3630575"/>
            <a:ext cx="274500" cy="320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98900" y="0"/>
            <a:ext cx="8146200" cy="5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#4 Down selecting for a better fit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8800"/>
            <a:ext cx="5792393" cy="46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#5: Residuals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4" y="523224"/>
            <a:ext cx="7807750" cy="462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#6: F-test for Regression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null hypothesis: all regression coefficients are zero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alternative hypothesis: β</a:t>
            </a:r>
            <a:r>
              <a:rPr lang="en" sz="2400" baseline="-25000">
                <a:solidFill>
                  <a:srgbClr val="434343"/>
                </a:solidFill>
              </a:rPr>
              <a:t>k</a:t>
            </a:r>
            <a:r>
              <a:rPr lang="en" sz="2400">
                <a:solidFill>
                  <a:srgbClr val="434343"/>
                </a:solidFill>
              </a:rPr>
              <a:t> ≠ 0 for at least one value k.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F = 0.01839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On a 95% significance level, there is strong statistical evidence that the fit of the intercept-only model is significantly reduced compared to the fit of my model.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TPI =  0.29434 + 0.10686(playsFineTunedInstrument?) + 0.015172(PROMS Tuning Subset)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#7: The Equation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does this mean?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People who play instruments that require fine tuning are significantly better at pronouncing Mandarin tones than people who do not. 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Your ability to pronounce Mandarin tones increases with musical aptitude in tuning.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 of this study	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recording &amp; PROMS environments were not controlled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voluntary bias, usually musicians/confident participants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response bias in some of the questions (not listening to music is uncool)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small sample size (31) because of length of PROMS most likely was the reason for very few significant variables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lack of prior research in creating a model for tone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Extensions of this study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incorporating music into the Mandarin curriculum (e.g. listening, producing)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Initial results show a trend, but more rigorous analysis is necessary.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conduct this study?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Every language makes use of pitch to convey information about speaker stance, tonality, and emotion. However, in a class of languages known as tone languages, words assume different meanings depending on the lexical tones in which they are spoken.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Tone Production Index (TPI)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400"/>
              <a:t>-- Dependent Variable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PITCH CONTOUR ANALYSIS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Quantifying the ability to pronounce Mandarin tones</a:t>
            </a:r>
          </a:p>
          <a:p>
            <a:pPr lvl="0">
              <a:spcBef>
                <a:spcPts val="0"/>
              </a:spcBef>
              <a:buNone/>
            </a:pP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mage result for mandarin ton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375" y="0"/>
            <a:ext cx="67292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native-t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3" y="0"/>
            <a:ext cx="7786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-1816950" y="274075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/>
              <a:t>好 (hǎo)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t="50194"/>
          <a:stretch/>
        </p:blipFill>
        <p:spPr>
          <a:xfrm>
            <a:off x="141112" y="1204437"/>
            <a:ext cx="4604476" cy="352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424" y="0"/>
            <a:ext cx="31395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Normalize and Approximate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Macintosh PowerPoint</Application>
  <PresentationFormat>On-screen Show (16:9)</PresentationFormat>
  <Paragraphs>71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simple-light-2</vt:lpstr>
      <vt:lpstr>Musicianship  and  Mandarin Chinese Tone Pronunciation</vt:lpstr>
      <vt:lpstr>What is the impact of musical exposure and musical ability (independent variable) on the ability to pronounce tones in Mandarin (dependent variable)?</vt:lpstr>
      <vt:lpstr>Why conduct this study?</vt:lpstr>
      <vt:lpstr>Tone Production Index (TPI) -- Dependent Variable --</vt:lpstr>
      <vt:lpstr>PITCH CONTOUR ANALYSIS</vt:lpstr>
      <vt:lpstr>PowerPoint Presentation</vt:lpstr>
      <vt:lpstr>PowerPoint Presentation</vt:lpstr>
      <vt:lpstr>好 (hǎo)</vt:lpstr>
      <vt:lpstr>Normalize and Approximate</vt:lpstr>
      <vt:lpstr>Normalize</vt:lpstr>
      <vt:lpstr>2. Approximate (p, q)</vt:lpstr>
      <vt:lpstr>PowerPoint Presentation</vt:lpstr>
      <vt:lpstr>Explanatory Variables</vt:lpstr>
      <vt:lpstr>PowerPoint Presentation</vt:lpstr>
      <vt:lpstr>PROMS: standard stimulus vs. comparison stimulus example melody trial</vt:lpstr>
      <vt:lpstr>DATA ANALYSIS</vt:lpstr>
      <vt:lpstr>#1: Correlation Matrix</vt:lpstr>
      <vt:lpstr>#2: Initial Regression</vt:lpstr>
      <vt:lpstr>TPI = 0.34468 + -0.00041(Years of Musical Experience) + 0.1242(Plays Fined Tuned Instrument?) + 0.00995(Hours of Practice per Week) + 0.00288(Daily Exposure to Music) + -0.12816(Involved in Professional Group?) + -0.01547(Musical Status) + -0.00182(Family Musical Status) + -0.00884(PROMS Melody Subtest) + 0.01888(PROMS Tuning Subtest) + 0.00316(PROMS Pitch Subtest)</vt:lpstr>
      <vt:lpstr>Significance F = 0.33344</vt:lpstr>
      <vt:lpstr>#3: Down selecting- professional Involvement?, fineTuning?, melody, and pitch</vt:lpstr>
      <vt:lpstr>#4 Down selecting for a better fit </vt:lpstr>
      <vt:lpstr>#5: Residuals</vt:lpstr>
      <vt:lpstr>#6: F-test for Regression </vt:lpstr>
      <vt:lpstr>TPI =  0.29434 + 0.10686(playsFineTunedInstrument?) + 0.015172(PROMS Tuning Subset)   </vt:lpstr>
      <vt:lpstr>So what does this mean?</vt:lpstr>
      <vt:lpstr>Limitations of this study </vt:lpstr>
      <vt:lpstr>Extensions of this study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Musicianship  and  Mandarin Chinese Tone Pronunciation</dc:title>
  <cp:lastModifiedBy>656wbd@studentoffice.net</cp:lastModifiedBy>
  <cp:revision>1</cp:revision>
  <dcterms:modified xsi:type="dcterms:W3CDTF">2017-05-29T15:56:29Z</dcterms:modified>
</cp:coreProperties>
</file>