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E859B96-152A-41C5-842A-76CDAE72C0BD}">
  <a:tblStyle styleId="{FE859B96-152A-41C5-842A-76CDAE72C0B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is a 0.01839 chance that all regression parameters are equal to 0. Such a low F means the regression equation does have some validity in fitting the data.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5658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Musicianship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Mandarin Chinese Pronunciation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6553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Jason Kao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2a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1265837"/>
            <a:ext cx="4585074" cy="2804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2b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299" y="1271488"/>
            <a:ext cx="4585074" cy="279276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949550" y="283725"/>
            <a:ext cx="5244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82600" lvl="0" marL="457200" algn="ctr">
              <a:spcBef>
                <a:spcPts val="0"/>
              </a:spcBef>
              <a:buSzPct val="100000"/>
              <a:buAutoNum type="arabicPeriod"/>
            </a:pPr>
            <a:r>
              <a:rPr lang="en" sz="4000"/>
              <a:t>Normalize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Shape 111"/>
          <p:cNvGrpSpPr/>
          <p:nvPr/>
        </p:nvGrpSpPr>
        <p:grpSpPr>
          <a:xfrm>
            <a:off x="-2" y="456312"/>
            <a:ext cx="5336256" cy="3480617"/>
            <a:chOff x="2144058" y="1726100"/>
            <a:chExt cx="5824335" cy="3330415"/>
          </a:xfrm>
        </p:grpSpPr>
        <p:pic>
          <p:nvPicPr>
            <p:cNvPr id="112" name="Shape 1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44058" y="1726100"/>
              <a:ext cx="5824335" cy="33304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3" name="Shape 113"/>
            <p:cNvCxnSpPr/>
            <p:nvPr/>
          </p:nvCxnSpPr>
          <p:spPr>
            <a:xfrm rot="10800000">
              <a:off x="288032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4" name="Shape 114"/>
            <p:cNvCxnSpPr/>
            <p:nvPr/>
          </p:nvCxnSpPr>
          <p:spPr>
            <a:xfrm rot="10800000">
              <a:off x="291537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5" name="Shape 115"/>
            <p:cNvCxnSpPr/>
            <p:nvPr/>
          </p:nvCxnSpPr>
          <p:spPr>
            <a:xfrm rot="10800000">
              <a:off x="295042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6" name="Shape 116"/>
            <p:cNvCxnSpPr/>
            <p:nvPr/>
          </p:nvCxnSpPr>
          <p:spPr>
            <a:xfrm rot="10800000">
              <a:off x="298546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7" name="Shape 117"/>
            <p:cNvCxnSpPr/>
            <p:nvPr/>
          </p:nvCxnSpPr>
          <p:spPr>
            <a:xfrm rot="10800000">
              <a:off x="302051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8" name="Shape 118"/>
            <p:cNvCxnSpPr/>
            <p:nvPr/>
          </p:nvCxnSpPr>
          <p:spPr>
            <a:xfrm rot="10800000">
              <a:off x="305555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9" name="Shape 119"/>
            <p:cNvCxnSpPr/>
            <p:nvPr/>
          </p:nvCxnSpPr>
          <p:spPr>
            <a:xfrm rot="10800000">
              <a:off x="309063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0" name="Shape 120"/>
            <p:cNvCxnSpPr/>
            <p:nvPr/>
          </p:nvCxnSpPr>
          <p:spPr>
            <a:xfrm rot="10800000">
              <a:off x="312568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1" name="Shape 121"/>
            <p:cNvCxnSpPr/>
            <p:nvPr/>
          </p:nvCxnSpPr>
          <p:spPr>
            <a:xfrm rot="10800000">
              <a:off x="316073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2" name="Shape 122"/>
            <p:cNvCxnSpPr/>
            <p:nvPr/>
          </p:nvCxnSpPr>
          <p:spPr>
            <a:xfrm rot="10800000">
              <a:off x="319577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3" name="Shape 123"/>
            <p:cNvCxnSpPr/>
            <p:nvPr/>
          </p:nvCxnSpPr>
          <p:spPr>
            <a:xfrm rot="10800000">
              <a:off x="3230823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4" name="Shape 124"/>
            <p:cNvCxnSpPr/>
            <p:nvPr/>
          </p:nvCxnSpPr>
          <p:spPr>
            <a:xfrm rot="10800000">
              <a:off x="326586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5" name="Shape 125"/>
            <p:cNvCxnSpPr/>
            <p:nvPr/>
          </p:nvCxnSpPr>
          <p:spPr>
            <a:xfrm rot="10800000">
              <a:off x="330677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6" name="Shape 126"/>
            <p:cNvCxnSpPr/>
            <p:nvPr/>
          </p:nvCxnSpPr>
          <p:spPr>
            <a:xfrm rot="10800000">
              <a:off x="334182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7" name="Shape 127"/>
            <p:cNvCxnSpPr/>
            <p:nvPr/>
          </p:nvCxnSpPr>
          <p:spPr>
            <a:xfrm rot="10800000">
              <a:off x="337687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" name="Shape 128"/>
            <p:cNvCxnSpPr/>
            <p:nvPr/>
          </p:nvCxnSpPr>
          <p:spPr>
            <a:xfrm rot="10800000">
              <a:off x="341191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9" name="Shape 129"/>
            <p:cNvCxnSpPr/>
            <p:nvPr/>
          </p:nvCxnSpPr>
          <p:spPr>
            <a:xfrm rot="10800000">
              <a:off x="344696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0" name="Shape 130"/>
            <p:cNvCxnSpPr/>
            <p:nvPr/>
          </p:nvCxnSpPr>
          <p:spPr>
            <a:xfrm rot="10800000">
              <a:off x="348201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1" name="Shape 131"/>
            <p:cNvCxnSpPr/>
            <p:nvPr/>
          </p:nvCxnSpPr>
          <p:spPr>
            <a:xfrm rot="10800000">
              <a:off x="351709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2" name="Shape 132"/>
            <p:cNvCxnSpPr/>
            <p:nvPr/>
          </p:nvCxnSpPr>
          <p:spPr>
            <a:xfrm rot="10800000">
              <a:off x="355213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3" name="Shape 133"/>
            <p:cNvCxnSpPr/>
            <p:nvPr/>
          </p:nvCxnSpPr>
          <p:spPr>
            <a:xfrm rot="10800000">
              <a:off x="358718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4" name="Shape 134"/>
            <p:cNvCxnSpPr/>
            <p:nvPr/>
          </p:nvCxnSpPr>
          <p:spPr>
            <a:xfrm rot="10800000">
              <a:off x="362222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5" name="Shape 135"/>
            <p:cNvCxnSpPr/>
            <p:nvPr/>
          </p:nvCxnSpPr>
          <p:spPr>
            <a:xfrm rot="10800000">
              <a:off x="365727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6" name="Shape 136"/>
            <p:cNvCxnSpPr/>
            <p:nvPr/>
          </p:nvCxnSpPr>
          <p:spPr>
            <a:xfrm rot="10800000">
              <a:off x="369232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7" name="Shape 137"/>
            <p:cNvCxnSpPr/>
            <p:nvPr/>
          </p:nvCxnSpPr>
          <p:spPr>
            <a:xfrm rot="10800000">
              <a:off x="372738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>
              <a:off x="376243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9" name="Shape 139"/>
            <p:cNvCxnSpPr/>
            <p:nvPr/>
          </p:nvCxnSpPr>
          <p:spPr>
            <a:xfrm rot="10800000">
              <a:off x="379747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0" name="Shape 140"/>
            <p:cNvCxnSpPr/>
            <p:nvPr/>
          </p:nvCxnSpPr>
          <p:spPr>
            <a:xfrm rot="10800000">
              <a:off x="3832523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>
              <a:off x="386756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2" name="Shape 142"/>
            <p:cNvCxnSpPr/>
            <p:nvPr/>
          </p:nvCxnSpPr>
          <p:spPr>
            <a:xfrm rot="10800000">
              <a:off x="390261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3" name="Shape 143"/>
            <p:cNvCxnSpPr/>
            <p:nvPr/>
          </p:nvCxnSpPr>
          <p:spPr>
            <a:xfrm rot="10800000">
              <a:off x="393769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>
              <a:off x="397274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" name="Shape 145"/>
            <p:cNvCxnSpPr/>
            <p:nvPr/>
          </p:nvCxnSpPr>
          <p:spPr>
            <a:xfrm rot="10800000">
              <a:off x="400778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6" name="Shape 146"/>
            <p:cNvCxnSpPr/>
            <p:nvPr/>
          </p:nvCxnSpPr>
          <p:spPr>
            <a:xfrm rot="10800000">
              <a:off x="404283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7" name="Shape 147"/>
            <p:cNvCxnSpPr/>
            <p:nvPr/>
          </p:nvCxnSpPr>
          <p:spPr>
            <a:xfrm rot="10800000">
              <a:off x="407788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>
              <a:off x="411292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" name="Shape 149"/>
            <p:cNvCxnSpPr/>
            <p:nvPr/>
          </p:nvCxnSpPr>
          <p:spPr>
            <a:xfrm rot="10800000">
              <a:off x="415383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" name="Shape 150"/>
            <p:cNvCxnSpPr/>
            <p:nvPr/>
          </p:nvCxnSpPr>
          <p:spPr>
            <a:xfrm rot="10800000">
              <a:off x="418888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1" name="Shape 151"/>
            <p:cNvCxnSpPr/>
            <p:nvPr/>
          </p:nvCxnSpPr>
          <p:spPr>
            <a:xfrm rot="10800000">
              <a:off x="422392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2" name="Shape 152"/>
            <p:cNvCxnSpPr/>
            <p:nvPr/>
          </p:nvCxnSpPr>
          <p:spPr>
            <a:xfrm rot="10800000">
              <a:off x="425897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3" name="Shape 153"/>
            <p:cNvCxnSpPr/>
            <p:nvPr/>
          </p:nvCxnSpPr>
          <p:spPr>
            <a:xfrm rot="10800000">
              <a:off x="429402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4" name="Shape 154"/>
            <p:cNvCxnSpPr/>
            <p:nvPr/>
          </p:nvCxnSpPr>
          <p:spPr>
            <a:xfrm rot="10800000">
              <a:off x="432906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5" name="Shape 155"/>
            <p:cNvCxnSpPr/>
            <p:nvPr/>
          </p:nvCxnSpPr>
          <p:spPr>
            <a:xfrm rot="10800000">
              <a:off x="436414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6" name="Shape 156"/>
            <p:cNvCxnSpPr/>
            <p:nvPr/>
          </p:nvCxnSpPr>
          <p:spPr>
            <a:xfrm rot="10800000">
              <a:off x="4399193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7" name="Shape 157"/>
            <p:cNvCxnSpPr/>
            <p:nvPr/>
          </p:nvCxnSpPr>
          <p:spPr>
            <a:xfrm rot="10800000">
              <a:off x="443423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" name="Shape 158"/>
            <p:cNvCxnSpPr/>
            <p:nvPr/>
          </p:nvCxnSpPr>
          <p:spPr>
            <a:xfrm rot="10800000">
              <a:off x="446928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9" name="Shape 159"/>
            <p:cNvCxnSpPr/>
            <p:nvPr/>
          </p:nvCxnSpPr>
          <p:spPr>
            <a:xfrm rot="10800000">
              <a:off x="450433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0" name="Shape 160"/>
            <p:cNvCxnSpPr/>
            <p:nvPr/>
          </p:nvCxnSpPr>
          <p:spPr>
            <a:xfrm rot="10800000">
              <a:off x="453937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1" name="Shape 161"/>
            <p:cNvCxnSpPr/>
            <p:nvPr/>
          </p:nvCxnSpPr>
          <p:spPr>
            <a:xfrm rot="10800000">
              <a:off x="457445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2" name="Shape 162"/>
            <p:cNvCxnSpPr/>
            <p:nvPr/>
          </p:nvCxnSpPr>
          <p:spPr>
            <a:xfrm rot="10800000">
              <a:off x="460950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3" name="Shape 163"/>
            <p:cNvCxnSpPr/>
            <p:nvPr/>
          </p:nvCxnSpPr>
          <p:spPr>
            <a:xfrm rot="10800000">
              <a:off x="464455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4" name="Shape 164"/>
            <p:cNvCxnSpPr/>
            <p:nvPr/>
          </p:nvCxnSpPr>
          <p:spPr>
            <a:xfrm rot="10800000">
              <a:off x="467959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5" name="Shape 165"/>
            <p:cNvCxnSpPr/>
            <p:nvPr/>
          </p:nvCxnSpPr>
          <p:spPr>
            <a:xfrm rot="10800000">
              <a:off x="471464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6" name="Shape 166"/>
            <p:cNvCxnSpPr/>
            <p:nvPr/>
          </p:nvCxnSpPr>
          <p:spPr>
            <a:xfrm rot="10800000">
              <a:off x="474968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" name="Shape 167"/>
            <p:cNvCxnSpPr/>
            <p:nvPr/>
          </p:nvCxnSpPr>
          <p:spPr>
            <a:xfrm rot="10800000">
              <a:off x="478476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8" name="Shape 168"/>
            <p:cNvCxnSpPr/>
            <p:nvPr/>
          </p:nvCxnSpPr>
          <p:spPr>
            <a:xfrm rot="10800000">
              <a:off x="481981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9" name="Shape 169"/>
            <p:cNvCxnSpPr/>
            <p:nvPr/>
          </p:nvCxnSpPr>
          <p:spPr>
            <a:xfrm rot="10800000">
              <a:off x="485486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0" name="Shape 170"/>
            <p:cNvCxnSpPr/>
            <p:nvPr/>
          </p:nvCxnSpPr>
          <p:spPr>
            <a:xfrm rot="10800000">
              <a:off x="488990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1" name="Shape 171"/>
            <p:cNvCxnSpPr/>
            <p:nvPr/>
          </p:nvCxnSpPr>
          <p:spPr>
            <a:xfrm rot="10800000">
              <a:off x="4924953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2" name="Shape 172"/>
            <p:cNvCxnSpPr/>
            <p:nvPr/>
          </p:nvCxnSpPr>
          <p:spPr>
            <a:xfrm rot="10800000">
              <a:off x="495999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3" name="Shape 173"/>
            <p:cNvCxnSpPr/>
            <p:nvPr/>
          </p:nvCxnSpPr>
          <p:spPr>
            <a:xfrm rot="10800000">
              <a:off x="500090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4" name="Shape 174"/>
            <p:cNvCxnSpPr/>
            <p:nvPr/>
          </p:nvCxnSpPr>
          <p:spPr>
            <a:xfrm rot="10800000">
              <a:off x="503595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5" name="Shape 175"/>
            <p:cNvCxnSpPr/>
            <p:nvPr/>
          </p:nvCxnSpPr>
          <p:spPr>
            <a:xfrm rot="10800000">
              <a:off x="507100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6" name="Shape 176"/>
            <p:cNvCxnSpPr/>
            <p:nvPr/>
          </p:nvCxnSpPr>
          <p:spPr>
            <a:xfrm rot="10800000">
              <a:off x="510604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7" name="Shape 177"/>
            <p:cNvCxnSpPr/>
            <p:nvPr/>
          </p:nvCxnSpPr>
          <p:spPr>
            <a:xfrm rot="10800000">
              <a:off x="514109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8" name="Shape 178"/>
            <p:cNvCxnSpPr/>
            <p:nvPr/>
          </p:nvCxnSpPr>
          <p:spPr>
            <a:xfrm rot="10800000">
              <a:off x="517614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9" name="Shape 179"/>
            <p:cNvCxnSpPr/>
            <p:nvPr/>
          </p:nvCxnSpPr>
          <p:spPr>
            <a:xfrm rot="10800000">
              <a:off x="521122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0" name="Shape 180"/>
            <p:cNvCxnSpPr/>
            <p:nvPr/>
          </p:nvCxnSpPr>
          <p:spPr>
            <a:xfrm rot="10800000">
              <a:off x="524626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1" name="Shape 181"/>
            <p:cNvCxnSpPr/>
            <p:nvPr/>
          </p:nvCxnSpPr>
          <p:spPr>
            <a:xfrm rot="10800000">
              <a:off x="528131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2" name="Shape 182"/>
            <p:cNvCxnSpPr/>
            <p:nvPr/>
          </p:nvCxnSpPr>
          <p:spPr>
            <a:xfrm rot="10800000">
              <a:off x="531635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3" name="Shape 183"/>
            <p:cNvCxnSpPr/>
            <p:nvPr/>
          </p:nvCxnSpPr>
          <p:spPr>
            <a:xfrm rot="10800000">
              <a:off x="535140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" name="Shape 184"/>
            <p:cNvCxnSpPr/>
            <p:nvPr/>
          </p:nvCxnSpPr>
          <p:spPr>
            <a:xfrm rot="10800000">
              <a:off x="538645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5" name="Shape 185"/>
            <p:cNvCxnSpPr/>
            <p:nvPr/>
          </p:nvCxnSpPr>
          <p:spPr>
            <a:xfrm rot="10800000">
              <a:off x="542151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6" name="Shape 186"/>
            <p:cNvCxnSpPr/>
            <p:nvPr/>
          </p:nvCxnSpPr>
          <p:spPr>
            <a:xfrm rot="10800000">
              <a:off x="545656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7" name="Shape 187"/>
            <p:cNvCxnSpPr/>
            <p:nvPr/>
          </p:nvCxnSpPr>
          <p:spPr>
            <a:xfrm rot="10800000">
              <a:off x="549160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" name="Shape 188"/>
            <p:cNvCxnSpPr/>
            <p:nvPr/>
          </p:nvCxnSpPr>
          <p:spPr>
            <a:xfrm rot="10800000">
              <a:off x="5526653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9" name="Shape 189"/>
            <p:cNvCxnSpPr/>
            <p:nvPr/>
          </p:nvCxnSpPr>
          <p:spPr>
            <a:xfrm rot="10800000">
              <a:off x="5561699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0" name="Shape 190"/>
            <p:cNvCxnSpPr/>
            <p:nvPr/>
          </p:nvCxnSpPr>
          <p:spPr>
            <a:xfrm rot="10800000">
              <a:off x="559674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1" name="Shape 191"/>
            <p:cNvCxnSpPr/>
            <p:nvPr/>
          </p:nvCxnSpPr>
          <p:spPr>
            <a:xfrm rot="10800000">
              <a:off x="5631825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" name="Shape 192"/>
            <p:cNvCxnSpPr/>
            <p:nvPr/>
          </p:nvCxnSpPr>
          <p:spPr>
            <a:xfrm rot="10800000">
              <a:off x="5666871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" name="Shape 193"/>
            <p:cNvCxnSpPr/>
            <p:nvPr/>
          </p:nvCxnSpPr>
          <p:spPr>
            <a:xfrm rot="10800000">
              <a:off x="5701917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4" name="Shape 194"/>
            <p:cNvCxnSpPr/>
            <p:nvPr/>
          </p:nvCxnSpPr>
          <p:spPr>
            <a:xfrm rot="10800000">
              <a:off x="573696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5" name="Shape 195"/>
            <p:cNvCxnSpPr/>
            <p:nvPr/>
          </p:nvCxnSpPr>
          <p:spPr>
            <a:xfrm rot="10800000">
              <a:off x="5772010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" name="Shape 196"/>
            <p:cNvCxnSpPr/>
            <p:nvPr/>
          </p:nvCxnSpPr>
          <p:spPr>
            <a:xfrm rot="10800000">
              <a:off x="580705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7" name="Shape 197"/>
            <p:cNvCxnSpPr/>
            <p:nvPr/>
          </p:nvCxnSpPr>
          <p:spPr>
            <a:xfrm rot="10800000">
              <a:off x="5847966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8" name="Shape 198"/>
            <p:cNvCxnSpPr/>
            <p:nvPr/>
          </p:nvCxnSpPr>
          <p:spPr>
            <a:xfrm rot="10800000">
              <a:off x="5883012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9" name="Shape 199"/>
            <p:cNvCxnSpPr/>
            <p:nvPr/>
          </p:nvCxnSpPr>
          <p:spPr>
            <a:xfrm rot="10800000">
              <a:off x="5918058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0" name="Shape 200"/>
            <p:cNvCxnSpPr/>
            <p:nvPr/>
          </p:nvCxnSpPr>
          <p:spPr>
            <a:xfrm rot="10800000">
              <a:off x="5953104" y="2266611"/>
              <a:ext cx="6000" cy="241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01" name="Shape 201"/>
          <p:cNvSpPr txBox="1"/>
          <p:nvPr/>
        </p:nvSpPr>
        <p:spPr>
          <a:xfrm>
            <a:off x="5336250" y="1070925"/>
            <a:ext cx="3807600" cy="3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2. </a:t>
            </a:r>
            <a:r>
              <a:rPr lang="en" sz="4000"/>
              <a:t>Approximate and get Mean Absolute Error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000"/>
          </a:p>
        </p:txBody>
      </p:sp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700" y="4000975"/>
            <a:ext cx="4947276" cy="10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/>
              <a:t>Mean Absolute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400"/>
              <a:t>Tone Production Index (TPI)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400"/>
              <a:t>-- Dependent Variable --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Explanatory Variables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Shape 217"/>
          <p:cNvGraphicFramePr/>
          <p:nvPr/>
        </p:nvGraphicFramePr>
        <p:xfrm>
          <a:off x="-3950" y="-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{FE859B96-152A-41C5-842A-76CDAE72C0BD}</a:tableStyleId>
              </a:tblPr>
              <a:tblGrid>
                <a:gridCol w="5358125"/>
                <a:gridCol w="3783775"/>
              </a:tblGrid>
              <a:tr h="437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long have you played a musical instrument?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discrete, in years</a:t>
                      </a:r>
                    </a:p>
                  </a:txBody>
                  <a:tcPr marT="91425" marB="91425" marR="91425" marL="91425"/>
                </a:tc>
              </a:tr>
              <a:tr h="67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Do you play a musical instrument that requires fine tuning?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binary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04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long do you practice per week?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interval</a:t>
                      </a:r>
                    </a:p>
                  </a:txBody>
                  <a:tcPr marT="91425" marB="91425" marR="91425" marL="91425"/>
                </a:tc>
              </a:tr>
              <a:tr h="477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often do you listen to music?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interval</a:t>
                      </a:r>
                    </a:p>
                  </a:txBody>
                  <a:tcPr marT="91425" marB="91425" marR="91425" marL="91425"/>
                </a:tc>
              </a:tr>
              <a:tr h="454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Are you involved in any professional groups?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binary</a:t>
                      </a:r>
                    </a:p>
                  </a:txBody>
                  <a:tcPr marT="91425" marB="91425" marR="91425" marL="91425"/>
                </a:tc>
              </a:tr>
              <a:tr h="707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Are any of your family members musicians?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categorical: no, yes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—amateur, yes—professional</a:t>
                      </a:r>
                    </a:p>
                  </a:txBody>
                  <a:tcPr marT="91425" marB="91425" marR="91425" marL="91425"/>
                </a:tc>
              </a:tr>
              <a:tr h="457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Profile of Music Perception Skills (PROMS) - melody subtest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discrete</a:t>
                      </a:r>
                    </a:p>
                  </a:txBody>
                  <a:tcPr marT="91425" marB="91425" marR="91425" marL="91425"/>
                </a:tc>
              </a:tr>
              <a:tr h="417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PROMS tuning subtest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discrete</a:t>
                      </a:r>
                    </a:p>
                  </a:txBody>
                  <a:tcPr marT="91425" marB="91425" marR="91425" marL="91425"/>
                </a:tc>
              </a:tr>
              <a:tr h="357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PROMS pitch subtest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discrete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74400" y="170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PROMS: standard stimulus vs. comparison stimulus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u="sng"/>
              <a:t>example melody trial</a:t>
            </a:r>
          </a:p>
        </p:txBody>
      </p:sp>
      <p:pic>
        <p:nvPicPr>
          <p:cNvPr descr="(Law, L. N. C., &amp; Zentner, M., 2012)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3500"/>
            <a:ext cx="9143998" cy="334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DATA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#1: Correlation Matrix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2850"/>
            <a:ext cx="9143999" cy="224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5281375" y="390350"/>
            <a:ext cx="3716100" cy="17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#2: Initial Regression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71974" cy="44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201850" y="930125"/>
            <a:ext cx="2287800" cy="324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#3: Tuning (discrete)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650" y="0"/>
            <a:ext cx="51246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/>
              <a:t>What is the impact of </a:t>
            </a:r>
            <a:r>
              <a:rPr lang="en" sz="4400" u="sng"/>
              <a:t>musical exposure and musical ability</a:t>
            </a:r>
            <a:r>
              <a:rPr lang="en" sz="4400"/>
              <a:t> (independent variable) on the ability to pronounce </a:t>
            </a:r>
            <a:r>
              <a:rPr lang="en" sz="4400" u="sng"/>
              <a:t>tones in Mandarin</a:t>
            </a:r>
            <a:r>
              <a:rPr lang="en" sz="4400"/>
              <a:t> (dependent variable)</a:t>
            </a:r>
            <a:r>
              <a:rPr lang="en" sz="4400"/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0" y="945800"/>
            <a:ext cx="2673900" cy="35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#4 </a:t>
            </a:r>
            <a:r>
              <a:rPr lang="en" sz="3000"/>
              <a:t>Down selecting for a better fit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850" y="0"/>
            <a:ext cx="647014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280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#5: </a:t>
            </a:r>
            <a:r>
              <a:rPr lang="en"/>
              <a:t>Residuals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237" y="1063025"/>
            <a:ext cx="6895524" cy="4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#6: F-test for Regression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null hypothesis</a:t>
            </a:r>
            <a:r>
              <a:rPr lang="en" sz="2400">
                <a:solidFill>
                  <a:srgbClr val="434343"/>
                </a:solidFill>
              </a:rPr>
              <a:t>: all regression coefficients are zero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alternative hypothesis: β</a:t>
            </a:r>
            <a:r>
              <a:rPr baseline="-25000" lang="en" sz="2400">
                <a:solidFill>
                  <a:srgbClr val="434343"/>
                </a:solidFill>
              </a:rPr>
              <a:t>k</a:t>
            </a:r>
            <a:r>
              <a:rPr lang="en" sz="2400">
                <a:solidFill>
                  <a:srgbClr val="434343"/>
                </a:solidFill>
              </a:rPr>
              <a:t> ≠ 0 for at least one value k.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F = 0.01839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On a 95% significance level, there is strong statistical evidence that the fit of the intercept-only model is significantly reduced compared to the fit of my model.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TPI =  0.29434 + 0.10686(playsFineTunedInstrument?) + 0.015172(PROMS Tuning Subset)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311700" y="12800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#7: The Equation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does this mean?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People who play instruments that require fine tuning are significantly better at pronouncing Mandarin tones than people who do not. 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Your ability to pronounce Mandarin tones increases with musical aptitude in tuning.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 of this study	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recording &amp; PROMS environments were not controlled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voluntary bias, usually musicians/confident participants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response bias in some of the questions (not listening to music is uncool)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small sample size (31) because of length of PROMS most likely was the reason for very few significant variables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lack of prior research in creating a model for tone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Extensions of this study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incorporating music into the Mandarin curriculum (e.g. listening, producing)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Initial results show a trend, but more rigorous analysis is necessary.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conduct this study?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PITCH CONTOUR ANALYSIS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Quantifying the ability to pronounce Mandarin tones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喝 (hē), 拿(ná), 好(hǎo), 不(bù)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andarin tones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375" y="0"/>
            <a:ext cx="67292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ve-tone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3" y="0"/>
            <a:ext cx="7786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-1816950" y="2740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好 (hǎo)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50194"/>
          <a:stretch/>
        </p:blipFill>
        <p:spPr>
          <a:xfrm>
            <a:off x="141112" y="1204437"/>
            <a:ext cx="4604476" cy="352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424" y="0"/>
            <a:ext cx="31395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Normalize and Approximate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